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 id="2147483707" r:id="rId5"/>
    <p:sldMasterId id="2147483747" r:id="rId6"/>
    <p:sldMasterId id="2147483783" r:id="rId7"/>
    <p:sldMasterId id="2147483798" r:id="rId8"/>
  </p:sldMasterIdLst>
  <p:notesMasterIdLst>
    <p:notesMasterId r:id="rId21"/>
  </p:notesMasterIdLst>
  <p:sldIdLst>
    <p:sldId id="258" r:id="rId9"/>
    <p:sldId id="7556" r:id="rId10"/>
    <p:sldId id="259" r:id="rId11"/>
    <p:sldId id="262" r:id="rId12"/>
    <p:sldId id="7510" r:id="rId13"/>
    <p:sldId id="267" r:id="rId14"/>
    <p:sldId id="260" r:id="rId15"/>
    <p:sldId id="7589" r:id="rId16"/>
    <p:sldId id="265" r:id="rId17"/>
    <p:sldId id="261" r:id="rId18"/>
    <p:sldId id="7622" r:id="rId19"/>
    <p:sldId id="751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SC intro" id="{74A2FAB1-A7ED-4B93-A295-0D609B588C08}">
          <p14:sldIdLst>
            <p14:sldId id="258"/>
          </p14:sldIdLst>
        </p14:section>
        <p14:section name="ESC" id="{414B3FE5-E13A-47FA-9405-B6ADCB6FECE1}">
          <p14:sldIdLst>
            <p14:sldId id="7556"/>
          </p14:sldIdLst>
        </p14:section>
        <p14:section name="LAEP" id="{EBBE35BC-E46A-408D-9DB8-76CE44E1A4AD}">
          <p14:sldIdLst>
            <p14:sldId id="259"/>
            <p14:sldId id="262"/>
            <p14:sldId id="7510"/>
            <p14:sldId id="267"/>
            <p14:sldId id="260"/>
            <p14:sldId id="7589"/>
            <p14:sldId id="265"/>
            <p14:sldId id="261"/>
            <p14:sldId id="7622"/>
            <p14:sldId id="751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A0CF13-FBDC-10B6-AEF6-5206BDC2B4A8}" name="Andrew Clark" initials="AC" userId="S::Andrew.Clark@es.catapult.org.uk::a0f25aca-0472-4dd4-9faa-5e30c5af64f3" providerId="AD"/>
  <p188:author id="{A87E74B4-12EF-A4C6-BB9C-D8A60755E79D}" name="Chris Brierley" initials="CB" userId="S::Chris.Brierley@es.catapult.org.uk::6e5f6ebc-4938-43b1-a13f-999a123f846d" providerId="AD"/>
  <p188:author id="{0CC609CD-C853-5F1C-D204-4CD11CC1C530}" name="Geraldine Newton-Cross" initials="GN" userId="S::geraldine.newton-cross@es.catapult.org.uk::36d422e9-a56a-4710-a8d3-57c0132a211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87437" autoAdjust="0"/>
  </p:normalViewPr>
  <p:slideViewPr>
    <p:cSldViewPr snapToGrid="0">
      <p:cViewPr varScale="1">
        <p:scale>
          <a:sx n="75" d="100"/>
          <a:sy n="75" d="100"/>
        </p:scale>
        <p:origin x="965"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presProps" Target="pres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Clark" userId="a0f25aca-0472-4dd4-9faa-5e30c5af64f3" providerId="ADAL" clId="{5D3F4395-BBD5-4F90-8F33-B18FA0B895D9}"/>
    <pc:docChg chg="modSld sldOrd">
      <pc:chgData name="Andrew Clark" userId="a0f25aca-0472-4dd4-9faa-5e30c5af64f3" providerId="ADAL" clId="{5D3F4395-BBD5-4F90-8F33-B18FA0B895D9}" dt="2023-10-11T13:48:04.047" v="11"/>
      <pc:docMkLst>
        <pc:docMk/>
      </pc:docMkLst>
      <pc:sldChg chg="modNotesTx">
        <pc:chgData name="Andrew Clark" userId="a0f25aca-0472-4dd4-9faa-5e30c5af64f3" providerId="ADAL" clId="{5D3F4395-BBD5-4F90-8F33-B18FA0B895D9}" dt="2023-10-10T20:27:53.062" v="1" actId="6549"/>
        <pc:sldMkLst>
          <pc:docMk/>
          <pc:sldMk cId="3659853240" sldId="259"/>
        </pc:sldMkLst>
      </pc:sldChg>
      <pc:sldChg chg="ord modNotesTx">
        <pc:chgData name="Andrew Clark" userId="a0f25aca-0472-4dd4-9faa-5e30c5af64f3" providerId="ADAL" clId="{5D3F4395-BBD5-4F90-8F33-B18FA0B895D9}" dt="2023-10-11T13:48:04.047" v="11"/>
        <pc:sldMkLst>
          <pc:docMk/>
          <pc:sldMk cId="395410010" sldId="261"/>
        </pc:sldMkLst>
      </pc:sldChg>
      <pc:sldChg chg="modNotesTx">
        <pc:chgData name="Andrew Clark" userId="a0f25aca-0472-4dd4-9faa-5e30c5af64f3" providerId="ADAL" clId="{5D3F4395-BBD5-4F90-8F33-B18FA0B895D9}" dt="2023-10-10T20:28:07.120" v="5" actId="6549"/>
        <pc:sldMkLst>
          <pc:docMk/>
          <pc:sldMk cId="1606892419" sldId="262"/>
        </pc:sldMkLst>
      </pc:sldChg>
      <pc:sldChg chg="ord modNotesTx">
        <pc:chgData name="Andrew Clark" userId="a0f25aca-0472-4dd4-9faa-5e30c5af64f3" providerId="ADAL" clId="{5D3F4395-BBD5-4F90-8F33-B18FA0B895D9}" dt="2023-10-11T13:48:04.047" v="11"/>
        <pc:sldMkLst>
          <pc:docMk/>
          <pc:sldMk cId="1555699523" sldId="265"/>
        </pc:sldMkLst>
      </pc:sldChg>
      <pc:sldChg chg="ord modNotesTx">
        <pc:chgData name="Andrew Clark" userId="a0f25aca-0472-4dd4-9faa-5e30c5af64f3" providerId="ADAL" clId="{5D3F4395-BBD5-4F90-8F33-B18FA0B895D9}" dt="2023-10-11T13:48:04.047" v="11"/>
        <pc:sldMkLst>
          <pc:docMk/>
          <pc:sldMk cId="4293090824" sldId="7510"/>
        </pc:sldMkLst>
      </pc:sldChg>
      <pc:sldChg chg="modNotesTx">
        <pc:chgData name="Andrew Clark" userId="a0f25aca-0472-4dd4-9faa-5e30c5af64f3" providerId="ADAL" clId="{5D3F4395-BBD5-4F90-8F33-B18FA0B895D9}" dt="2023-10-10T20:28:19.559" v="7" actId="6549"/>
        <pc:sldMkLst>
          <pc:docMk/>
          <pc:sldMk cId="3296474105" sldId="7518"/>
        </pc:sldMkLst>
      </pc:sldChg>
      <pc:sldChg chg="modNotesTx">
        <pc:chgData name="Andrew Clark" userId="a0f25aca-0472-4dd4-9faa-5e30c5af64f3" providerId="ADAL" clId="{5D3F4395-BBD5-4F90-8F33-B18FA0B895D9}" dt="2023-10-10T20:27:48.983" v="0" actId="6549"/>
        <pc:sldMkLst>
          <pc:docMk/>
          <pc:sldMk cId="3630136499" sldId="7556"/>
        </pc:sldMkLst>
      </pc:sldChg>
      <pc:sldChg chg="modNotesTx">
        <pc:chgData name="Andrew Clark" userId="a0f25aca-0472-4dd4-9faa-5e30c5af64f3" providerId="ADAL" clId="{5D3F4395-BBD5-4F90-8F33-B18FA0B895D9}" dt="2023-10-10T20:28:16.916" v="6" actId="6549"/>
        <pc:sldMkLst>
          <pc:docMk/>
          <pc:sldMk cId="131576548" sldId="762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591E08-BE67-43FB-8357-488C16EFCDB3}" type="datetimeFigureOut">
              <a:rPr lang="en-GB" smtClean="0"/>
              <a:t>11/10/2023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16ACFE-3321-41C3-AD31-4ED13462E537}" type="slidenum">
              <a:rPr lang="en-GB" smtClean="0"/>
              <a:t>‹#›</a:t>
            </a:fld>
            <a:endParaRPr lang="en-GB"/>
          </a:p>
        </p:txBody>
      </p:sp>
    </p:spTree>
    <p:extLst>
      <p:ext uri="{BB962C8B-B14F-4D97-AF65-F5344CB8AC3E}">
        <p14:creationId xmlns:p14="http://schemas.microsoft.com/office/powerpoint/2010/main" val="1328712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81C8236-BFF3-4342-A8D4-6160267DB9F1}" type="slidenum">
              <a:rPr lang="en-GB" smtClean="0"/>
              <a:t>1</a:t>
            </a:fld>
            <a:endParaRPr lang="en-GB"/>
          </a:p>
        </p:txBody>
      </p:sp>
    </p:spTree>
    <p:extLst>
      <p:ext uri="{BB962C8B-B14F-4D97-AF65-F5344CB8AC3E}">
        <p14:creationId xmlns:p14="http://schemas.microsoft.com/office/powerpoint/2010/main" val="1600921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0A31A-36FF-450A-9F51-6F473CEE361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088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81C8236-BFF3-4342-A8D4-6160267DB9F1}" type="slidenum">
              <a:rPr lang="en-GB" smtClean="0"/>
              <a:t>12</a:t>
            </a:fld>
            <a:endParaRPr lang="en-GB"/>
          </a:p>
        </p:txBody>
      </p:sp>
    </p:spTree>
    <p:extLst>
      <p:ext uri="{BB962C8B-B14F-4D97-AF65-F5344CB8AC3E}">
        <p14:creationId xmlns:p14="http://schemas.microsoft.com/office/powerpoint/2010/main" val="4223655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30A31A-36FF-450A-9F51-6F473CEE3614}" type="slidenum">
              <a:rPr lang="en-GB" smtClean="0"/>
              <a:t>2</a:t>
            </a:fld>
            <a:endParaRPr lang="en-GB"/>
          </a:p>
        </p:txBody>
      </p:sp>
    </p:spTree>
    <p:extLst>
      <p:ext uri="{BB962C8B-B14F-4D97-AF65-F5344CB8AC3E}">
        <p14:creationId xmlns:p14="http://schemas.microsoft.com/office/powerpoint/2010/main" val="1197602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5E69D0-8575-4792-84CD-BF14D294CB30}" type="slidenum">
              <a:rPr lang="en-GB" smtClean="0"/>
              <a:t>3</a:t>
            </a:fld>
            <a:endParaRPr lang="en-GB"/>
          </a:p>
        </p:txBody>
      </p:sp>
    </p:spTree>
    <p:extLst>
      <p:ext uri="{BB962C8B-B14F-4D97-AF65-F5344CB8AC3E}">
        <p14:creationId xmlns:p14="http://schemas.microsoft.com/office/powerpoint/2010/main" val="3992876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1C8236-BFF3-4342-A8D4-6160267DB9F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702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1C8236-BFF3-4342-A8D4-6160267DB9F1}" type="slidenum">
              <a:rPr lang="en-GB" smtClean="0"/>
              <a:t>5</a:t>
            </a:fld>
            <a:endParaRPr lang="en-GB"/>
          </a:p>
        </p:txBody>
      </p:sp>
    </p:spTree>
    <p:extLst>
      <p:ext uri="{BB962C8B-B14F-4D97-AF65-F5344CB8AC3E}">
        <p14:creationId xmlns:p14="http://schemas.microsoft.com/office/powerpoint/2010/main" val="210109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81C8236-BFF3-4342-A8D4-6160267DB9F1}" type="slidenum">
              <a:rPr lang="en-GB" smtClean="0"/>
              <a:t>7</a:t>
            </a:fld>
            <a:endParaRPr lang="en-GB"/>
          </a:p>
        </p:txBody>
      </p:sp>
    </p:spTree>
    <p:extLst>
      <p:ext uri="{BB962C8B-B14F-4D97-AF65-F5344CB8AC3E}">
        <p14:creationId xmlns:p14="http://schemas.microsoft.com/office/powerpoint/2010/main" val="3105248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0A31A-36FF-450A-9F51-6F473CEE361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496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E69D0-8575-4792-84CD-BF14D294CB3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272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81C8236-BFF3-4342-A8D4-6160267DB9F1}" type="slidenum">
              <a:rPr lang="en-GB" smtClean="0"/>
              <a:t>10</a:t>
            </a:fld>
            <a:endParaRPr lang="en-GB"/>
          </a:p>
        </p:txBody>
      </p:sp>
    </p:spTree>
    <p:extLst>
      <p:ext uri="{BB962C8B-B14F-4D97-AF65-F5344CB8AC3E}">
        <p14:creationId xmlns:p14="http://schemas.microsoft.com/office/powerpoint/2010/main" val="3329704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DarkGrey ">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F4EAD-FCE4-47E3-974A-A27ECC975CB4}"/>
              </a:ext>
            </a:extLst>
          </p:cNvPr>
          <p:cNvSpPr>
            <a:spLocks noGrp="1"/>
          </p:cNvSpPr>
          <p:nvPr>
            <p:ph type="ctrTitle" hasCustomPrompt="1"/>
          </p:nvPr>
        </p:nvSpPr>
        <p:spPr>
          <a:xfrm>
            <a:off x="646923" y="1884893"/>
            <a:ext cx="6189096" cy="1754326"/>
          </a:xfrm>
          <a:noFill/>
          <a:ln>
            <a:noFill/>
          </a:ln>
        </p:spPr>
        <p:txBody>
          <a:bodyPr anchor="t" anchorCtr="0"/>
          <a:lstStyle>
            <a:lvl1pPr algn="l">
              <a:lnSpc>
                <a:spcPct val="100000"/>
              </a:lnSpc>
              <a:defRPr sz="5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Slide Deck</a:t>
            </a:r>
            <a:br>
              <a:rPr lang="en-US"/>
            </a:br>
            <a:r>
              <a:rPr lang="en-US"/>
              <a:t>[Insert Title]</a:t>
            </a:r>
            <a:endParaRPr lang="en-GB"/>
          </a:p>
        </p:txBody>
      </p:sp>
      <p:sp>
        <p:nvSpPr>
          <p:cNvPr id="3" name="Subtitle 2">
            <a:extLst>
              <a:ext uri="{FF2B5EF4-FFF2-40B4-BE49-F238E27FC236}">
                <a16:creationId xmlns:a16="http://schemas.microsoft.com/office/drawing/2014/main" id="{147F35A2-FC5A-4F88-A0C1-C8CAFDC56058}"/>
              </a:ext>
            </a:extLst>
          </p:cNvPr>
          <p:cNvSpPr>
            <a:spLocks noGrp="1"/>
          </p:cNvSpPr>
          <p:nvPr>
            <p:ph type="subTitle" idx="1" hasCustomPrompt="1"/>
          </p:nvPr>
        </p:nvSpPr>
        <p:spPr>
          <a:xfrm>
            <a:off x="646924" y="4815343"/>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7" name="Content Placeholder 6">
            <a:extLst>
              <a:ext uri="{FF2B5EF4-FFF2-40B4-BE49-F238E27FC236}">
                <a16:creationId xmlns:a16="http://schemas.microsoft.com/office/drawing/2014/main" id="{A9521615-EAC5-4ABD-A664-8B25EB0BC22E}"/>
              </a:ext>
            </a:extLst>
          </p:cNvPr>
          <p:cNvSpPr>
            <a:spLocks noGrp="1"/>
          </p:cNvSpPr>
          <p:nvPr>
            <p:ph sz="quarter" idx="13" hasCustomPrompt="1"/>
          </p:nvPr>
        </p:nvSpPr>
        <p:spPr>
          <a:xfrm>
            <a:off x="647701" y="5200224"/>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9" name="Content Placeholder 8">
            <a:extLst>
              <a:ext uri="{FF2B5EF4-FFF2-40B4-BE49-F238E27FC236}">
                <a16:creationId xmlns:a16="http://schemas.microsoft.com/office/drawing/2014/main" id="{E189A3B1-88DC-45F0-A797-FF2D228DCD61}"/>
              </a:ext>
            </a:extLst>
          </p:cNvPr>
          <p:cNvSpPr>
            <a:spLocks noGrp="1"/>
          </p:cNvSpPr>
          <p:nvPr>
            <p:ph sz="quarter" idx="14" hasCustomPrompt="1"/>
          </p:nvPr>
        </p:nvSpPr>
        <p:spPr>
          <a:xfrm>
            <a:off x="647700" y="5864727"/>
            <a:ext cx="5460869" cy="307777"/>
          </a:xfrm>
        </p:spPr>
        <p:txBody>
          <a:bodyPr/>
          <a:lstStyle>
            <a:lvl1pPr marL="0" indent="0">
              <a:buNone/>
              <a:defRPr sz="1400">
                <a:latin typeface="Segoe UI "/>
                <a:ea typeface="Segoe UI Black" panose="020B0A02040204020203" pitchFamily="34" charset="0"/>
              </a:defRPr>
            </a:lvl1pPr>
          </a:lstStyle>
          <a:p>
            <a:pPr lvl="0"/>
            <a:r>
              <a:rPr lang="en-GB"/>
              <a:t>Date</a:t>
            </a:r>
          </a:p>
        </p:txBody>
      </p:sp>
      <p:sp>
        <p:nvSpPr>
          <p:cNvPr id="10" name="Rectangle 9">
            <a:extLst>
              <a:ext uri="{FF2B5EF4-FFF2-40B4-BE49-F238E27FC236}">
                <a16:creationId xmlns:a16="http://schemas.microsoft.com/office/drawing/2014/main" id="{A6DD8B6C-AD50-6C5E-8548-AC11E761D2DF}"/>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a:extLst>
              <a:ext uri="{FF2B5EF4-FFF2-40B4-BE49-F238E27FC236}">
                <a16:creationId xmlns:a16="http://schemas.microsoft.com/office/drawing/2014/main" id="{91964997-1260-2453-F610-40C4FD73C0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4" name="Picture Placeholder 5">
            <a:extLst>
              <a:ext uri="{FF2B5EF4-FFF2-40B4-BE49-F238E27FC236}">
                <a16:creationId xmlns:a16="http://schemas.microsoft.com/office/drawing/2014/main" id="{982011D9-C3F9-BFC0-D84D-BF2E7D9868AE}"/>
              </a:ext>
            </a:extLst>
          </p:cNvPr>
          <p:cNvSpPr>
            <a:spLocks noGrp="1"/>
          </p:cNvSpPr>
          <p:nvPr>
            <p:ph type="pic" sz="quarter" idx="15"/>
          </p:nvPr>
        </p:nvSpPr>
        <p:spPr>
          <a:xfrm>
            <a:off x="6836019" y="1884363"/>
            <a:ext cx="5355981" cy="4327525"/>
          </a:xfrm>
        </p:spPr>
      </p:sp>
    </p:spTree>
    <p:extLst>
      <p:ext uri="{BB962C8B-B14F-4D97-AF65-F5344CB8AC3E}">
        <p14:creationId xmlns:p14="http://schemas.microsoft.com/office/powerpoint/2010/main" val="74186639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Tree>
    <p:extLst>
      <p:ext uri="{BB962C8B-B14F-4D97-AF65-F5344CB8AC3E}">
        <p14:creationId xmlns:p14="http://schemas.microsoft.com/office/powerpoint/2010/main" val="4256055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op of section">
    <p:spTree>
      <p:nvGrpSpPr>
        <p:cNvPr id="1" name=""/>
        <p:cNvGrpSpPr/>
        <p:nvPr/>
      </p:nvGrpSpPr>
      <p:grpSpPr>
        <a:xfrm>
          <a:off x="0" y="0"/>
          <a:ext cx="0" cy="0"/>
          <a:chOff x="0" y="0"/>
          <a:chExt cx="0" cy="0"/>
        </a:xfrm>
      </p:grpSpPr>
      <p:sp>
        <p:nvSpPr>
          <p:cNvPr id="3" name="Holder 3"/>
          <p:cNvSpPr>
            <a:spLocks noGrp="1"/>
          </p:cNvSpPr>
          <p:nvPr>
            <p:ph type="subTitle" idx="4"/>
          </p:nvPr>
        </p:nvSpPr>
        <p:spPr>
          <a:xfrm>
            <a:off x="783407" y="981412"/>
            <a:ext cx="4251674" cy="322357"/>
          </a:xfrm>
          <a:prstGeom prst="rect">
            <a:avLst/>
          </a:prstGeom>
        </p:spPr>
        <p:txBody>
          <a:bodyPr wrap="square" lIns="0" tIns="0" rIns="0" bIns="0">
            <a:spAutoFit/>
          </a:bodyPr>
          <a:lstStyle>
            <a:lvl1pPr marL="0" indent="0">
              <a:lnSpc>
                <a:spcPct val="120000"/>
              </a:lnSpc>
              <a:buNone/>
              <a:defRPr sz="1924" b="0" i="0" baseline="0">
                <a:solidFill>
                  <a:schemeClr val="tx1"/>
                </a:solidFill>
                <a:latin typeface="Segoe UI Semibold" panose="020B0502040204020203" pitchFamily="34" charset="0"/>
              </a:defRPr>
            </a:lvl1pPr>
          </a:lstStyle>
          <a:p>
            <a:r>
              <a:rPr lang="en-GB"/>
              <a:t>Click to edit Master subtitle style</a:t>
            </a:r>
            <a:endParaRPr/>
          </a:p>
        </p:txBody>
      </p:sp>
      <p:sp>
        <p:nvSpPr>
          <p:cNvPr id="12" name="Holder 2">
            <a:extLst>
              <a:ext uri="{FF2B5EF4-FFF2-40B4-BE49-F238E27FC236}">
                <a16:creationId xmlns:a16="http://schemas.microsoft.com/office/drawing/2014/main" id="{80FB9C75-8F7A-8C6E-A969-D810653EC5A0}"/>
              </a:ext>
            </a:extLst>
          </p:cNvPr>
          <p:cNvSpPr>
            <a:spLocks noGrp="1"/>
          </p:cNvSpPr>
          <p:nvPr>
            <p:ph type="ctrTitle"/>
          </p:nvPr>
        </p:nvSpPr>
        <p:spPr>
          <a:xfrm>
            <a:off x="783407" y="420335"/>
            <a:ext cx="5312084" cy="444119"/>
          </a:xfrm>
          <a:prstGeom prst="rect">
            <a:avLst/>
          </a:prstGeom>
        </p:spPr>
        <p:txBody>
          <a:bodyPr wrap="square" lIns="0" tIns="0" rIns="0" bIns="0">
            <a:spAutoFit/>
          </a:bodyPr>
          <a:lstStyle>
            <a:lvl1pPr>
              <a:defRPr sz="3200" b="0" i="0" baseline="0">
                <a:solidFill>
                  <a:schemeClr val="tx1"/>
                </a:solidFill>
                <a:latin typeface="Segoe UI Light" panose="020B0502040204020203" pitchFamily="34" charset="0"/>
                <a:cs typeface="Segoe UI" panose="020B0502040204020203" pitchFamily="34" charset="0"/>
              </a:defRPr>
            </a:lvl1pPr>
          </a:lstStyle>
          <a:p>
            <a:r>
              <a:rPr lang="en-GB"/>
              <a:t>Click to edit Master title style</a:t>
            </a:r>
            <a:endParaRPr/>
          </a:p>
        </p:txBody>
      </p:sp>
      <p:sp>
        <p:nvSpPr>
          <p:cNvPr id="13" name="object 7">
            <a:extLst>
              <a:ext uri="{FF2B5EF4-FFF2-40B4-BE49-F238E27FC236}">
                <a16:creationId xmlns:a16="http://schemas.microsoft.com/office/drawing/2014/main" id="{8C05608F-8955-B0E9-4175-F81A7E01C4D3}"/>
              </a:ext>
            </a:extLst>
          </p:cNvPr>
          <p:cNvSpPr/>
          <p:nvPr userDrawn="1"/>
        </p:nvSpPr>
        <p:spPr>
          <a:xfrm>
            <a:off x="427102" y="346136"/>
            <a:ext cx="0" cy="1083803"/>
          </a:xfrm>
          <a:custGeom>
            <a:avLst/>
            <a:gdLst/>
            <a:ahLst/>
            <a:cxnLst/>
            <a:rect l="l" t="t" r="r" b="b"/>
            <a:pathLst>
              <a:path h="950594">
                <a:moveTo>
                  <a:pt x="0" y="0"/>
                </a:moveTo>
                <a:lnTo>
                  <a:pt x="0" y="950404"/>
                </a:lnTo>
              </a:path>
            </a:pathLst>
          </a:custGeom>
          <a:ln w="50800">
            <a:solidFill>
              <a:srgbClr val="71CAC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40" b="0" i="0" u="none" strike="noStrike" kern="1200" cap="none" spc="0" normalizeH="0" baseline="0" noProof="0">
              <a:ln>
                <a:noFill/>
              </a:ln>
              <a:solidFill>
                <a:prstClr val="black"/>
              </a:solidFill>
              <a:effectLst/>
              <a:uLnTx/>
              <a:uFillTx/>
              <a:latin typeface="Segoe UI"/>
              <a:ea typeface="+mn-ea"/>
              <a:cs typeface="+mn-cs"/>
            </a:endParaRPr>
          </a:p>
        </p:txBody>
      </p:sp>
      <p:sp>
        <p:nvSpPr>
          <p:cNvPr id="6" name="Slide Number Placeholder 5">
            <a:extLst>
              <a:ext uri="{FF2B5EF4-FFF2-40B4-BE49-F238E27FC236}">
                <a16:creationId xmlns:a16="http://schemas.microsoft.com/office/drawing/2014/main" id="{5E18B630-8423-CBF4-1312-0BDFA2BB442C}"/>
              </a:ext>
            </a:extLst>
          </p:cNvPr>
          <p:cNvSpPr>
            <a:spLocks noGrp="1"/>
          </p:cNvSpPr>
          <p:nvPr>
            <p:ph type="sldNum" sz="quarter" idx="13"/>
          </p:nvPr>
        </p:nvSpPr>
        <p:spPr>
          <a:xfrm>
            <a:off x="8610600" y="6356351"/>
            <a:ext cx="2743200" cy="365125"/>
          </a:xfrm>
          <a:prstGeom prst="rect">
            <a:avLst/>
          </a:prstGeom>
        </p:spPr>
        <p:txBody>
          <a:bodyPr vert="horz" lIns="91440" tIns="45720" rIns="91440" bIns="45720" rtlCol="0" anchor="ctr"/>
          <a:lstStyle>
            <a:lvl1pPr algn="r">
              <a:defRPr sz="1154" b="0" i="0" baseline="0">
                <a:solidFill>
                  <a:schemeClr val="tx1">
                    <a:tint val="75000"/>
                  </a:schemeClr>
                </a:solidFill>
                <a:latin typeface="Segoe UI" panose="020B0502040204020203" pitchFamily="34" charset="0"/>
                <a:ea typeface="Helvetica Neue Light" panose="02000403000000020004"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GB" sz="1154" b="0" i="0" u="none" strike="noStrike" kern="1200" cap="none" spc="0" normalizeH="0" baseline="0" noProof="0" smtClean="0">
                <a:ln>
                  <a:noFill/>
                </a:ln>
                <a:solidFill>
                  <a:prstClr val="black">
                    <a:tint val="75000"/>
                  </a:prst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154" b="0" i="0" u="none" strike="noStrike" kern="1200" cap="none" spc="0" normalizeH="0" baseline="0" noProof="0">
              <a:ln>
                <a:noFill/>
              </a:ln>
              <a:solidFill>
                <a:prstClr val="black">
                  <a:tint val="75000"/>
                </a:prstClr>
              </a:solidFill>
              <a:effectLst/>
              <a:uLnTx/>
              <a:uFillTx/>
              <a:latin typeface="Segoe UI" panose="020B0502040204020203" pitchFamily="34" charset="0"/>
              <a:cs typeface="Segoe UI" panose="020B0502040204020203" pitchFamily="34" charset="0"/>
            </a:endParaRPr>
          </a:p>
        </p:txBody>
      </p:sp>
      <p:sp>
        <p:nvSpPr>
          <p:cNvPr id="8" name="Holder 3">
            <a:extLst>
              <a:ext uri="{FF2B5EF4-FFF2-40B4-BE49-F238E27FC236}">
                <a16:creationId xmlns:a16="http://schemas.microsoft.com/office/drawing/2014/main" id="{EDADE146-4022-E03B-831D-E5004D2AD4AE}"/>
              </a:ext>
            </a:extLst>
          </p:cNvPr>
          <p:cNvSpPr>
            <a:spLocks noGrp="1"/>
          </p:cNvSpPr>
          <p:nvPr>
            <p:ph type="body" idx="1"/>
          </p:nvPr>
        </p:nvSpPr>
        <p:spPr>
          <a:xfrm>
            <a:off x="692784" y="1997392"/>
            <a:ext cx="5312594" cy="469903"/>
          </a:xfrm>
          <a:prstGeom prst="rect">
            <a:avLst/>
          </a:prstGeom>
          <a:solidFill>
            <a:schemeClr val="bg1">
              <a:alpha val="70376"/>
            </a:schemeClr>
          </a:solidFill>
        </p:spPr>
        <p:txBody>
          <a:bodyPr lIns="90000" tIns="125999" rIns="90000" bIns="125999">
            <a:spAutoFit/>
          </a:bodyPr>
          <a:lstStyle>
            <a:lvl1pPr marL="0" indent="0">
              <a:lnSpc>
                <a:spcPct val="100000"/>
              </a:lnSpc>
              <a:buNone/>
              <a:defRPr sz="1400" b="0" i="0" baseline="0">
                <a:solidFill>
                  <a:schemeClr val="tx1"/>
                </a:solidFill>
                <a:latin typeface="Segoe UI Light" panose="020B0502040204020203" pitchFamily="34" charset="0"/>
              </a:defRPr>
            </a:lvl1pPr>
          </a:lstStyle>
          <a:p>
            <a:pPr lvl="0"/>
            <a:r>
              <a:rPr lang="en-GB"/>
              <a:t>Click to edit Master text styles</a:t>
            </a:r>
          </a:p>
        </p:txBody>
      </p:sp>
      <p:sp>
        <p:nvSpPr>
          <p:cNvPr id="4" name="Holder 3">
            <a:extLst>
              <a:ext uri="{FF2B5EF4-FFF2-40B4-BE49-F238E27FC236}">
                <a16:creationId xmlns:a16="http://schemas.microsoft.com/office/drawing/2014/main" id="{586997C5-9481-DD3C-F108-32736D75B1B7}"/>
              </a:ext>
            </a:extLst>
          </p:cNvPr>
          <p:cNvSpPr>
            <a:spLocks noGrp="1"/>
          </p:cNvSpPr>
          <p:nvPr>
            <p:ph type="body" idx="14"/>
          </p:nvPr>
        </p:nvSpPr>
        <p:spPr>
          <a:xfrm>
            <a:off x="6186624" y="1997391"/>
            <a:ext cx="5312594" cy="469903"/>
          </a:xfrm>
          <a:prstGeom prst="rect">
            <a:avLst/>
          </a:prstGeom>
          <a:solidFill>
            <a:schemeClr val="bg1">
              <a:alpha val="70376"/>
            </a:schemeClr>
          </a:solidFill>
        </p:spPr>
        <p:txBody>
          <a:bodyPr lIns="90000" tIns="125999" rIns="90000" bIns="125999">
            <a:spAutoFit/>
          </a:bodyPr>
          <a:lstStyle>
            <a:lvl1pPr marL="0" indent="0">
              <a:lnSpc>
                <a:spcPct val="100000"/>
              </a:lnSpc>
              <a:buNone/>
              <a:defRPr sz="1400" b="0" i="0" baseline="0">
                <a:solidFill>
                  <a:schemeClr val="tx1"/>
                </a:solidFill>
                <a:latin typeface="Segoe UI Light" panose="020B0502040204020203" pitchFamily="34" charset="0"/>
              </a:defRPr>
            </a:lvl1pPr>
          </a:lstStyle>
          <a:p>
            <a:pPr lvl="0"/>
            <a:r>
              <a:rPr lang="en-GB"/>
              <a:t>Click to edit Master text styles</a:t>
            </a:r>
          </a:p>
        </p:txBody>
      </p:sp>
      <p:sp>
        <p:nvSpPr>
          <p:cNvPr id="7" name="Footer Placeholder 3">
            <a:extLst>
              <a:ext uri="{FF2B5EF4-FFF2-40B4-BE49-F238E27FC236}">
                <a16:creationId xmlns:a16="http://schemas.microsoft.com/office/drawing/2014/main" id="{CF8055D5-2AC0-63CA-2F50-98DE1BD56EE7}"/>
              </a:ext>
            </a:extLst>
          </p:cNvPr>
          <p:cNvSpPr>
            <a:spLocks noGrp="1"/>
          </p:cNvSpPr>
          <p:nvPr>
            <p:ph type="ftr" sz="quarter" idx="3"/>
          </p:nvPr>
        </p:nvSpPr>
        <p:spPr>
          <a:xfrm>
            <a:off x="280492" y="6473466"/>
            <a:ext cx="2359113" cy="267902"/>
          </a:xfrm>
          <a:prstGeom prst="rect">
            <a:avLst/>
          </a:prstGeom>
        </p:spPr>
        <p:txBody>
          <a:bodyPr>
            <a:noAutofit/>
          </a:bodyPr>
          <a:lstStyle>
            <a:lvl1pPr>
              <a:defRPr baseline="0">
                <a:latin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 Energy Systems Catapult 2023</a:t>
            </a:r>
          </a:p>
        </p:txBody>
      </p:sp>
    </p:spTree>
    <p:extLst>
      <p:ext uri="{BB962C8B-B14F-4D97-AF65-F5344CB8AC3E}">
        <p14:creationId xmlns:p14="http://schemas.microsoft.com/office/powerpoint/2010/main" val="1212705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with title">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2" name="Title 1">
            <a:extLst>
              <a:ext uri="{FF2B5EF4-FFF2-40B4-BE49-F238E27FC236}">
                <a16:creationId xmlns:a16="http://schemas.microsoft.com/office/drawing/2014/main" id="{7900F511-A3D7-E287-D288-54C0E61DE5F6}"/>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cxnSp>
        <p:nvCxnSpPr>
          <p:cNvPr id="3" name="Straight Connector 2">
            <a:extLst>
              <a:ext uri="{FF2B5EF4-FFF2-40B4-BE49-F238E27FC236}">
                <a16:creationId xmlns:a16="http://schemas.microsoft.com/office/drawing/2014/main" id="{D33EEE94-1340-96CD-FDA9-337F14A77872}"/>
              </a:ext>
            </a:extLst>
          </p:cNvPr>
          <p:cNvCxnSpPr>
            <a:cxnSpLocks/>
          </p:cNvCxnSpPr>
          <p:nvPr/>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4" name="Rectangle 3">
            <a:extLst>
              <a:ext uri="{FF2B5EF4-FFF2-40B4-BE49-F238E27FC236}">
                <a16:creationId xmlns:a16="http://schemas.microsoft.com/office/drawing/2014/main" id="{F377AC0A-DCA0-1B68-8D57-116386B8C23C}"/>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4B130B7D-6532-BDE9-7F38-6DC56616D9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cxnSp>
        <p:nvCxnSpPr>
          <p:cNvPr id="6" name="Straight Connector 5">
            <a:extLst>
              <a:ext uri="{FF2B5EF4-FFF2-40B4-BE49-F238E27FC236}">
                <a16:creationId xmlns:a16="http://schemas.microsoft.com/office/drawing/2014/main" id="{FECF80BC-C035-97FB-344C-FAB4F4952C78}"/>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41037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op of section">
    <p:spTree>
      <p:nvGrpSpPr>
        <p:cNvPr id="1" name=""/>
        <p:cNvGrpSpPr/>
        <p:nvPr/>
      </p:nvGrpSpPr>
      <p:grpSpPr>
        <a:xfrm>
          <a:off x="0" y="0"/>
          <a:ext cx="0" cy="0"/>
          <a:chOff x="0" y="0"/>
          <a:chExt cx="0" cy="0"/>
        </a:xfrm>
      </p:grpSpPr>
      <p:sp>
        <p:nvSpPr>
          <p:cNvPr id="3" name="Holder 3"/>
          <p:cNvSpPr>
            <a:spLocks noGrp="1"/>
          </p:cNvSpPr>
          <p:nvPr>
            <p:ph type="subTitle" idx="4"/>
          </p:nvPr>
        </p:nvSpPr>
        <p:spPr>
          <a:xfrm>
            <a:off x="783407" y="981412"/>
            <a:ext cx="4251674" cy="322357"/>
          </a:xfrm>
          <a:prstGeom prst="rect">
            <a:avLst/>
          </a:prstGeom>
        </p:spPr>
        <p:txBody>
          <a:bodyPr wrap="square" lIns="0" tIns="0" rIns="0" bIns="0">
            <a:spAutoFit/>
          </a:bodyPr>
          <a:lstStyle>
            <a:lvl1pPr marL="0" indent="0">
              <a:lnSpc>
                <a:spcPct val="120000"/>
              </a:lnSpc>
              <a:buNone/>
              <a:defRPr sz="1924" b="0" i="0" baseline="0">
                <a:solidFill>
                  <a:schemeClr val="tx1"/>
                </a:solidFill>
                <a:latin typeface="Segoe UI Semibold" panose="020B0502040204020203" pitchFamily="34" charset="0"/>
              </a:defRPr>
            </a:lvl1pPr>
          </a:lstStyle>
          <a:p>
            <a:r>
              <a:rPr lang="en-GB"/>
              <a:t>Click to edit Master subtitle style</a:t>
            </a:r>
            <a:endParaRPr/>
          </a:p>
        </p:txBody>
      </p:sp>
      <p:sp>
        <p:nvSpPr>
          <p:cNvPr id="12" name="Holder 2">
            <a:extLst>
              <a:ext uri="{FF2B5EF4-FFF2-40B4-BE49-F238E27FC236}">
                <a16:creationId xmlns:a16="http://schemas.microsoft.com/office/drawing/2014/main" id="{80FB9C75-8F7A-8C6E-A969-D810653EC5A0}"/>
              </a:ext>
            </a:extLst>
          </p:cNvPr>
          <p:cNvSpPr>
            <a:spLocks noGrp="1"/>
          </p:cNvSpPr>
          <p:nvPr>
            <p:ph type="ctrTitle"/>
          </p:nvPr>
        </p:nvSpPr>
        <p:spPr>
          <a:xfrm>
            <a:off x="783407" y="420335"/>
            <a:ext cx="5312084" cy="444119"/>
          </a:xfrm>
          <a:prstGeom prst="rect">
            <a:avLst/>
          </a:prstGeom>
        </p:spPr>
        <p:txBody>
          <a:bodyPr wrap="square" lIns="0" tIns="0" rIns="0" bIns="0">
            <a:spAutoFit/>
          </a:bodyPr>
          <a:lstStyle>
            <a:lvl1pPr>
              <a:defRPr sz="3200" b="0" i="0" baseline="0">
                <a:solidFill>
                  <a:schemeClr val="tx1"/>
                </a:solidFill>
                <a:latin typeface="Segoe UI Light" panose="020B0502040204020203" pitchFamily="34" charset="0"/>
                <a:cs typeface="Segoe UI" panose="020B0502040204020203" pitchFamily="34" charset="0"/>
              </a:defRPr>
            </a:lvl1pPr>
          </a:lstStyle>
          <a:p>
            <a:r>
              <a:rPr lang="en-GB"/>
              <a:t>Click to edit Master title style</a:t>
            </a:r>
            <a:endParaRPr/>
          </a:p>
        </p:txBody>
      </p:sp>
      <p:sp>
        <p:nvSpPr>
          <p:cNvPr id="13" name="object 7">
            <a:extLst>
              <a:ext uri="{FF2B5EF4-FFF2-40B4-BE49-F238E27FC236}">
                <a16:creationId xmlns:a16="http://schemas.microsoft.com/office/drawing/2014/main" id="{8C05608F-8955-B0E9-4175-F81A7E01C4D3}"/>
              </a:ext>
            </a:extLst>
          </p:cNvPr>
          <p:cNvSpPr/>
          <p:nvPr userDrawn="1"/>
        </p:nvSpPr>
        <p:spPr>
          <a:xfrm>
            <a:off x="427102" y="346136"/>
            <a:ext cx="0" cy="1083803"/>
          </a:xfrm>
          <a:custGeom>
            <a:avLst/>
            <a:gdLst/>
            <a:ahLst/>
            <a:cxnLst/>
            <a:rect l="l" t="t" r="r" b="b"/>
            <a:pathLst>
              <a:path h="950594">
                <a:moveTo>
                  <a:pt x="0" y="0"/>
                </a:moveTo>
                <a:lnTo>
                  <a:pt x="0" y="950404"/>
                </a:lnTo>
              </a:path>
            </a:pathLst>
          </a:custGeom>
          <a:ln w="50800">
            <a:solidFill>
              <a:srgbClr val="71CAC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40" b="0" i="0" u="none" strike="noStrike" kern="1200" cap="none" spc="0" normalizeH="0" baseline="0" noProof="0">
              <a:ln>
                <a:noFill/>
              </a:ln>
              <a:solidFill>
                <a:prstClr val="black"/>
              </a:solidFill>
              <a:effectLst/>
              <a:uLnTx/>
              <a:uFillTx/>
              <a:latin typeface="Segoe UI"/>
              <a:ea typeface="+mn-ea"/>
              <a:cs typeface="+mn-cs"/>
            </a:endParaRPr>
          </a:p>
        </p:txBody>
      </p:sp>
      <p:sp>
        <p:nvSpPr>
          <p:cNvPr id="6" name="Slide Number Placeholder 5">
            <a:extLst>
              <a:ext uri="{FF2B5EF4-FFF2-40B4-BE49-F238E27FC236}">
                <a16:creationId xmlns:a16="http://schemas.microsoft.com/office/drawing/2014/main" id="{5E18B630-8423-CBF4-1312-0BDFA2BB442C}"/>
              </a:ext>
            </a:extLst>
          </p:cNvPr>
          <p:cNvSpPr>
            <a:spLocks noGrp="1"/>
          </p:cNvSpPr>
          <p:nvPr>
            <p:ph type="sldNum" sz="quarter" idx="13"/>
          </p:nvPr>
        </p:nvSpPr>
        <p:spPr>
          <a:xfrm>
            <a:off x="8610600" y="6356351"/>
            <a:ext cx="2743200" cy="365125"/>
          </a:xfrm>
          <a:prstGeom prst="rect">
            <a:avLst/>
          </a:prstGeom>
        </p:spPr>
        <p:txBody>
          <a:bodyPr vert="horz" lIns="91440" tIns="45720" rIns="91440" bIns="45720" rtlCol="0" anchor="ctr"/>
          <a:lstStyle>
            <a:lvl1pPr algn="r">
              <a:defRPr sz="1154" b="0" i="0" baseline="0">
                <a:solidFill>
                  <a:schemeClr val="tx1">
                    <a:tint val="75000"/>
                  </a:schemeClr>
                </a:solidFill>
                <a:latin typeface="Segoe UI" panose="020B0502040204020203" pitchFamily="34" charset="0"/>
                <a:ea typeface="Helvetica Neue Light" panose="02000403000000020004"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GB" sz="1154" b="0" i="0" u="none" strike="noStrike" kern="1200" cap="none" spc="0" normalizeH="0" baseline="0" noProof="0" smtClean="0">
                <a:ln>
                  <a:noFill/>
                </a:ln>
                <a:solidFill>
                  <a:prstClr val="black">
                    <a:tint val="75000"/>
                  </a:prst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154" b="0" i="0" u="none" strike="noStrike" kern="1200" cap="none" spc="0" normalizeH="0" baseline="0" noProof="0">
              <a:ln>
                <a:noFill/>
              </a:ln>
              <a:solidFill>
                <a:prstClr val="black">
                  <a:tint val="75000"/>
                </a:prstClr>
              </a:solidFill>
              <a:effectLst/>
              <a:uLnTx/>
              <a:uFillTx/>
              <a:latin typeface="Segoe UI" panose="020B0502040204020203" pitchFamily="34" charset="0"/>
              <a:cs typeface="Segoe UI" panose="020B0502040204020203" pitchFamily="34" charset="0"/>
            </a:endParaRPr>
          </a:p>
        </p:txBody>
      </p:sp>
      <p:sp>
        <p:nvSpPr>
          <p:cNvPr id="8" name="Holder 3">
            <a:extLst>
              <a:ext uri="{FF2B5EF4-FFF2-40B4-BE49-F238E27FC236}">
                <a16:creationId xmlns:a16="http://schemas.microsoft.com/office/drawing/2014/main" id="{EDADE146-4022-E03B-831D-E5004D2AD4AE}"/>
              </a:ext>
            </a:extLst>
          </p:cNvPr>
          <p:cNvSpPr>
            <a:spLocks noGrp="1"/>
          </p:cNvSpPr>
          <p:nvPr>
            <p:ph type="body" idx="1"/>
          </p:nvPr>
        </p:nvSpPr>
        <p:spPr>
          <a:xfrm>
            <a:off x="692784" y="1997392"/>
            <a:ext cx="5312594" cy="469903"/>
          </a:xfrm>
          <a:prstGeom prst="rect">
            <a:avLst/>
          </a:prstGeom>
          <a:solidFill>
            <a:schemeClr val="bg1">
              <a:alpha val="70376"/>
            </a:schemeClr>
          </a:solidFill>
        </p:spPr>
        <p:txBody>
          <a:bodyPr lIns="90000" tIns="125999" rIns="90000" bIns="125999">
            <a:spAutoFit/>
          </a:bodyPr>
          <a:lstStyle>
            <a:lvl1pPr marL="0" indent="0">
              <a:lnSpc>
                <a:spcPct val="100000"/>
              </a:lnSpc>
              <a:buNone/>
              <a:defRPr sz="1400" b="0" i="0" baseline="0">
                <a:solidFill>
                  <a:schemeClr val="tx1"/>
                </a:solidFill>
                <a:latin typeface="Segoe UI Light" panose="020B0502040204020203" pitchFamily="34" charset="0"/>
              </a:defRPr>
            </a:lvl1pPr>
          </a:lstStyle>
          <a:p>
            <a:pPr lvl="0"/>
            <a:r>
              <a:rPr lang="en-GB"/>
              <a:t>Click to edit Master text styles</a:t>
            </a:r>
          </a:p>
        </p:txBody>
      </p:sp>
      <p:sp>
        <p:nvSpPr>
          <p:cNvPr id="4" name="Holder 3">
            <a:extLst>
              <a:ext uri="{FF2B5EF4-FFF2-40B4-BE49-F238E27FC236}">
                <a16:creationId xmlns:a16="http://schemas.microsoft.com/office/drawing/2014/main" id="{586997C5-9481-DD3C-F108-32736D75B1B7}"/>
              </a:ext>
            </a:extLst>
          </p:cNvPr>
          <p:cNvSpPr>
            <a:spLocks noGrp="1"/>
          </p:cNvSpPr>
          <p:nvPr>
            <p:ph type="body" idx="14"/>
          </p:nvPr>
        </p:nvSpPr>
        <p:spPr>
          <a:xfrm>
            <a:off x="6186624" y="1997391"/>
            <a:ext cx="5312594" cy="469903"/>
          </a:xfrm>
          <a:prstGeom prst="rect">
            <a:avLst/>
          </a:prstGeom>
          <a:solidFill>
            <a:schemeClr val="bg1">
              <a:alpha val="70376"/>
            </a:schemeClr>
          </a:solidFill>
        </p:spPr>
        <p:txBody>
          <a:bodyPr lIns="90000" tIns="125999" rIns="90000" bIns="125999">
            <a:spAutoFit/>
          </a:bodyPr>
          <a:lstStyle>
            <a:lvl1pPr marL="0" indent="0">
              <a:lnSpc>
                <a:spcPct val="100000"/>
              </a:lnSpc>
              <a:buNone/>
              <a:defRPr sz="1400" b="0" i="0" baseline="0">
                <a:solidFill>
                  <a:schemeClr val="tx1"/>
                </a:solidFill>
                <a:latin typeface="Segoe UI Light" panose="020B0502040204020203" pitchFamily="34" charset="0"/>
              </a:defRPr>
            </a:lvl1pPr>
          </a:lstStyle>
          <a:p>
            <a:pPr lvl="0"/>
            <a:r>
              <a:rPr lang="en-GB"/>
              <a:t>Click to edit Master text styles</a:t>
            </a:r>
          </a:p>
        </p:txBody>
      </p:sp>
      <p:sp>
        <p:nvSpPr>
          <p:cNvPr id="7" name="Footer Placeholder 3">
            <a:extLst>
              <a:ext uri="{FF2B5EF4-FFF2-40B4-BE49-F238E27FC236}">
                <a16:creationId xmlns:a16="http://schemas.microsoft.com/office/drawing/2014/main" id="{CF8055D5-2AC0-63CA-2F50-98DE1BD56EE7}"/>
              </a:ext>
            </a:extLst>
          </p:cNvPr>
          <p:cNvSpPr>
            <a:spLocks noGrp="1"/>
          </p:cNvSpPr>
          <p:nvPr>
            <p:ph type="ftr" sz="quarter" idx="3"/>
          </p:nvPr>
        </p:nvSpPr>
        <p:spPr>
          <a:xfrm>
            <a:off x="280492" y="6473466"/>
            <a:ext cx="2359113" cy="267902"/>
          </a:xfrm>
          <a:prstGeom prst="rect">
            <a:avLst/>
          </a:prstGeom>
        </p:spPr>
        <p:txBody>
          <a:bodyPr>
            <a:noAutofit/>
          </a:bodyPr>
          <a:lstStyle>
            <a:lvl1pPr>
              <a:defRPr baseline="0">
                <a:latin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 Energy Systems Catapult 2023</a:t>
            </a:r>
          </a:p>
        </p:txBody>
      </p:sp>
    </p:spTree>
    <p:extLst>
      <p:ext uri="{BB962C8B-B14F-4D97-AF65-F5344CB8AC3E}">
        <p14:creationId xmlns:p14="http://schemas.microsoft.com/office/powerpoint/2010/main" val="3344764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with title">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2" name="Title 1">
            <a:extLst>
              <a:ext uri="{FF2B5EF4-FFF2-40B4-BE49-F238E27FC236}">
                <a16:creationId xmlns:a16="http://schemas.microsoft.com/office/drawing/2014/main" id="{7900F511-A3D7-E287-D288-54C0E61DE5F6}"/>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cxnSp>
        <p:nvCxnSpPr>
          <p:cNvPr id="3" name="Straight Connector 2">
            <a:extLst>
              <a:ext uri="{FF2B5EF4-FFF2-40B4-BE49-F238E27FC236}">
                <a16:creationId xmlns:a16="http://schemas.microsoft.com/office/drawing/2014/main" id="{D33EEE94-1340-96CD-FDA9-337F14A77872}"/>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56242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E09D-B924-DCEF-082D-7C0CC504EBED}"/>
              </a:ext>
            </a:extLst>
          </p:cNvPr>
          <p:cNvSpPr>
            <a:spLocks noGrp="1"/>
          </p:cNvSpPr>
          <p:nvPr>
            <p:ph type="title"/>
          </p:nvPr>
        </p:nvSpPr>
        <p:spPr>
          <a:xfrm>
            <a:off x="326829" y="304454"/>
            <a:ext cx="10515600" cy="480131"/>
          </a:xfrm>
        </p:spPr>
        <p:txBody>
          <a:bodyPr/>
          <a:lstStyle>
            <a:lvl1pPr>
              <a:defRPr sz="2800">
                <a:latin typeface="+mj-lt"/>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3A201C24-4A72-6BC2-8BEE-827DA46507FF}"/>
              </a:ext>
            </a:extLst>
          </p:cNvPr>
          <p:cNvSpPr>
            <a:spLocks noGrp="1"/>
          </p:cNvSpPr>
          <p:nvPr>
            <p:ph type="sldNum" sz="quarter" idx="10"/>
          </p:nvPr>
        </p:nvSpPr>
        <p:spPr/>
        <p:txBody>
          <a:bodyPr/>
          <a:lstStyle/>
          <a:p>
            <a:fld id="{BC713994-E38F-4BB4-A257-6815BBC3FB08}" type="slidenum">
              <a:rPr lang="en-GB" smtClean="0"/>
              <a:pPr/>
              <a:t>‹#›</a:t>
            </a:fld>
            <a:endParaRPr lang="en-GB"/>
          </a:p>
        </p:txBody>
      </p:sp>
      <p:sp>
        <p:nvSpPr>
          <p:cNvPr id="4" name="Rectangle 3">
            <a:extLst>
              <a:ext uri="{FF2B5EF4-FFF2-40B4-BE49-F238E27FC236}">
                <a16:creationId xmlns:a16="http://schemas.microsoft.com/office/drawing/2014/main" id="{7718BA9E-F060-22DF-0F19-8A80F93BA406}"/>
              </a:ext>
            </a:extLst>
          </p:cNvPr>
          <p:cNvSpPr/>
          <p:nvPr userDrawn="1"/>
        </p:nvSpPr>
        <p:spPr>
          <a:xfrm flipV="1">
            <a:off x="247606" y="849514"/>
            <a:ext cx="11696788" cy="48159"/>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5" name="Rectangle 4">
            <a:extLst>
              <a:ext uri="{FF2B5EF4-FFF2-40B4-BE49-F238E27FC236}">
                <a16:creationId xmlns:a16="http://schemas.microsoft.com/office/drawing/2014/main" id="{62FB163D-29F4-61EC-7BAB-0F6A2358C4B3}"/>
              </a:ext>
            </a:extLst>
          </p:cNvPr>
          <p:cNvSpPr/>
          <p:nvPr userDrawn="1"/>
        </p:nvSpPr>
        <p:spPr>
          <a:xfrm>
            <a:off x="-88777" y="6475593"/>
            <a:ext cx="12270019" cy="391286"/>
          </a:xfrm>
          <a:prstGeom prst="rect">
            <a:avLst/>
          </a:prstGeom>
          <a:solidFill>
            <a:schemeClr val="accent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6" name="Graphic 5">
            <a:extLst>
              <a:ext uri="{FF2B5EF4-FFF2-40B4-BE49-F238E27FC236}">
                <a16:creationId xmlns:a16="http://schemas.microsoft.com/office/drawing/2014/main" id="{7B11EFE9-82EB-30C3-E32D-569E4AD9E2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18432" y="6529152"/>
            <a:ext cx="917682" cy="302587"/>
          </a:xfrm>
          <a:prstGeom prst="rect">
            <a:avLst/>
          </a:prstGeom>
        </p:spPr>
      </p:pic>
    </p:spTree>
    <p:extLst>
      <p:ext uri="{BB962C8B-B14F-4D97-AF65-F5344CB8AC3E}">
        <p14:creationId xmlns:p14="http://schemas.microsoft.com/office/powerpoint/2010/main" val="881239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dark grey">
    <p:bg>
      <p:bgPr>
        <a:solidFill>
          <a:schemeClr val="bg2"/>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pic>
        <p:nvPicPr>
          <p:cNvPr id="2" name="Graphic 1">
            <a:extLst>
              <a:ext uri="{FF2B5EF4-FFF2-40B4-BE49-F238E27FC236}">
                <a16:creationId xmlns:a16="http://schemas.microsoft.com/office/drawing/2014/main" id="{D62B14ED-669F-9CF7-2EAF-6E7926A28D2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14879" y="294290"/>
            <a:ext cx="1693425" cy="558373"/>
          </a:xfrm>
          <a:prstGeom prst="rect">
            <a:avLst/>
          </a:prstGeom>
        </p:spPr>
      </p:pic>
    </p:spTree>
    <p:extLst>
      <p:ext uri="{BB962C8B-B14F-4D97-AF65-F5344CB8AC3E}">
        <p14:creationId xmlns:p14="http://schemas.microsoft.com/office/powerpoint/2010/main" val="3675888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_DarkGrey ">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F4EAD-FCE4-47E3-974A-A27ECC975CB4}"/>
              </a:ext>
            </a:extLst>
          </p:cNvPr>
          <p:cNvSpPr>
            <a:spLocks noGrp="1"/>
          </p:cNvSpPr>
          <p:nvPr>
            <p:ph type="ctrTitle" hasCustomPrompt="1"/>
          </p:nvPr>
        </p:nvSpPr>
        <p:spPr>
          <a:xfrm>
            <a:off x="646923" y="1884893"/>
            <a:ext cx="6189096" cy="1754326"/>
          </a:xfrm>
          <a:noFill/>
          <a:ln>
            <a:noFill/>
          </a:ln>
        </p:spPr>
        <p:txBody>
          <a:bodyPr anchor="t" anchorCtr="0"/>
          <a:lstStyle>
            <a:lvl1pPr algn="l">
              <a:lnSpc>
                <a:spcPct val="100000"/>
              </a:lnSpc>
              <a:defRPr sz="5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Slide Deck</a:t>
            </a:r>
            <a:br>
              <a:rPr lang="en-US"/>
            </a:br>
            <a:r>
              <a:rPr lang="en-US"/>
              <a:t>[Insert Title]</a:t>
            </a:r>
            <a:endParaRPr lang="en-GB"/>
          </a:p>
        </p:txBody>
      </p:sp>
      <p:sp>
        <p:nvSpPr>
          <p:cNvPr id="3" name="Subtitle 2">
            <a:extLst>
              <a:ext uri="{FF2B5EF4-FFF2-40B4-BE49-F238E27FC236}">
                <a16:creationId xmlns:a16="http://schemas.microsoft.com/office/drawing/2014/main" id="{147F35A2-FC5A-4F88-A0C1-C8CAFDC56058}"/>
              </a:ext>
            </a:extLst>
          </p:cNvPr>
          <p:cNvSpPr>
            <a:spLocks noGrp="1"/>
          </p:cNvSpPr>
          <p:nvPr>
            <p:ph type="subTitle" idx="1" hasCustomPrompt="1"/>
          </p:nvPr>
        </p:nvSpPr>
        <p:spPr>
          <a:xfrm>
            <a:off x="646924" y="4815343"/>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7" name="Content Placeholder 6">
            <a:extLst>
              <a:ext uri="{FF2B5EF4-FFF2-40B4-BE49-F238E27FC236}">
                <a16:creationId xmlns:a16="http://schemas.microsoft.com/office/drawing/2014/main" id="{A9521615-EAC5-4ABD-A664-8B25EB0BC22E}"/>
              </a:ext>
            </a:extLst>
          </p:cNvPr>
          <p:cNvSpPr>
            <a:spLocks noGrp="1"/>
          </p:cNvSpPr>
          <p:nvPr>
            <p:ph sz="quarter" idx="13" hasCustomPrompt="1"/>
          </p:nvPr>
        </p:nvSpPr>
        <p:spPr>
          <a:xfrm>
            <a:off x="647701" y="5200224"/>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9" name="Content Placeholder 8">
            <a:extLst>
              <a:ext uri="{FF2B5EF4-FFF2-40B4-BE49-F238E27FC236}">
                <a16:creationId xmlns:a16="http://schemas.microsoft.com/office/drawing/2014/main" id="{E189A3B1-88DC-45F0-A797-FF2D228DCD61}"/>
              </a:ext>
            </a:extLst>
          </p:cNvPr>
          <p:cNvSpPr>
            <a:spLocks noGrp="1"/>
          </p:cNvSpPr>
          <p:nvPr>
            <p:ph sz="quarter" idx="14" hasCustomPrompt="1"/>
          </p:nvPr>
        </p:nvSpPr>
        <p:spPr>
          <a:xfrm>
            <a:off x="647700" y="5864727"/>
            <a:ext cx="5460869" cy="307777"/>
          </a:xfrm>
        </p:spPr>
        <p:txBody>
          <a:bodyPr/>
          <a:lstStyle>
            <a:lvl1pPr marL="0" indent="0">
              <a:buNone/>
              <a:defRPr sz="1400">
                <a:latin typeface="Segoe UI "/>
                <a:ea typeface="Segoe UI Black" panose="020B0A02040204020203" pitchFamily="34" charset="0"/>
              </a:defRPr>
            </a:lvl1pPr>
          </a:lstStyle>
          <a:p>
            <a:pPr lvl="0"/>
            <a:r>
              <a:rPr lang="en-GB"/>
              <a:t>Date</a:t>
            </a:r>
          </a:p>
        </p:txBody>
      </p:sp>
      <p:sp>
        <p:nvSpPr>
          <p:cNvPr id="10" name="Rectangle 9">
            <a:extLst>
              <a:ext uri="{FF2B5EF4-FFF2-40B4-BE49-F238E27FC236}">
                <a16:creationId xmlns:a16="http://schemas.microsoft.com/office/drawing/2014/main" id="{A6DD8B6C-AD50-6C5E-8548-AC11E761D2DF}"/>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a:extLst>
              <a:ext uri="{FF2B5EF4-FFF2-40B4-BE49-F238E27FC236}">
                <a16:creationId xmlns:a16="http://schemas.microsoft.com/office/drawing/2014/main" id="{91964997-1260-2453-F610-40C4FD73C0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4" name="Picture Placeholder 5">
            <a:extLst>
              <a:ext uri="{FF2B5EF4-FFF2-40B4-BE49-F238E27FC236}">
                <a16:creationId xmlns:a16="http://schemas.microsoft.com/office/drawing/2014/main" id="{982011D9-C3F9-BFC0-D84D-BF2E7D9868AE}"/>
              </a:ext>
            </a:extLst>
          </p:cNvPr>
          <p:cNvSpPr>
            <a:spLocks noGrp="1"/>
          </p:cNvSpPr>
          <p:nvPr>
            <p:ph type="pic" sz="quarter" idx="15"/>
          </p:nvPr>
        </p:nvSpPr>
        <p:spPr>
          <a:xfrm>
            <a:off x="6836019" y="1884363"/>
            <a:ext cx="5355981" cy="4327525"/>
          </a:xfrm>
        </p:spPr>
      </p:sp>
    </p:spTree>
    <p:extLst>
      <p:ext uri="{BB962C8B-B14F-4D97-AF65-F5344CB8AC3E}">
        <p14:creationId xmlns:p14="http://schemas.microsoft.com/office/powerpoint/2010/main" val="119064978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11" name="Text Placeholder 10">
            <a:extLst>
              <a:ext uri="{FF2B5EF4-FFF2-40B4-BE49-F238E27FC236}">
                <a16:creationId xmlns:a16="http://schemas.microsoft.com/office/drawing/2014/main" id="{DF069082-521D-6C81-1ECD-30BE898C48E1}"/>
              </a:ext>
            </a:extLst>
          </p:cNvPr>
          <p:cNvSpPr>
            <a:spLocks noGrp="1"/>
          </p:cNvSpPr>
          <p:nvPr>
            <p:ph type="body" sz="quarter" idx="12"/>
          </p:nvPr>
        </p:nvSpPr>
        <p:spPr>
          <a:xfrm>
            <a:off x="1049307" y="1476375"/>
            <a:ext cx="10093386" cy="4384675"/>
          </a:xfrm>
        </p:spPr>
        <p:txBody>
          <a:bodyPr/>
          <a:lstStyle>
            <a:lvl1pPr marL="0" indent="0">
              <a:buNone/>
              <a:defRPr sz="2000"/>
            </a:lvl1pPr>
          </a:lstStyle>
          <a:p>
            <a:pPr lvl="0"/>
            <a:r>
              <a:rPr lang="en-US"/>
              <a:t>Click to edit Master text styles</a:t>
            </a:r>
          </a:p>
        </p:txBody>
      </p:sp>
      <p:cxnSp>
        <p:nvCxnSpPr>
          <p:cNvPr id="3" name="Straight Connector 2">
            <a:extLst>
              <a:ext uri="{FF2B5EF4-FFF2-40B4-BE49-F238E27FC236}">
                <a16:creationId xmlns:a16="http://schemas.microsoft.com/office/drawing/2014/main" id="{48092F49-C68D-AD7F-79BF-4404BB4AC60C}"/>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02456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2" name="Title 1">
            <a:extLst>
              <a:ext uri="{FF2B5EF4-FFF2-40B4-BE49-F238E27FC236}">
                <a16:creationId xmlns:a16="http://schemas.microsoft.com/office/drawing/2014/main" id="{7900F511-A3D7-E287-D288-54C0E61DE5F6}"/>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4" name="Rectangle 3">
            <a:extLst>
              <a:ext uri="{FF2B5EF4-FFF2-40B4-BE49-F238E27FC236}">
                <a16:creationId xmlns:a16="http://schemas.microsoft.com/office/drawing/2014/main" id="{FB4E0B69-2126-49F5-1A7A-055007CA2E3A}"/>
              </a:ext>
            </a:extLst>
          </p:cNvPr>
          <p:cNvSpPr/>
          <p:nvPr userDrawn="1"/>
        </p:nvSpPr>
        <p:spPr>
          <a:xfrm flipV="1">
            <a:off x="247606" y="991559"/>
            <a:ext cx="11696788" cy="48159"/>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67856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2" name="Title 1">
            <a:extLst>
              <a:ext uri="{FF2B5EF4-FFF2-40B4-BE49-F238E27FC236}">
                <a16:creationId xmlns:a16="http://schemas.microsoft.com/office/drawing/2014/main" id="{7900F511-A3D7-E287-D288-54C0E61DE5F6}"/>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4" name="Rectangle 3">
            <a:extLst>
              <a:ext uri="{FF2B5EF4-FFF2-40B4-BE49-F238E27FC236}">
                <a16:creationId xmlns:a16="http://schemas.microsoft.com/office/drawing/2014/main" id="{FB4E0B69-2126-49F5-1A7A-055007CA2E3A}"/>
              </a:ext>
            </a:extLst>
          </p:cNvPr>
          <p:cNvSpPr/>
          <p:nvPr userDrawn="1"/>
        </p:nvSpPr>
        <p:spPr>
          <a:xfrm flipV="1">
            <a:off x="247606" y="991559"/>
            <a:ext cx="11696788" cy="48159"/>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43472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with title">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2" name="Title 1">
            <a:extLst>
              <a:ext uri="{FF2B5EF4-FFF2-40B4-BE49-F238E27FC236}">
                <a16:creationId xmlns:a16="http://schemas.microsoft.com/office/drawing/2014/main" id="{7900F511-A3D7-E287-D288-54C0E61DE5F6}"/>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cxnSp>
        <p:nvCxnSpPr>
          <p:cNvPr id="3" name="Straight Connector 2">
            <a:extLst>
              <a:ext uri="{FF2B5EF4-FFF2-40B4-BE49-F238E27FC236}">
                <a16:creationId xmlns:a16="http://schemas.microsoft.com/office/drawing/2014/main" id="{D33EEE94-1340-96CD-FDA9-337F14A77872}"/>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00049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 dark grey">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pic>
        <p:nvPicPr>
          <p:cNvPr id="2" name="Graphic 1">
            <a:extLst>
              <a:ext uri="{FF2B5EF4-FFF2-40B4-BE49-F238E27FC236}">
                <a16:creationId xmlns:a16="http://schemas.microsoft.com/office/drawing/2014/main" id="{D62B14ED-669F-9CF7-2EAF-6E7926A28D2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14879" y="294290"/>
            <a:ext cx="1693425" cy="558373"/>
          </a:xfrm>
          <a:prstGeom prst="rect">
            <a:avLst/>
          </a:prstGeom>
        </p:spPr>
      </p:pic>
    </p:spTree>
    <p:extLst>
      <p:ext uri="{BB962C8B-B14F-4D97-AF65-F5344CB8AC3E}">
        <p14:creationId xmlns:p14="http://schemas.microsoft.com/office/powerpoint/2010/main" val="646439371"/>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lank with title">
    <p:bg>
      <p:bgPr>
        <a:solidFill>
          <a:schemeClr val="bg2"/>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2" name="Title 1">
            <a:extLst>
              <a:ext uri="{FF2B5EF4-FFF2-40B4-BE49-F238E27FC236}">
                <a16:creationId xmlns:a16="http://schemas.microsoft.com/office/drawing/2014/main" id="{7900F511-A3D7-E287-D288-54C0E61DE5F6}"/>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cxnSp>
        <p:nvCxnSpPr>
          <p:cNvPr id="3" name="Straight Connector 2">
            <a:extLst>
              <a:ext uri="{FF2B5EF4-FFF2-40B4-BE49-F238E27FC236}">
                <a16:creationId xmlns:a16="http://schemas.microsoft.com/office/drawing/2014/main" id="{D33EEE94-1340-96CD-FDA9-337F14A77872}"/>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4" name="Graphic 3">
            <a:extLst>
              <a:ext uri="{FF2B5EF4-FFF2-40B4-BE49-F238E27FC236}">
                <a16:creationId xmlns:a16="http://schemas.microsoft.com/office/drawing/2014/main" id="{321DBE71-5022-3140-9FA5-CA9A225101E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14879" y="294290"/>
            <a:ext cx="1693425" cy="558373"/>
          </a:xfrm>
          <a:prstGeom prst="rect">
            <a:avLst/>
          </a:prstGeom>
        </p:spPr>
      </p:pic>
    </p:spTree>
    <p:extLst>
      <p:ext uri="{BB962C8B-B14F-4D97-AF65-F5344CB8AC3E}">
        <p14:creationId xmlns:p14="http://schemas.microsoft.com/office/powerpoint/2010/main" val="3503940167"/>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ank - dark grey">
    <p:bg>
      <p:bgPr>
        <a:solidFill>
          <a:schemeClr val="bg2"/>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pic>
        <p:nvPicPr>
          <p:cNvPr id="2" name="Graphic 1">
            <a:extLst>
              <a:ext uri="{FF2B5EF4-FFF2-40B4-BE49-F238E27FC236}">
                <a16:creationId xmlns:a16="http://schemas.microsoft.com/office/drawing/2014/main" id="{D62B14ED-669F-9CF7-2EAF-6E7926A28D2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14879" y="294290"/>
            <a:ext cx="1693425" cy="558373"/>
          </a:xfrm>
          <a:prstGeom prst="rect">
            <a:avLst/>
          </a:prstGeom>
        </p:spPr>
      </p:pic>
    </p:spTree>
    <p:extLst>
      <p:ext uri="{BB962C8B-B14F-4D97-AF65-F5344CB8AC3E}">
        <p14:creationId xmlns:p14="http://schemas.microsoft.com/office/powerpoint/2010/main" val="3235524051"/>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11" name="Text Placeholder 10">
            <a:extLst>
              <a:ext uri="{FF2B5EF4-FFF2-40B4-BE49-F238E27FC236}">
                <a16:creationId xmlns:a16="http://schemas.microsoft.com/office/drawing/2014/main" id="{DF069082-521D-6C81-1ECD-30BE898C48E1}"/>
              </a:ext>
            </a:extLst>
          </p:cNvPr>
          <p:cNvSpPr>
            <a:spLocks noGrp="1"/>
          </p:cNvSpPr>
          <p:nvPr>
            <p:ph type="body" sz="quarter" idx="12"/>
          </p:nvPr>
        </p:nvSpPr>
        <p:spPr>
          <a:xfrm>
            <a:off x="1049307" y="1476375"/>
            <a:ext cx="10093386" cy="4384675"/>
          </a:xfrm>
        </p:spPr>
        <p:txBody>
          <a:bodyPr/>
          <a:lstStyle>
            <a:lvl1pPr marL="0" indent="0">
              <a:buNone/>
              <a:defRPr sz="2000"/>
            </a:lvl1pPr>
          </a:lstStyle>
          <a:p>
            <a:pPr lvl="0"/>
            <a:r>
              <a:rPr lang="en-US"/>
              <a:t>Click to edit Master text styles</a:t>
            </a:r>
          </a:p>
        </p:txBody>
      </p:sp>
      <p:cxnSp>
        <p:nvCxnSpPr>
          <p:cNvPr id="3" name="Straight Connector 2">
            <a:extLst>
              <a:ext uri="{FF2B5EF4-FFF2-40B4-BE49-F238E27FC236}">
                <a16:creationId xmlns:a16="http://schemas.microsoft.com/office/drawing/2014/main" id="{48092F49-C68D-AD7F-79BF-4404BB4AC60C}"/>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99574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lank with title">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2" name="Title 1">
            <a:extLst>
              <a:ext uri="{FF2B5EF4-FFF2-40B4-BE49-F238E27FC236}">
                <a16:creationId xmlns:a16="http://schemas.microsoft.com/office/drawing/2014/main" id="{7900F511-A3D7-E287-D288-54C0E61DE5F6}"/>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cxnSp>
        <p:nvCxnSpPr>
          <p:cNvPr id="3" name="Straight Connector 2">
            <a:extLst>
              <a:ext uri="{FF2B5EF4-FFF2-40B4-BE49-F238E27FC236}">
                <a16:creationId xmlns:a16="http://schemas.microsoft.com/office/drawing/2014/main" id="{D33EEE94-1340-96CD-FDA9-337F14A77872}"/>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94073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_DarkGrey ">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F4EAD-FCE4-47E3-974A-A27ECC975CB4}"/>
              </a:ext>
            </a:extLst>
          </p:cNvPr>
          <p:cNvSpPr>
            <a:spLocks noGrp="1"/>
          </p:cNvSpPr>
          <p:nvPr>
            <p:ph type="ctrTitle" hasCustomPrompt="1"/>
          </p:nvPr>
        </p:nvSpPr>
        <p:spPr>
          <a:xfrm>
            <a:off x="646923" y="1884893"/>
            <a:ext cx="6189096" cy="1754326"/>
          </a:xfrm>
          <a:noFill/>
          <a:ln>
            <a:noFill/>
          </a:ln>
        </p:spPr>
        <p:txBody>
          <a:bodyPr anchor="t" anchorCtr="0"/>
          <a:lstStyle>
            <a:lvl1pPr algn="l">
              <a:lnSpc>
                <a:spcPct val="100000"/>
              </a:lnSpc>
              <a:defRPr sz="5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Slide Deck</a:t>
            </a:r>
            <a:br>
              <a:rPr lang="en-US"/>
            </a:br>
            <a:r>
              <a:rPr lang="en-US"/>
              <a:t>[Insert Title]</a:t>
            </a:r>
            <a:endParaRPr lang="en-GB"/>
          </a:p>
        </p:txBody>
      </p:sp>
      <p:sp>
        <p:nvSpPr>
          <p:cNvPr id="3" name="Subtitle 2">
            <a:extLst>
              <a:ext uri="{FF2B5EF4-FFF2-40B4-BE49-F238E27FC236}">
                <a16:creationId xmlns:a16="http://schemas.microsoft.com/office/drawing/2014/main" id="{147F35A2-FC5A-4F88-A0C1-C8CAFDC56058}"/>
              </a:ext>
            </a:extLst>
          </p:cNvPr>
          <p:cNvSpPr>
            <a:spLocks noGrp="1"/>
          </p:cNvSpPr>
          <p:nvPr>
            <p:ph type="subTitle" idx="1" hasCustomPrompt="1"/>
          </p:nvPr>
        </p:nvSpPr>
        <p:spPr>
          <a:xfrm>
            <a:off x="646924" y="4815343"/>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7" name="Content Placeholder 6">
            <a:extLst>
              <a:ext uri="{FF2B5EF4-FFF2-40B4-BE49-F238E27FC236}">
                <a16:creationId xmlns:a16="http://schemas.microsoft.com/office/drawing/2014/main" id="{A9521615-EAC5-4ABD-A664-8B25EB0BC22E}"/>
              </a:ext>
            </a:extLst>
          </p:cNvPr>
          <p:cNvSpPr>
            <a:spLocks noGrp="1"/>
          </p:cNvSpPr>
          <p:nvPr>
            <p:ph sz="quarter" idx="13" hasCustomPrompt="1"/>
          </p:nvPr>
        </p:nvSpPr>
        <p:spPr>
          <a:xfrm>
            <a:off x="647701" y="5200224"/>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9" name="Content Placeholder 8">
            <a:extLst>
              <a:ext uri="{FF2B5EF4-FFF2-40B4-BE49-F238E27FC236}">
                <a16:creationId xmlns:a16="http://schemas.microsoft.com/office/drawing/2014/main" id="{E189A3B1-88DC-45F0-A797-FF2D228DCD61}"/>
              </a:ext>
            </a:extLst>
          </p:cNvPr>
          <p:cNvSpPr>
            <a:spLocks noGrp="1"/>
          </p:cNvSpPr>
          <p:nvPr>
            <p:ph sz="quarter" idx="14" hasCustomPrompt="1"/>
          </p:nvPr>
        </p:nvSpPr>
        <p:spPr>
          <a:xfrm>
            <a:off x="647700" y="5864727"/>
            <a:ext cx="5460869" cy="307777"/>
          </a:xfrm>
        </p:spPr>
        <p:txBody>
          <a:bodyPr/>
          <a:lstStyle>
            <a:lvl1pPr marL="0" indent="0">
              <a:buNone/>
              <a:defRPr sz="1400">
                <a:latin typeface="Segoe UI "/>
                <a:ea typeface="Segoe UI Black" panose="020B0A02040204020203" pitchFamily="34" charset="0"/>
              </a:defRPr>
            </a:lvl1pPr>
          </a:lstStyle>
          <a:p>
            <a:pPr lvl="0"/>
            <a:r>
              <a:rPr lang="en-GB"/>
              <a:t>Date</a:t>
            </a:r>
          </a:p>
        </p:txBody>
      </p:sp>
      <p:sp>
        <p:nvSpPr>
          <p:cNvPr id="10" name="Rectangle 9">
            <a:extLst>
              <a:ext uri="{FF2B5EF4-FFF2-40B4-BE49-F238E27FC236}">
                <a16:creationId xmlns:a16="http://schemas.microsoft.com/office/drawing/2014/main" id="{A6DD8B6C-AD50-6C5E-8548-AC11E761D2DF}"/>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a:extLst>
              <a:ext uri="{FF2B5EF4-FFF2-40B4-BE49-F238E27FC236}">
                <a16:creationId xmlns:a16="http://schemas.microsoft.com/office/drawing/2014/main" id="{91964997-1260-2453-F610-40C4FD73C0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4" name="Picture Placeholder 5">
            <a:extLst>
              <a:ext uri="{FF2B5EF4-FFF2-40B4-BE49-F238E27FC236}">
                <a16:creationId xmlns:a16="http://schemas.microsoft.com/office/drawing/2014/main" id="{982011D9-C3F9-BFC0-D84D-BF2E7D9868AE}"/>
              </a:ext>
            </a:extLst>
          </p:cNvPr>
          <p:cNvSpPr>
            <a:spLocks noGrp="1"/>
          </p:cNvSpPr>
          <p:nvPr>
            <p:ph type="pic" sz="quarter" idx="15"/>
          </p:nvPr>
        </p:nvSpPr>
        <p:spPr>
          <a:xfrm>
            <a:off x="6836019" y="1884363"/>
            <a:ext cx="5355981" cy="4327525"/>
          </a:xfrm>
        </p:spPr>
      </p:sp>
    </p:spTree>
    <p:extLst>
      <p:ext uri="{BB962C8B-B14F-4D97-AF65-F5344CB8AC3E}">
        <p14:creationId xmlns:p14="http://schemas.microsoft.com/office/powerpoint/2010/main" val="3712771494"/>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2" name="Title 1">
            <a:extLst>
              <a:ext uri="{FF2B5EF4-FFF2-40B4-BE49-F238E27FC236}">
                <a16:creationId xmlns:a16="http://schemas.microsoft.com/office/drawing/2014/main" id="{7900F511-A3D7-E287-D288-54C0E61DE5F6}"/>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cxnSp>
        <p:nvCxnSpPr>
          <p:cNvPr id="3" name="Straight Connector 2">
            <a:extLst>
              <a:ext uri="{FF2B5EF4-FFF2-40B4-BE49-F238E27FC236}">
                <a16:creationId xmlns:a16="http://schemas.microsoft.com/office/drawing/2014/main" id="{D33EEE94-1340-96CD-FDA9-337F14A77872}"/>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68947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 dark grey">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pic>
        <p:nvPicPr>
          <p:cNvPr id="2" name="Graphic 1">
            <a:extLst>
              <a:ext uri="{FF2B5EF4-FFF2-40B4-BE49-F238E27FC236}">
                <a16:creationId xmlns:a16="http://schemas.microsoft.com/office/drawing/2014/main" id="{D62B14ED-669F-9CF7-2EAF-6E7926A28D2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14879" y="294290"/>
            <a:ext cx="1693425" cy="558373"/>
          </a:xfrm>
          <a:prstGeom prst="rect">
            <a:avLst/>
          </a:prstGeom>
        </p:spPr>
      </p:pic>
    </p:spTree>
    <p:extLst>
      <p:ext uri="{BB962C8B-B14F-4D97-AF65-F5344CB8AC3E}">
        <p14:creationId xmlns:p14="http://schemas.microsoft.com/office/powerpoint/2010/main" val="71582799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with title">
    <p:bg>
      <p:bgPr>
        <a:solidFill>
          <a:schemeClr val="bg2"/>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2" name="Title 1">
            <a:extLst>
              <a:ext uri="{FF2B5EF4-FFF2-40B4-BE49-F238E27FC236}">
                <a16:creationId xmlns:a16="http://schemas.microsoft.com/office/drawing/2014/main" id="{7900F511-A3D7-E287-D288-54C0E61DE5F6}"/>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cxnSp>
        <p:nvCxnSpPr>
          <p:cNvPr id="3" name="Straight Connector 2">
            <a:extLst>
              <a:ext uri="{FF2B5EF4-FFF2-40B4-BE49-F238E27FC236}">
                <a16:creationId xmlns:a16="http://schemas.microsoft.com/office/drawing/2014/main" id="{D33EEE94-1340-96CD-FDA9-337F14A77872}"/>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4" name="Graphic 3">
            <a:extLst>
              <a:ext uri="{FF2B5EF4-FFF2-40B4-BE49-F238E27FC236}">
                <a16:creationId xmlns:a16="http://schemas.microsoft.com/office/drawing/2014/main" id="{321DBE71-5022-3140-9FA5-CA9A225101E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14879" y="294290"/>
            <a:ext cx="1693425" cy="558373"/>
          </a:xfrm>
          <a:prstGeom prst="rect">
            <a:avLst/>
          </a:prstGeom>
        </p:spPr>
      </p:pic>
    </p:spTree>
    <p:extLst>
      <p:ext uri="{BB962C8B-B14F-4D97-AF65-F5344CB8AC3E}">
        <p14:creationId xmlns:p14="http://schemas.microsoft.com/office/powerpoint/2010/main" val="404270887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 dark grey">
    <p:bg>
      <p:bgPr>
        <a:solidFill>
          <a:schemeClr val="bg2"/>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pic>
        <p:nvPicPr>
          <p:cNvPr id="2" name="Graphic 1">
            <a:extLst>
              <a:ext uri="{FF2B5EF4-FFF2-40B4-BE49-F238E27FC236}">
                <a16:creationId xmlns:a16="http://schemas.microsoft.com/office/drawing/2014/main" id="{D62B14ED-669F-9CF7-2EAF-6E7926A28D2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14879" y="294290"/>
            <a:ext cx="1693425" cy="558373"/>
          </a:xfrm>
          <a:prstGeom prst="rect">
            <a:avLst/>
          </a:prstGeom>
        </p:spPr>
      </p:pic>
    </p:spTree>
    <p:extLst>
      <p:ext uri="{BB962C8B-B14F-4D97-AF65-F5344CB8AC3E}">
        <p14:creationId xmlns:p14="http://schemas.microsoft.com/office/powerpoint/2010/main" val="347218791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11" name="Text Placeholder 10">
            <a:extLst>
              <a:ext uri="{FF2B5EF4-FFF2-40B4-BE49-F238E27FC236}">
                <a16:creationId xmlns:a16="http://schemas.microsoft.com/office/drawing/2014/main" id="{DF069082-521D-6C81-1ECD-30BE898C48E1}"/>
              </a:ext>
            </a:extLst>
          </p:cNvPr>
          <p:cNvSpPr>
            <a:spLocks noGrp="1"/>
          </p:cNvSpPr>
          <p:nvPr>
            <p:ph type="body" sz="quarter" idx="12"/>
          </p:nvPr>
        </p:nvSpPr>
        <p:spPr>
          <a:xfrm>
            <a:off x="1049307" y="1476375"/>
            <a:ext cx="10093386" cy="4384675"/>
          </a:xfrm>
        </p:spPr>
        <p:txBody>
          <a:bodyPr/>
          <a:lstStyle>
            <a:lvl1pPr marL="0" indent="0">
              <a:buNone/>
              <a:defRPr sz="2000"/>
            </a:lvl1pPr>
          </a:lstStyle>
          <a:p>
            <a:pPr lvl="0"/>
            <a:r>
              <a:rPr lang="en-US"/>
              <a:t>Click to edit Master text styles</a:t>
            </a:r>
          </a:p>
        </p:txBody>
      </p:sp>
      <p:cxnSp>
        <p:nvCxnSpPr>
          <p:cNvPr id="3" name="Straight Connector 2">
            <a:extLst>
              <a:ext uri="{FF2B5EF4-FFF2-40B4-BE49-F238E27FC236}">
                <a16:creationId xmlns:a16="http://schemas.microsoft.com/office/drawing/2014/main" id="{48092F49-C68D-AD7F-79BF-4404BB4AC60C}"/>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2906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2" name="Title 1">
            <a:extLst>
              <a:ext uri="{FF2B5EF4-FFF2-40B4-BE49-F238E27FC236}">
                <a16:creationId xmlns:a16="http://schemas.microsoft.com/office/drawing/2014/main" id="{7900F511-A3D7-E287-D288-54C0E61DE5F6}"/>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cxnSp>
        <p:nvCxnSpPr>
          <p:cNvPr id="3" name="Straight Connector 2">
            <a:extLst>
              <a:ext uri="{FF2B5EF4-FFF2-40B4-BE49-F238E27FC236}">
                <a16:creationId xmlns:a16="http://schemas.microsoft.com/office/drawing/2014/main" id="{D33EEE94-1340-96CD-FDA9-337F14A77872}"/>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5235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DarkGrey ">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F4EAD-FCE4-47E3-974A-A27ECC975CB4}"/>
              </a:ext>
            </a:extLst>
          </p:cNvPr>
          <p:cNvSpPr>
            <a:spLocks noGrp="1"/>
          </p:cNvSpPr>
          <p:nvPr>
            <p:ph type="ctrTitle" hasCustomPrompt="1"/>
          </p:nvPr>
        </p:nvSpPr>
        <p:spPr>
          <a:xfrm>
            <a:off x="646923" y="1884893"/>
            <a:ext cx="6189096" cy="1754326"/>
          </a:xfrm>
          <a:noFill/>
          <a:ln>
            <a:noFill/>
          </a:ln>
        </p:spPr>
        <p:txBody>
          <a:bodyPr anchor="t" anchorCtr="0"/>
          <a:lstStyle>
            <a:lvl1pPr algn="l">
              <a:lnSpc>
                <a:spcPct val="100000"/>
              </a:lnSpc>
              <a:defRPr sz="5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Slide Deck</a:t>
            </a:r>
            <a:br>
              <a:rPr lang="en-US"/>
            </a:br>
            <a:r>
              <a:rPr lang="en-US"/>
              <a:t>[Insert Title]</a:t>
            </a:r>
            <a:endParaRPr lang="en-GB"/>
          </a:p>
        </p:txBody>
      </p:sp>
      <p:sp>
        <p:nvSpPr>
          <p:cNvPr id="3" name="Subtitle 2">
            <a:extLst>
              <a:ext uri="{FF2B5EF4-FFF2-40B4-BE49-F238E27FC236}">
                <a16:creationId xmlns:a16="http://schemas.microsoft.com/office/drawing/2014/main" id="{147F35A2-FC5A-4F88-A0C1-C8CAFDC56058}"/>
              </a:ext>
            </a:extLst>
          </p:cNvPr>
          <p:cNvSpPr>
            <a:spLocks noGrp="1"/>
          </p:cNvSpPr>
          <p:nvPr>
            <p:ph type="subTitle" idx="1" hasCustomPrompt="1"/>
          </p:nvPr>
        </p:nvSpPr>
        <p:spPr>
          <a:xfrm>
            <a:off x="646924" y="4815343"/>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7" name="Content Placeholder 6">
            <a:extLst>
              <a:ext uri="{FF2B5EF4-FFF2-40B4-BE49-F238E27FC236}">
                <a16:creationId xmlns:a16="http://schemas.microsoft.com/office/drawing/2014/main" id="{A9521615-EAC5-4ABD-A664-8B25EB0BC22E}"/>
              </a:ext>
            </a:extLst>
          </p:cNvPr>
          <p:cNvSpPr>
            <a:spLocks noGrp="1"/>
          </p:cNvSpPr>
          <p:nvPr>
            <p:ph sz="quarter" idx="13" hasCustomPrompt="1"/>
          </p:nvPr>
        </p:nvSpPr>
        <p:spPr>
          <a:xfrm>
            <a:off x="647701" y="5200224"/>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9" name="Content Placeholder 8">
            <a:extLst>
              <a:ext uri="{FF2B5EF4-FFF2-40B4-BE49-F238E27FC236}">
                <a16:creationId xmlns:a16="http://schemas.microsoft.com/office/drawing/2014/main" id="{E189A3B1-88DC-45F0-A797-FF2D228DCD61}"/>
              </a:ext>
            </a:extLst>
          </p:cNvPr>
          <p:cNvSpPr>
            <a:spLocks noGrp="1"/>
          </p:cNvSpPr>
          <p:nvPr>
            <p:ph sz="quarter" idx="14" hasCustomPrompt="1"/>
          </p:nvPr>
        </p:nvSpPr>
        <p:spPr>
          <a:xfrm>
            <a:off x="647700" y="5864727"/>
            <a:ext cx="5460869" cy="307777"/>
          </a:xfrm>
        </p:spPr>
        <p:txBody>
          <a:bodyPr/>
          <a:lstStyle>
            <a:lvl1pPr marL="0" indent="0">
              <a:buNone/>
              <a:defRPr sz="1400">
                <a:latin typeface="Segoe UI "/>
                <a:ea typeface="Segoe UI Black" panose="020B0A02040204020203" pitchFamily="34" charset="0"/>
              </a:defRPr>
            </a:lvl1pPr>
          </a:lstStyle>
          <a:p>
            <a:pPr lvl="0"/>
            <a:r>
              <a:rPr lang="en-GB"/>
              <a:t>Date</a:t>
            </a:r>
          </a:p>
        </p:txBody>
      </p:sp>
      <p:sp>
        <p:nvSpPr>
          <p:cNvPr id="10" name="Rectangle 9">
            <a:extLst>
              <a:ext uri="{FF2B5EF4-FFF2-40B4-BE49-F238E27FC236}">
                <a16:creationId xmlns:a16="http://schemas.microsoft.com/office/drawing/2014/main" id="{A6DD8B6C-AD50-6C5E-8548-AC11E761D2DF}"/>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a:extLst>
              <a:ext uri="{FF2B5EF4-FFF2-40B4-BE49-F238E27FC236}">
                <a16:creationId xmlns:a16="http://schemas.microsoft.com/office/drawing/2014/main" id="{91964997-1260-2453-F610-40C4FD73C0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4" name="Picture Placeholder 5">
            <a:extLst>
              <a:ext uri="{FF2B5EF4-FFF2-40B4-BE49-F238E27FC236}">
                <a16:creationId xmlns:a16="http://schemas.microsoft.com/office/drawing/2014/main" id="{982011D9-C3F9-BFC0-D84D-BF2E7D9868AE}"/>
              </a:ext>
            </a:extLst>
          </p:cNvPr>
          <p:cNvSpPr>
            <a:spLocks noGrp="1"/>
          </p:cNvSpPr>
          <p:nvPr>
            <p:ph type="pic" sz="quarter" idx="15"/>
          </p:nvPr>
        </p:nvSpPr>
        <p:spPr>
          <a:xfrm>
            <a:off x="6836019" y="1884363"/>
            <a:ext cx="5355981" cy="4327525"/>
          </a:xfrm>
        </p:spPr>
      </p:sp>
    </p:spTree>
    <p:extLst>
      <p:ext uri="{BB962C8B-B14F-4D97-AF65-F5344CB8AC3E}">
        <p14:creationId xmlns:p14="http://schemas.microsoft.com/office/powerpoint/2010/main" val="148137561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2C05CD-BEFB-4764-B298-E76D587E45A8}"/>
              </a:ext>
            </a:extLst>
          </p:cNvPr>
          <p:cNvSpPr>
            <a:spLocks noGrp="1"/>
          </p:cNvSpPr>
          <p:nvPr>
            <p:ph type="title"/>
          </p:nvPr>
        </p:nvSpPr>
        <p:spPr>
          <a:xfrm>
            <a:off x="838200" y="365125"/>
            <a:ext cx="10515600" cy="369332"/>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3706DB-9587-465F-9D5A-35F9CEACA516}"/>
              </a:ext>
            </a:extLst>
          </p:cNvPr>
          <p:cNvSpPr>
            <a:spLocks noGrp="1"/>
          </p:cNvSpPr>
          <p:nvPr>
            <p:ph type="body" idx="1"/>
          </p:nvPr>
        </p:nvSpPr>
        <p:spPr>
          <a:xfrm>
            <a:off x="838200" y="1825625"/>
            <a:ext cx="10515600" cy="1169551"/>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12EEF620-DF7A-4E1C-B84C-8DA2A352E902}"/>
              </a:ext>
            </a:extLst>
          </p:cNvPr>
          <p:cNvSpPr>
            <a:spLocks noGrp="1"/>
          </p:cNvSpPr>
          <p:nvPr>
            <p:ph type="sldNum" sz="quarter" idx="4"/>
          </p:nvPr>
        </p:nvSpPr>
        <p:spPr>
          <a:xfrm>
            <a:off x="11353800" y="6494767"/>
            <a:ext cx="827442" cy="365125"/>
          </a:xfrm>
          <a:prstGeom prst="rect">
            <a:avLst/>
          </a:prstGeom>
        </p:spPr>
        <p:txBody>
          <a:bodyPr vert="horz" lIns="91440" tIns="45720" rIns="91440" bIns="45720" rtlCol="0" anchor="ctr"/>
          <a:lstStyle>
            <a:lvl1pPr algn="r">
              <a:defRPr sz="1000">
                <a:solidFill>
                  <a:schemeClr val="tx1"/>
                </a:solidFill>
                <a:latin typeface="Segoe UI" panose="020B0502040204020203" pitchFamily="34" charset="0"/>
                <a:cs typeface="Segoe UI" panose="020B0502040204020203" pitchFamily="34" charset="0"/>
              </a:defRPr>
            </a:lvl1pPr>
          </a:lstStyle>
          <a:p>
            <a:fld id="{BC713994-E38F-4BB4-A257-6815BBC3FB08}" type="slidenum">
              <a:rPr lang="en-GB" smtClean="0"/>
              <a:pPr/>
              <a:t>‹#›</a:t>
            </a:fld>
            <a:endParaRPr lang="en-GB"/>
          </a:p>
        </p:txBody>
      </p:sp>
      <p:sp>
        <p:nvSpPr>
          <p:cNvPr id="7" name="Rectangle 6">
            <a:extLst>
              <a:ext uri="{FF2B5EF4-FFF2-40B4-BE49-F238E27FC236}">
                <a16:creationId xmlns:a16="http://schemas.microsoft.com/office/drawing/2014/main" id="{BDCAFBC6-20B6-4FC2-8211-3C7BEA1B91FA}"/>
              </a:ext>
            </a:extLst>
          </p:cNvPr>
          <p:cNvSpPr/>
          <p:nvPr userDrawn="1"/>
        </p:nvSpPr>
        <p:spPr>
          <a:xfrm>
            <a:off x="9990429" y="6554218"/>
            <a:ext cx="1856598" cy="230832"/>
          </a:xfrm>
          <a:prstGeom prst="rect">
            <a:avLst/>
          </a:prstGeom>
        </p:spPr>
        <p:txBody>
          <a:bodyPr wrap="none">
            <a:spAutoFit/>
          </a:bodyPr>
          <a:lstStyle/>
          <a:p>
            <a:r>
              <a:rPr lang="en-GB" sz="900">
                <a:solidFill>
                  <a:schemeClr val="tx1"/>
                </a:solidFill>
                <a:latin typeface="Segoe UI" panose="020B0502040204020203" pitchFamily="34" charset="0"/>
                <a:cs typeface="Segoe UI" panose="020B0502040204020203" pitchFamily="34" charset="0"/>
              </a:rPr>
              <a:t>© 2023 Energy Systems Catapult</a:t>
            </a:r>
          </a:p>
        </p:txBody>
      </p:sp>
      <p:sp>
        <p:nvSpPr>
          <p:cNvPr id="5" name="TextBox 4">
            <a:extLst>
              <a:ext uri="{FF2B5EF4-FFF2-40B4-BE49-F238E27FC236}">
                <a16:creationId xmlns:a16="http://schemas.microsoft.com/office/drawing/2014/main" id="{9F7D8EA8-0E02-E04D-4C1A-A9910B7B93DB}"/>
              </a:ext>
            </a:extLst>
          </p:cNvPr>
          <p:cNvSpPr txBox="1"/>
          <p:nvPr>
            <p:extLst>
              <p:ext uri="{1162E1C5-73C7-4A58-AE30-91384D911F3F}">
                <p184:classification xmlns:p184="http://schemas.microsoft.com/office/powerpoint/2018/4/main" val="ftr"/>
              </p:ext>
            </p:extLst>
          </p:nvPr>
        </p:nvSpPr>
        <p:spPr>
          <a:xfrm>
            <a:off x="190500" y="6210300"/>
            <a:ext cx="2162175" cy="4572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ea typeface="Calibri" panose="020F0502020204030204" pitchFamily="34" charset="0"/>
                <a:cs typeface="Calibri" panose="020F0502020204030204" pitchFamily="34" charset="0"/>
              </a:rPr>
              <a:t>
--------------------------------------------------------
This document is marked as confidential</a:t>
            </a:r>
          </a:p>
        </p:txBody>
      </p:sp>
    </p:spTree>
    <p:extLst>
      <p:ext uri="{BB962C8B-B14F-4D97-AF65-F5344CB8AC3E}">
        <p14:creationId xmlns:p14="http://schemas.microsoft.com/office/powerpoint/2010/main" val="1839086615"/>
      </p:ext>
    </p:extLst>
  </p:cSld>
  <p:clrMap bg1="lt1" tx1="dk1" bg2="lt2" tx2="dk2" accent1="accent1" accent2="accent2" accent3="accent3" accent4="accent4" accent5="accent5" accent6="accent6" hlink="hlink" folHlink="folHlink"/>
  <p:sldLayoutIdLst>
    <p:sldLayoutId id="2147483763" r:id="rId1"/>
  </p:sldLayoutIdLst>
  <p:hf hdr="0" ftr="0" dt="0"/>
  <p:txStyles>
    <p:titleStyle>
      <a:lvl1pPr algn="l" defTabSz="914400" rtl="0" eaLnBrk="1" latinLnBrk="0" hangingPunct="1">
        <a:lnSpc>
          <a:spcPct val="90000"/>
        </a:lnSpc>
        <a:spcBef>
          <a:spcPct val="0"/>
        </a:spcBef>
        <a:buNone/>
        <a:defRPr sz="2000" b="0" kern="1200">
          <a:solidFill>
            <a:schemeClr val="tx1"/>
          </a:solidFill>
          <a:latin typeface="+mj-lt"/>
          <a:ea typeface="+mj-ea"/>
          <a:cs typeface="Segoe UI" panose="020B0502040204020203" pitchFamily="34" charset="0"/>
        </a:defRPr>
      </a:lvl1pPr>
    </p:titleStyle>
    <p:bodyStyle>
      <a:lvl1pPr marL="228600" indent="-228600" algn="l" defTabSz="914400" rtl="0" eaLnBrk="1" latinLnBrk="0" hangingPunct="1">
        <a:lnSpc>
          <a:spcPct val="100000"/>
        </a:lnSpc>
        <a:spcBef>
          <a:spcPts val="0"/>
        </a:spcBef>
        <a:buClr>
          <a:srgbClr val="EC6097"/>
        </a:buClr>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0"/>
        </a:spcBef>
        <a:buSzPct val="90000"/>
        <a:buFont typeface="Wingdings" panose="05000000000000000000" pitchFamily="2" charset="2"/>
        <a:buChar char="§"/>
        <a:defRPr sz="16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0"/>
        </a:spcBef>
        <a:buSzPct val="90000"/>
        <a:buFont typeface="Courier New" panose="02070309020205020404" pitchFamily="49" charset="0"/>
        <a:buChar char="o"/>
        <a:defRPr sz="1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2C05CD-BEFB-4764-B298-E76D587E45A8}"/>
              </a:ext>
            </a:extLst>
          </p:cNvPr>
          <p:cNvSpPr>
            <a:spLocks noGrp="1"/>
          </p:cNvSpPr>
          <p:nvPr>
            <p:ph type="title"/>
          </p:nvPr>
        </p:nvSpPr>
        <p:spPr>
          <a:xfrm>
            <a:off x="838200" y="365125"/>
            <a:ext cx="10515600" cy="369332"/>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3706DB-9587-465F-9D5A-35F9CEACA516}"/>
              </a:ext>
            </a:extLst>
          </p:cNvPr>
          <p:cNvSpPr>
            <a:spLocks noGrp="1"/>
          </p:cNvSpPr>
          <p:nvPr>
            <p:ph type="body" idx="1"/>
          </p:nvPr>
        </p:nvSpPr>
        <p:spPr>
          <a:xfrm>
            <a:off x="838200" y="1825625"/>
            <a:ext cx="10515600" cy="1169551"/>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12EEF620-DF7A-4E1C-B84C-8DA2A352E902}"/>
              </a:ext>
            </a:extLst>
          </p:cNvPr>
          <p:cNvSpPr>
            <a:spLocks noGrp="1"/>
          </p:cNvSpPr>
          <p:nvPr>
            <p:ph type="sldNum" sz="quarter" idx="4"/>
          </p:nvPr>
        </p:nvSpPr>
        <p:spPr>
          <a:xfrm>
            <a:off x="11353800" y="6494767"/>
            <a:ext cx="827442" cy="365125"/>
          </a:xfrm>
          <a:prstGeom prst="rect">
            <a:avLst/>
          </a:prstGeom>
        </p:spPr>
        <p:txBody>
          <a:bodyPr vert="horz" lIns="91440" tIns="45720" rIns="91440" bIns="45720" rtlCol="0" anchor="ctr"/>
          <a:lstStyle>
            <a:lvl1pPr algn="r">
              <a:defRPr sz="1000">
                <a:solidFill>
                  <a:schemeClr val="tx1"/>
                </a:solidFill>
                <a:latin typeface="Segoe UI" panose="020B0502040204020203" pitchFamily="34" charset="0"/>
                <a:cs typeface="Segoe UI" panose="020B0502040204020203" pitchFamily="34" charset="0"/>
              </a:defRPr>
            </a:lvl1pPr>
          </a:lstStyle>
          <a:p>
            <a:fld id="{BC713994-E38F-4BB4-A257-6815BBC3FB08}" type="slidenum">
              <a:rPr lang="en-GB" smtClean="0"/>
              <a:pPr/>
              <a:t>‹#›</a:t>
            </a:fld>
            <a:endParaRPr lang="en-GB"/>
          </a:p>
        </p:txBody>
      </p:sp>
      <p:sp>
        <p:nvSpPr>
          <p:cNvPr id="7" name="Rectangle 6">
            <a:extLst>
              <a:ext uri="{FF2B5EF4-FFF2-40B4-BE49-F238E27FC236}">
                <a16:creationId xmlns:a16="http://schemas.microsoft.com/office/drawing/2014/main" id="{BDCAFBC6-20B6-4FC2-8211-3C7BEA1B91FA}"/>
              </a:ext>
            </a:extLst>
          </p:cNvPr>
          <p:cNvSpPr/>
          <p:nvPr userDrawn="1"/>
        </p:nvSpPr>
        <p:spPr>
          <a:xfrm>
            <a:off x="9990429" y="6554218"/>
            <a:ext cx="1856598" cy="230832"/>
          </a:xfrm>
          <a:prstGeom prst="rect">
            <a:avLst/>
          </a:prstGeom>
        </p:spPr>
        <p:txBody>
          <a:bodyPr wrap="none">
            <a:spAutoFit/>
          </a:bodyPr>
          <a:lstStyle/>
          <a:p>
            <a:r>
              <a:rPr lang="en-GB" sz="900">
                <a:solidFill>
                  <a:schemeClr val="tx1"/>
                </a:solidFill>
                <a:latin typeface="Segoe UI" panose="020B0502040204020203" pitchFamily="34" charset="0"/>
                <a:cs typeface="Segoe UI" panose="020B0502040204020203" pitchFamily="34" charset="0"/>
              </a:rPr>
              <a:t>© 2023 Energy Systems Catapult</a:t>
            </a:r>
          </a:p>
        </p:txBody>
      </p:sp>
    </p:spTree>
    <p:extLst>
      <p:ext uri="{BB962C8B-B14F-4D97-AF65-F5344CB8AC3E}">
        <p14:creationId xmlns:p14="http://schemas.microsoft.com/office/powerpoint/2010/main" val="736157853"/>
      </p:ext>
    </p:extLst>
  </p:cSld>
  <p:clrMap bg1="lt1" tx1="dk1" bg2="lt2" tx2="dk2" accent1="accent1" accent2="accent2" accent3="accent3" accent4="accent4" accent5="accent5" accent6="accent6" hlink="hlink" folHlink="folHlink"/>
  <p:sldLayoutIdLst>
    <p:sldLayoutId id="2147483667" r:id="rId1"/>
    <p:sldLayoutId id="2147483782" r:id="rId2"/>
    <p:sldLayoutId id="2147483694" r:id="rId3"/>
    <p:sldLayoutId id="2147483692" r:id="rId4"/>
    <p:sldLayoutId id="2147483714" r:id="rId5"/>
    <p:sldLayoutId id="2147483738" r:id="rId6"/>
    <p:sldLayoutId id="2147483691" r:id="rId7"/>
    <p:sldLayoutId id="2147483708" r:id="rId8"/>
    <p:sldLayoutId id="2147483807" r:id="rId9"/>
    <p:sldLayoutId id="2147483808" r:id="rId10"/>
  </p:sldLayoutIdLst>
  <p:hf hdr="0" ftr="0" dt="0"/>
  <p:txStyles>
    <p:titleStyle>
      <a:lvl1pPr algn="l" defTabSz="914400" rtl="0" eaLnBrk="1" latinLnBrk="0" hangingPunct="1">
        <a:lnSpc>
          <a:spcPct val="90000"/>
        </a:lnSpc>
        <a:spcBef>
          <a:spcPct val="0"/>
        </a:spcBef>
        <a:buNone/>
        <a:defRPr sz="2000" b="0" kern="1200">
          <a:solidFill>
            <a:schemeClr val="tx1"/>
          </a:solidFill>
          <a:latin typeface="+mj-lt"/>
          <a:ea typeface="+mj-ea"/>
          <a:cs typeface="Segoe UI" panose="020B0502040204020203" pitchFamily="34" charset="0"/>
        </a:defRPr>
      </a:lvl1pPr>
    </p:titleStyle>
    <p:bodyStyle>
      <a:lvl1pPr marL="228600" indent="-228600" algn="l" defTabSz="914400" rtl="0" eaLnBrk="1" latinLnBrk="0" hangingPunct="1">
        <a:lnSpc>
          <a:spcPct val="100000"/>
        </a:lnSpc>
        <a:spcBef>
          <a:spcPts val="0"/>
        </a:spcBef>
        <a:buClr>
          <a:srgbClr val="EC6097"/>
        </a:buClr>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0"/>
        </a:spcBef>
        <a:buSzPct val="90000"/>
        <a:buFont typeface="Wingdings" panose="05000000000000000000" pitchFamily="2" charset="2"/>
        <a:buChar char="§"/>
        <a:defRPr sz="16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0"/>
        </a:spcBef>
        <a:buSzPct val="90000"/>
        <a:buFont typeface="Courier New" panose="02070309020205020404" pitchFamily="49" charset="0"/>
        <a:buChar char="o"/>
        <a:defRPr sz="1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2C05CD-BEFB-4764-B298-E76D587E45A8}"/>
              </a:ext>
            </a:extLst>
          </p:cNvPr>
          <p:cNvSpPr>
            <a:spLocks noGrp="1"/>
          </p:cNvSpPr>
          <p:nvPr>
            <p:ph type="title"/>
          </p:nvPr>
        </p:nvSpPr>
        <p:spPr>
          <a:xfrm>
            <a:off x="838200" y="365125"/>
            <a:ext cx="10515600" cy="369332"/>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3706DB-9587-465F-9D5A-35F9CEACA516}"/>
              </a:ext>
            </a:extLst>
          </p:cNvPr>
          <p:cNvSpPr>
            <a:spLocks noGrp="1"/>
          </p:cNvSpPr>
          <p:nvPr>
            <p:ph type="body" idx="1"/>
          </p:nvPr>
        </p:nvSpPr>
        <p:spPr>
          <a:xfrm>
            <a:off x="838200" y="1825625"/>
            <a:ext cx="10515600" cy="1169551"/>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12EEF620-DF7A-4E1C-B84C-8DA2A352E902}"/>
              </a:ext>
            </a:extLst>
          </p:cNvPr>
          <p:cNvSpPr>
            <a:spLocks noGrp="1"/>
          </p:cNvSpPr>
          <p:nvPr>
            <p:ph type="sldNum" sz="quarter" idx="4"/>
          </p:nvPr>
        </p:nvSpPr>
        <p:spPr>
          <a:xfrm>
            <a:off x="11353800" y="6494767"/>
            <a:ext cx="827442" cy="365125"/>
          </a:xfrm>
          <a:prstGeom prst="rect">
            <a:avLst/>
          </a:prstGeom>
        </p:spPr>
        <p:txBody>
          <a:bodyPr vert="horz" lIns="91440" tIns="45720" rIns="91440" bIns="45720" rtlCol="0" anchor="ctr"/>
          <a:lstStyle>
            <a:lvl1pPr algn="r">
              <a:defRPr sz="1000">
                <a:solidFill>
                  <a:schemeClr val="tx1"/>
                </a:solidFill>
                <a:latin typeface="Segoe UI" panose="020B0502040204020203" pitchFamily="34" charset="0"/>
                <a:cs typeface="Segoe UI" panose="020B0502040204020203" pitchFamily="34" charset="0"/>
              </a:defRPr>
            </a:lvl1pPr>
          </a:lstStyle>
          <a:p>
            <a:fld id="{BC713994-E38F-4BB4-A257-6815BBC3FB08}" type="slidenum">
              <a:rPr lang="en-GB" smtClean="0"/>
              <a:pPr/>
              <a:t>‹#›</a:t>
            </a:fld>
            <a:endParaRPr lang="en-GB"/>
          </a:p>
        </p:txBody>
      </p:sp>
      <p:sp>
        <p:nvSpPr>
          <p:cNvPr id="7" name="Rectangle 6">
            <a:extLst>
              <a:ext uri="{FF2B5EF4-FFF2-40B4-BE49-F238E27FC236}">
                <a16:creationId xmlns:a16="http://schemas.microsoft.com/office/drawing/2014/main" id="{BDCAFBC6-20B6-4FC2-8211-3C7BEA1B91FA}"/>
              </a:ext>
            </a:extLst>
          </p:cNvPr>
          <p:cNvSpPr/>
          <p:nvPr/>
        </p:nvSpPr>
        <p:spPr>
          <a:xfrm>
            <a:off x="9990429" y="6554218"/>
            <a:ext cx="1856598" cy="230832"/>
          </a:xfrm>
          <a:prstGeom prst="rect">
            <a:avLst/>
          </a:prstGeom>
        </p:spPr>
        <p:txBody>
          <a:bodyPr wrap="none">
            <a:spAutoFit/>
          </a:bodyPr>
          <a:lstStyle/>
          <a:p>
            <a:r>
              <a:rPr lang="en-GB" sz="900">
                <a:solidFill>
                  <a:schemeClr val="tx1"/>
                </a:solidFill>
                <a:latin typeface="Segoe UI" panose="020B0502040204020203" pitchFamily="34" charset="0"/>
                <a:cs typeface="Segoe UI" panose="020B0502040204020203" pitchFamily="34" charset="0"/>
              </a:rPr>
              <a:t>© 2023 Energy Systems Catapult</a:t>
            </a:r>
          </a:p>
        </p:txBody>
      </p:sp>
      <p:sp>
        <p:nvSpPr>
          <p:cNvPr id="4" name="Rectangle 3">
            <a:extLst>
              <a:ext uri="{FF2B5EF4-FFF2-40B4-BE49-F238E27FC236}">
                <a16:creationId xmlns:a16="http://schemas.microsoft.com/office/drawing/2014/main" id="{F70A7073-C3D6-7DDE-96AD-F97E9704DF94}"/>
              </a:ext>
            </a:extLst>
          </p:cNvPr>
          <p:cNvSpPr/>
          <p:nvPr userDrawn="1"/>
        </p:nvSpPr>
        <p:spPr>
          <a:xfrm>
            <a:off x="9990429" y="6554218"/>
            <a:ext cx="1856598" cy="230832"/>
          </a:xfrm>
          <a:prstGeom prst="rect">
            <a:avLst/>
          </a:prstGeom>
        </p:spPr>
        <p:txBody>
          <a:bodyPr wrap="none">
            <a:spAutoFit/>
          </a:bodyPr>
          <a:lstStyle/>
          <a:p>
            <a:r>
              <a:rPr lang="en-GB" sz="900">
                <a:solidFill>
                  <a:schemeClr val="tx1"/>
                </a:solidFill>
                <a:latin typeface="Segoe UI" panose="020B0502040204020203" pitchFamily="34" charset="0"/>
                <a:cs typeface="Segoe UI" panose="020B0502040204020203" pitchFamily="34" charset="0"/>
              </a:rPr>
              <a:t>© 2023 Energy Systems Catapult</a:t>
            </a:r>
          </a:p>
        </p:txBody>
      </p:sp>
    </p:spTree>
    <p:extLst>
      <p:ext uri="{BB962C8B-B14F-4D97-AF65-F5344CB8AC3E}">
        <p14:creationId xmlns:p14="http://schemas.microsoft.com/office/powerpoint/2010/main" val="448078312"/>
      </p:ext>
    </p:extLst>
  </p:cSld>
  <p:clrMap bg1="lt1" tx1="dk1" bg2="lt2" tx2="dk2" accent1="accent1" accent2="accent2" accent3="accent3" accent4="accent4" accent5="accent5" accent6="accent6" hlink="hlink" folHlink="folHlink"/>
  <p:sldLayoutIdLst>
    <p:sldLayoutId id="2147483751" r:id="rId1"/>
  </p:sldLayoutIdLst>
  <p:hf hdr="0" ftr="0" dt="0"/>
  <p:txStyles>
    <p:titleStyle>
      <a:lvl1pPr algn="l" defTabSz="914400" rtl="0" eaLnBrk="1" latinLnBrk="0" hangingPunct="1">
        <a:lnSpc>
          <a:spcPct val="90000"/>
        </a:lnSpc>
        <a:spcBef>
          <a:spcPct val="0"/>
        </a:spcBef>
        <a:buNone/>
        <a:defRPr sz="2000" b="0" kern="1200">
          <a:solidFill>
            <a:schemeClr val="tx1"/>
          </a:solidFill>
          <a:latin typeface="+mj-lt"/>
          <a:ea typeface="+mj-ea"/>
          <a:cs typeface="Segoe UI" panose="020B0502040204020203" pitchFamily="34" charset="0"/>
        </a:defRPr>
      </a:lvl1pPr>
    </p:titleStyle>
    <p:bodyStyle>
      <a:lvl1pPr marL="228600" indent="-228600" algn="l" defTabSz="914400" rtl="0" eaLnBrk="1" latinLnBrk="0" hangingPunct="1">
        <a:lnSpc>
          <a:spcPct val="100000"/>
        </a:lnSpc>
        <a:spcBef>
          <a:spcPts val="0"/>
        </a:spcBef>
        <a:buClr>
          <a:srgbClr val="EC6097"/>
        </a:buClr>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0"/>
        </a:spcBef>
        <a:buSzPct val="90000"/>
        <a:buFont typeface="Wingdings" panose="05000000000000000000" pitchFamily="2" charset="2"/>
        <a:buChar char="§"/>
        <a:defRPr sz="16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0"/>
        </a:spcBef>
        <a:buSzPct val="90000"/>
        <a:buFont typeface="Courier New" panose="02070309020205020404" pitchFamily="49" charset="0"/>
        <a:buChar char="o"/>
        <a:defRPr sz="1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2C05CD-BEFB-4764-B298-E76D587E45A8}"/>
              </a:ext>
            </a:extLst>
          </p:cNvPr>
          <p:cNvSpPr>
            <a:spLocks noGrp="1"/>
          </p:cNvSpPr>
          <p:nvPr>
            <p:ph type="title"/>
          </p:nvPr>
        </p:nvSpPr>
        <p:spPr>
          <a:xfrm>
            <a:off x="838200" y="365125"/>
            <a:ext cx="10515600" cy="369332"/>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3706DB-9587-465F-9D5A-35F9CEACA516}"/>
              </a:ext>
            </a:extLst>
          </p:cNvPr>
          <p:cNvSpPr>
            <a:spLocks noGrp="1"/>
          </p:cNvSpPr>
          <p:nvPr>
            <p:ph type="body" idx="1"/>
          </p:nvPr>
        </p:nvSpPr>
        <p:spPr>
          <a:xfrm>
            <a:off x="838200" y="1825625"/>
            <a:ext cx="10515600" cy="1169551"/>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12EEF620-DF7A-4E1C-B84C-8DA2A352E902}"/>
              </a:ext>
            </a:extLst>
          </p:cNvPr>
          <p:cNvSpPr>
            <a:spLocks noGrp="1"/>
          </p:cNvSpPr>
          <p:nvPr>
            <p:ph type="sldNum" sz="quarter" idx="4"/>
          </p:nvPr>
        </p:nvSpPr>
        <p:spPr>
          <a:xfrm>
            <a:off x="11353800" y="6494767"/>
            <a:ext cx="827442" cy="365125"/>
          </a:xfrm>
          <a:prstGeom prst="rect">
            <a:avLst/>
          </a:prstGeom>
        </p:spPr>
        <p:txBody>
          <a:bodyPr vert="horz" lIns="91440" tIns="45720" rIns="91440" bIns="45720" rtlCol="0" anchor="ctr"/>
          <a:lstStyle>
            <a:lvl1pPr algn="r">
              <a:defRPr sz="1000">
                <a:solidFill>
                  <a:schemeClr val="tx1"/>
                </a:solidFill>
                <a:latin typeface="Segoe UI" panose="020B0502040204020203" pitchFamily="34" charset="0"/>
                <a:cs typeface="Segoe UI" panose="020B0502040204020203" pitchFamily="34" charset="0"/>
              </a:defRPr>
            </a:lvl1pPr>
          </a:lstStyle>
          <a:p>
            <a:fld id="{BC713994-E38F-4BB4-A257-6815BBC3FB08}" type="slidenum">
              <a:rPr lang="en-GB" smtClean="0"/>
              <a:pPr/>
              <a:t>‹#›</a:t>
            </a:fld>
            <a:endParaRPr lang="en-GB"/>
          </a:p>
        </p:txBody>
      </p:sp>
      <p:sp>
        <p:nvSpPr>
          <p:cNvPr id="7" name="Rectangle 6">
            <a:extLst>
              <a:ext uri="{FF2B5EF4-FFF2-40B4-BE49-F238E27FC236}">
                <a16:creationId xmlns:a16="http://schemas.microsoft.com/office/drawing/2014/main" id="{BDCAFBC6-20B6-4FC2-8211-3C7BEA1B91FA}"/>
              </a:ext>
            </a:extLst>
          </p:cNvPr>
          <p:cNvSpPr/>
          <p:nvPr userDrawn="1"/>
        </p:nvSpPr>
        <p:spPr>
          <a:xfrm>
            <a:off x="9990429" y="6554218"/>
            <a:ext cx="1856598" cy="230832"/>
          </a:xfrm>
          <a:prstGeom prst="rect">
            <a:avLst/>
          </a:prstGeom>
        </p:spPr>
        <p:txBody>
          <a:bodyPr wrap="none">
            <a:spAutoFit/>
          </a:bodyPr>
          <a:lstStyle/>
          <a:p>
            <a:r>
              <a:rPr lang="en-GB" sz="900">
                <a:solidFill>
                  <a:schemeClr val="tx1"/>
                </a:solidFill>
                <a:latin typeface="Segoe UI" panose="020B0502040204020203" pitchFamily="34" charset="0"/>
                <a:cs typeface="Segoe UI" panose="020B0502040204020203" pitchFamily="34" charset="0"/>
              </a:rPr>
              <a:t>© 2023 Energy Systems Catapult</a:t>
            </a:r>
          </a:p>
        </p:txBody>
      </p:sp>
      <p:sp>
        <p:nvSpPr>
          <p:cNvPr id="5" name="TextBox 4">
            <a:extLst>
              <a:ext uri="{FF2B5EF4-FFF2-40B4-BE49-F238E27FC236}">
                <a16:creationId xmlns:a16="http://schemas.microsoft.com/office/drawing/2014/main" id="{9F7D8EA8-0E02-E04D-4C1A-A9910B7B93DB}"/>
              </a:ext>
            </a:extLst>
          </p:cNvPr>
          <p:cNvSpPr txBox="1"/>
          <p:nvPr>
            <p:extLst>
              <p:ext uri="{1162E1C5-73C7-4A58-AE30-91384D911F3F}">
                <p184:classification xmlns:p184="http://schemas.microsoft.com/office/powerpoint/2018/4/main" val="ftr"/>
              </p:ext>
            </p:extLst>
          </p:nvPr>
        </p:nvSpPr>
        <p:spPr>
          <a:xfrm>
            <a:off x="190500" y="6210300"/>
            <a:ext cx="2162175" cy="4572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ea typeface="Calibri" panose="020F0502020204030204" pitchFamily="34" charset="0"/>
                <a:cs typeface="Calibri" panose="020F0502020204030204" pitchFamily="34" charset="0"/>
              </a:rPr>
              <a:t>
--------------------------------------------------------
This document is marked as confidential</a:t>
            </a:r>
          </a:p>
        </p:txBody>
      </p:sp>
    </p:spTree>
    <p:extLst>
      <p:ext uri="{BB962C8B-B14F-4D97-AF65-F5344CB8AC3E}">
        <p14:creationId xmlns:p14="http://schemas.microsoft.com/office/powerpoint/2010/main" val="3758699208"/>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Lst>
  <p:hf hdr="0" ftr="0" dt="0"/>
  <p:txStyles>
    <p:titleStyle>
      <a:lvl1pPr algn="l" defTabSz="914400" rtl="0" eaLnBrk="1" latinLnBrk="0" hangingPunct="1">
        <a:lnSpc>
          <a:spcPct val="90000"/>
        </a:lnSpc>
        <a:spcBef>
          <a:spcPct val="0"/>
        </a:spcBef>
        <a:buNone/>
        <a:defRPr sz="2000" b="0" kern="1200">
          <a:solidFill>
            <a:schemeClr val="tx1"/>
          </a:solidFill>
          <a:latin typeface="+mj-lt"/>
          <a:ea typeface="+mj-ea"/>
          <a:cs typeface="Segoe UI" panose="020B0502040204020203" pitchFamily="34" charset="0"/>
        </a:defRPr>
      </a:lvl1pPr>
    </p:titleStyle>
    <p:bodyStyle>
      <a:lvl1pPr marL="228600" indent="-228600" algn="l" defTabSz="914400" rtl="0" eaLnBrk="1" latinLnBrk="0" hangingPunct="1">
        <a:lnSpc>
          <a:spcPct val="100000"/>
        </a:lnSpc>
        <a:spcBef>
          <a:spcPts val="0"/>
        </a:spcBef>
        <a:buClr>
          <a:srgbClr val="EC6097"/>
        </a:buClr>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0"/>
        </a:spcBef>
        <a:buSzPct val="90000"/>
        <a:buFont typeface="Wingdings" panose="05000000000000000000" pitchFamily="2" charset="2"/>
        <a:buChar char="§"/>
        <a:defRPr sz="16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0"/>
        </a:spcBef>
        <a:buSzPct val="90000"/>
        <a:buFont typeface="Courier New" panose="02070309020205020404" pitchFamily="49" charset="0"/>
        <a:buChar char="o"/>
        <a:defRPr sz="1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2C05CD-BEFB-4764-B298-E76D587E45A8}"/>
              </a:ext>
            </a:extLst>
          </p:cNvPr>
          <p:cNvSpPr>
            <a:spLocks noGrp="1"/>
          </p:cNvSpPr>
          <p:nvPr>
            <p:ph type="title"/>
          </p:nvPr>
        </p:nvSpPr>
        <p:spPr>
          <a:xfrm>
            <a:off x="838200" y="365125"/>
            <a:ext cx="10515600" cy="369332"/>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3706DB-9587-465F-9D5A-35F9CEACA516}"/>
              </a:ext>
            </a:extLst>
          </p:cNvPr>
          <p:cNvSpPr>
            <a:spLocks noGrp="1"/>
          </p:cNvSpPr>
          <p:nvPr>
            <p:ph type="body" idx="1"/>
          </p:nvPr>
        </p:nvSpPr>
        <p:spPr>
          <a:xfrm>
            <a:off x="838200" y="1825625"/>
            <a:ext cx="10515600" cy="1169551"/>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12EEF620-DF7A-4E1C-B84C-8DA2A352E902}"/>
              </a:ext>
            </a:extLst>
          </p:cNvPr>
          <p:cNvSpPr>
            <a:spLocks noGrp="1"/>
          </p:cNvSpPr>
          <p:nvPr>
            <p:ph type="sldNum" sz="quarter" idx="4"/>
          </p:nvPr>
        </p:nvSpPr>
        <p:spPr>
          <a:xfrm>
            <a:off x="11353800" y="6494767"/>
            <a:ext cx="827442" cy="365125"/>
          </a:xfrm>
          <a:prstGeom prst="rect">
            <a:avLst/>
          </a:prstGeom>
        </p:spPr>
        <p:txBody>
          <a:bodyPr vert="horz" lIns="91440" tIns="45720" rIns="91440" bIns="45720" rtlCol="0" anchor="ctr"/>
          <a:lstStyle>
            <a:lvl1pPr algn="r">
              <a:defRPr sz="1000">
                <a:solidFill>
                  <a:schemeClr val="tx1"/>
                </a:solidFill>
                <a:latin typeface="Segoe UI" panose="020B0502040204020203" pitchFamily="34" charset="0"/>
                <a:cs typeface="Segoe UI" panose="020B0502040204020203" pitchFamily="34" charset="0"/>
              </a:defRPr>
            </a:lvl1pPr>
          </a:lstStyle>
          <a:p>
            <a:fld id="{BC713994-E38F-4BB4-A257-6815BBC3FB08}" type="slidenum">
              <a:rPr lang="en-GB" smtClean="0"/>
              <a:pPr/>
              <a:t>‹#›</a:t>
            </a:fld>
            <a:endParaRPr lang="en-GB"/>
          </a:p>
        </p:txBody>
      </p:sp>
      <p:sp>
        <p:nvSpPr>
          <p:cNvPr id="7" name="Rectangle 6">
            <a:extLst>
              <a:ext uri="{FF2B5EF4-FFF2-40B4-BE49-F238E27FC236}">
                <a16:creationId xmlns:a16="http://schemas.microsoft.com/office/drawing/2014/main" id="{BDCAFBC6-20B6-4FC2-8211-3C7BEA1B91FA}"/>
              </a:ext>
            </a:extLst>
          </p:cNvPr>
          <p:cNvSpPr/>
          <p:nvPr userDrawn="1"/>
        </p:nvSpPr>
        <p:spPr>
          <a:xfrm>
            <a:off x="9990429" y="6554218"/>
            <a:ext cx="1856598" cy="230832"/>
          </a:xfrm>
          <a:prstGeom prst="rect">
            <a:avLst/>
          </a:prstGeom>
        </p:spPr>
        <p:txBody>
          <a:bodyPr wrap="none">
            <a:spAutoFit/>
          </a:bodyPr>
          <a:lstStyle/>
          <a:p>
            <a:r>
              <a:rPr lang="en-GB" sz="900">
                <a:solidFill>
                  <a:schemeClr val="tx1"/>
                </a:solidFill>
                <a:latin typeface="Segoe UI" panose="020B0502040204020203" pitchFamily="34" charset="0"/>
                <a:cs typeface="Segoe UI" panose="020B0502040204020203" pitchFamily="34" charset="0"/>
              </a:rPr>
              <a:t>© 2023 Energy Systems Catapult</a:t>
            </a:r>
          </a:p>
        </p:txBody>
      </p:sp>
    </p:spTree>
    <p:extLst>
      <p:ext uri="{BB962C8B-B14F-4D97-AF65-F5344CB8AC3E}">
        <p14:creationId xmlns:p14="http://schemas.microsoft.com/office/powerpoint/2010/main" val="149390987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Lst>
  <p:hf hdr="0" ftr="0" dt="0"/>
  <p:txStyles>
    <p:titleStyle>
      <a:lvl1pPr algn="l" defTabSz="914400" rtl="0" eaLnBrk="1" latinLnBrk="0" hangingPunct="1">
        <a:lnSpc>
          <a:spcPct val="90000"/>
        </a:lnSpc>
        <a:spcBef>
          <a:spcPct val="0"/>
        </a:spcBef>
        <a:buNone/>
        <a:defRPr sz="2000" b="0" kern="1200">
          <a:solidFill>
            <a:schemeClr val="tx1"/>
          </a:solidFill>
          <a:latin typeface="+mj-lt"/>
          <a:ea typeface="+mj-ea"/>
          <a:cs typeface="Segoe UI" panose="020B0502040204020203" pitchFamily="34" charset="0"/>
        </a:defRPr>
      </a:lvl1pPr>
    </p:titleStyle>
    <p:bodyStyle>
      <a:lvl1pPr marL="228600" indent="-228600" algn="l" defTabSz="914400" rtl="0" eaLnBrk="1" latinLnBrk="0" hangingPunct="1">
        <a:lnSpc>
          <a:spcPct val="100000"/>
        </a:lnSpc>
        <a:spcBef>
          <a:spcPts val="0"/>
        </a:spcBef>
        <a:buClr>
          <a:srgbClr val="EC6097"/>
        </a:buClr>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0"/>
        </a:spcBef>
        <a:buSzPct val="90000"/>
        <a:buFont typeface="Wingdings" panose="05000000000000000000" pitchFamily="2" charset="2"/>
        <a:buChar char="§"/>
        <a:defRPr sz="16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0"/>
        </a:spcBef>
        <a:buSzPct val="90000"/>
        <a:buFont typeface="Courier New" panose="02070309020205020404" pitchFamily="49" charset="0"/>
        <a:buChar char="o"/>
        <a:defRPr sz="1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 Id="rId9" Type="http://schemas.openxmlformats.org/officeDocument/2006/relationships/image" Target="../media/image90.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hyperlink" Target="https://www.yourlocalnetzerohub.co.u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94.pn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26.sv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5.png"/><Relationship Id="rId2" Type="http://schemas.openxmlformats.org/officeDocument/2006/relationships/notesSlide" Target="../notesSlides/notesSlide2.xml"/><Relationship Id="rId16" Type="http://schemas.openxmlformats.org/officeDocument/2006/relationships/image" Target="../media/image24.svg"/><Relationship Id="rId20" Type="http://schemas.openxmlformats.org/officeDocument/2006/relationships/image" Target="../media/image28.svg"/><Relationship Id="rId1" Type="http://schemas.openxmlformats.org/officeDocument/2006/relationships/slideLayout" Target="../slideLayouts/slideLayout4.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svg"/><Relationship Id="rId19" Type="http://schemas.openxmlformats.org/officeDocument/2006/relationships/image" Target="../media/image27.pn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 Id="rId22" Type="http://schemas.openxmlformats.org/officeDocument/2006/relationships/image" Target="../media/image30.svg"/></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5.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emf"/><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63.jpeg"/><Relationship Id="rId5" Type="http://schemas.openxmlformats.org/officeDocument/2006/relationships/image" Target="../media/image62.svg"/><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png"/><Relationship Id="rId18" Type="http://schemas.openxmlformats.org/officeDocument/2006/relationships/image" Target="../media/image80.jpeg"/><Relationship Id="rId3" Type="http://schemas.openxmlformats.org/officeDocument/2006/relationships/image" Target="../media/image65.jpeg"/><Relationship Id="rId21" Type="http://schemas.openxmlformats.org/officeDocument/2006/relationships/image" Target="../media/image83.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jpeg"/><Relationship Id="rId2" Type="http://schemas.openxmlformats.org/officeDocument/2006/relationships/notesSlide" Target="../notesSlides/notesSlide8.xml"/><Relationship Id="rId16" Type="http://schemas.openxmlformats.org/officeDocument/2006/relationships/image" Target="../media/image78.png"/><Relationship Id="rId20"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68.jpeg"/><Relationship Id="rId11" Type="http://schemas.openxmlformats.org/officeDocument/2006/relationships/image" Target="../media/image73.png"/><Relationship Id="rId5" Type="http://schemas.openxmlformats.org/officeDocument/2006/relationships/image" Target="../media/image67.jpeg"/><Relationship Id="rId15" Type="http://schemas.openxmlformats.org/officeDocument/2006/relationships/image" Target="../media/image77.jpeg"/><Relationship Id="rId10" Type="http://schemas.openxmlformats.org/officeDocument/2006/relationships/image" Target="../media/image72.png"/><Relationship Id="rId19" Type="http://schemas.openxmlformats.org/officeDocument/2006/relationships/image" Target="../media/image81.png"/><Relationship Id="rId4" Type="http://schemas.openxmlformats.org/officeDocument/2006/relationships/image" Target="../media/image66.jpeg"/><Relationship Id="rId9" Type="http://schemas.openxmlformats.org/officeDocument/2006/relationships/image" Target="../media/image71.png"/><Relationship Id="rId1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8985824-BFDA-0F48-FBA4-A6B37334BF3F}"/>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t="19027" b="1419"/>
          <a:stretch/>
        </p:blipFill>
        <p:spPr>
          <a:xfrm>
            <a:off x="-2009" y="0"/>
            <a:ext cx="12194009" cy="6858000"/>
          </a:xfrm>
        </p:spPr>
      </p:pic>
      <p:sp>
        <p:nvSpPr>
          <p:cNvPr id="9" name="Title 8">
            <a:extLst>
              <a:ext uri="{FF2B5EF4-FFF2-40B4-BE49-F238E27FC236}">
                <a16:creationId xmlns:a16="http://schemas.microsoft.com/office/drawing/2014/main" id="{9B9651B6-7A8D-CEF1-E046-728903EEFF9C}"/>
              </a:ext>
            </a:extLst>
          </p:cNvPr>
          <p:cNvSpPr>
            <a:spLocks noGrp="1"/>
          </p:cNvSpPr>
          <p:nvPr>
            <p:ph type="ctrTitle"/>
          </p:nvPr>
        </p:nvSpPr>
        <p:spPr>
          <a:xfrm>
            <a:off x="646923" y="1942041"/>
            <a:ext cx="6189096" cy="1938992"/>
          </a:xfrm>
        </p:spPr>
        <p:txBody>
          <a:bodyPr/>
          <a:lstStyle/>
          <a:p>
            <a:r>
              <a:rPr lang="en-US" sz="2400" dirty="0"/>
              <a:t>Local Area Energy Planning: </a:t>
            </a:r>
            <a:br>
              <a:rPr lang="en-US" sz="2400" dirty="0"/>
            </a:br>
            <a:r>
              <a:rPr lang="en-US" sz="3200" dirty="0">
                <a:solidFill>
                  <a:schemeClr val="tx1"/>
                </a:solidFill>
              </a:rPr>
              <a:t>Overview &amp; Impact</a:t>
            </a:r>
            <a:br>
              <a:rPr lang="en-US" sz="3200" dirty="0">
                <a:solidFill>
                  <a:schemeClr val="tx1"/>
                </a:solidFill>
              </a:rPr>
            </a:br>
            <a:br>
              <a:rPr lang="en-US" sz="3200" b="0" dirty="0">
                <a:solidFill>
                  <a:schemeClr val="tx1"/>
                </a:solidFill>
              </a:rPr>
            </a:br>
            <a:endParaRPr lang="en-GB" sz="3200" dirty="0"/>
          </a:p>
        </p:txBody>
      </p:sp>
      <p:sp>
        <p:nvSpPr>
          <p:cNvPr id="7" name="Subtitle 6">
            <a:extLst>
              <a:ext uri="{FF2B5EF4-FFF2-40B4-BE49-F238E27FC236}">
                <a16:creationId xmlns:a16="http://schemas.microsoft.com/office/drawing/2014/main" id="{AC4DA089-8CAC-C75C-AE87-32B1BBA9E648}"/>
              </a:ext>
            </a:extLst>
          </p:cNvPr>
          <p:cNvSpPr>
            <a:spLocks noGrp="1"/>
          </p:cNvSpPr>
          <p:nvPr>
            <p:ph type="subTitle" idx="1"/>
          </p:nvPr>
        </p:nvSpPr>
        <p:spPr>
          <a:xfrm>
            <a:off x="646924" y="4815343"/>
            <a:ext cx="5461645" cy="707886"/>
          </a:xfrm>
        </p:spPr>
        <p:txBody>
          <a:bodyPr/>
          <a:lstStyle/>
          <a:p>
            <a:r>
              <a:rPr lang="en-US" dirty="0"/>
              <a:t>North East &amp; Yorkshire Net Zero Hub</a:t>
            </a:r>
          </a:p>
          <a:p>
            <a:r>
              <a:rPr lang="en-US" dirty="0">
                <a:solidFill>
                  <a:schemeClr val="accent2"/>
                </a:solidFill>
              </a:rPr>
              <a:t>Darlington</a:t>
            </a:r>
            <a:endParaRPr lang="en-GB" dirty="0">
              <a:solidFill>
                <a:schemeClr val="accent2"/>
              </a:solidFill>
            </a:endParaRPr>
          </a:p>
        </p:txBody>
      </p:sp>
      <p:sp>
        <p:nvSpPr>
          <p:cNvPr id="15" name="Content Placeholder 14">
            <a:extLst>
              <a:ext uri="{FF2B5EF4-FFF2-40B4-BE49-F238E27FC236}">
                <a16:creationId xmlns:a16="http://schemas.microsoft.com/office/drawing/2014/main" id="{E88BE5D1-A62A-01B4-1C9E-E1614F8A9266}"/>
              </a:ext>
            </a:extLst>
          </p:cNvPr>
          <p:cNvSpPr>
            <a:spLocks noGrp="1"/>
          </p:cNvSpPr>
          <p:nvPr>
            <p:ph sz="quarter" idx="14"/>
          </p:nvPr>
        </p:nvSpPr>
        <p:spPr/>
        <p:txBody>
          <a:bodyPr/>
          <a:lstStyle/>
          <a:p>
            <a:r>
              <a:rPr lang="en-US" dirty="0"/>
              <a:t>12</a:t>
            </a:r>
            <a:r>
              <a:rPr lang="en-US" baseline="30000" dirty="0"/>
              <a:t>th </a:t>
            </a:r>
            <a:r>
              <a:rPr lang="en-US" dirty="0"/>
              <a:t>October 2023</a:t>
            </a:r>
            <a:endParaRPr lang="en-GB" dirty="0"/>
          </a:p>
        </p:txBody>
      </p:sp>
      <p:sp>
        <p:nvSpPr>
          <p:cNvPr id="2" name="Slide Number Placeholder 1">
            <a:extLst>
              <a:ext uri="{FF2B5EF4-FFF2-40B4-BE49-F238E27FC236}">
                <a16:creationId xmlns:a16="http://schemas.microsoft.com/office/drawing/2014/main" id="{9CB5255D-6548-C774-5485-B4F86FF2FD8F}"/>
              </a:ext>
            </a:extLst>
          </p:cNvPr>
          <p:cNvSpPr>
            <a:spLocks noGrp="1"/>
          </p:cNvSpPr>
          <p:nvPr>
            <p:ph type="sldNum" sz="quarter" idx="4294967295"/>
          </p:nvPr>
        </p:nvSpPr>
        <p:spPr>
          <a:xfrm>
            <a:off x="11364913" y="6494463"/>
            <a:ext cx="827087" cy="365125"/>
          </a:xfrm>
        </p:spPr>
        <p:txBody>
          <a:bodyPr/>
          <a:lstStyle/>
          <a:p>
            <a:fld id="{BC713994-E38F-4BB4-A257-6815BBC3FB08}" type="slidenum">
              <a:rPr lang="en-GB" smtClean="0"/>
              <a:pPr/>
              <a:t>1</a:t>
            </a:fld>
            <a:endParaRPr lang="en-GB"/>
          </a:p>
        </p:txBody>
      </p:sp>
      <p:sp>
        <p:nvSpPr>
          <p:cNvPr id="10" name="Rectangle 9">
            <a:extLst>
              <a:ext uri="{FF2B5EF4-FFF2-40B4-BE49-F238E27FC236}">
                <a16:creationId xmlns:a16="http://schemas.microsoft.com/office/drawing/2014/main" id="{1DB6F313-A9BD-1B8A-A796-235D73CC0FAD}"/>
              </a:ext>
            </a:extLst>
          </p:cNvPr>
          <p:cNvSpPr/>
          <p:nvPr/>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a:extLst>
              <a:ext uri="{FF2B5EF4-FFF2-40B4-BE49-F238E27FC236}">
                <a16:creationId xmlns:a16="http://schemas.microsoft.com/office/drawing/2014/main" id="{08C016A8-6885-A6CA-B638-9533792B56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36269" y="494649"/>
            <a:ext cx="2908056" cy="958873"/>
          </a:xfrm>
          <a:prstGeom prst="rect">
            <a:avLst/>
          </a:prstGeom>
        </p:spPr>
      </p:pic>
      <p:pic>
        <p:nvPicPr>
          <p:cNvPr id="14" name="Graphic 13">
            <a:extLst>
              <a:ext uri="{FF2B5EF4-FFF2-40B4-BE49-F238E27FC236}">
                <a16:creationId xmlns:a16="http://schemas.microsoft.com/office/drawing/2014/main" id="{FD26E2F0-E4AE-EF60-DE2D-2133C2736C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1223" y="477323"/>
            <a:ext cx="1152995" cy="976993"/>
          </a:xfrm>
          <a:prstGeom prst="rect">
            <a:avLst/>
          </a:prstGeom>
        </p:spPr>
      </p:pic>
    </p:spTree>
    <p:extLst>
      <p:ext uri="{BB962C8B-B14F-4D97-AF65-F5344CB8AC3E}">
        <p14:creationId xmlns:p14="http://schemas.microsoft.com/office/powerpoint/2010/main" val="1407433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342B3DC-57BF-9446-B999-3F1CA533A25B}"/>
              </a:ext>
            </a:extLst>
          </p:cNvPr>
          <p:cNvGrpSpPr/>
          <p:nvPr/>
        </p:nvGrpSpPr>
        <p:grpSpPr>
          <a:xfrm>
            <a:off x="7067761" y="3857112"/>
            <a:ext cx="2234359" cy="1938992"/>
            <a:chOff x="7891968" y="3720301"/>
            <a:chExt cx="2234359" cy="1938992"/>
          </a:xfrm>
        </p:grpSpPr>
        <p:sp>
          <p:nvSpPr>
            <p:cNvPr id="10" name="TextBox 9">
              <a:extLst>
                <a:ext uri="{FF2B5EF4-FFF2-40B4-BE49-F238E27FC236}">
                  <a16:creationId xmlns:a16="http://schemas.microsoft.com/office/drawing/2014/main" id="{F8EF08A0-6E1E-AF23-CA94-ED6B0DA37F10}"/>
                </a:ext>
              </a:extLst>
            </p:cNvPr>
            <p:cNvSpPr txBox="1"/>
            <p:nvPr/>
          </p:nvSpPr>
          <p:spPr>
            <a:xfrm>
              <a:off x="8208698" y="3720301"/>
              <a:ext cx="1917629" cy="1938992"/>
            </a:xfrm>
            <a:prstGeom prst="rect">
              <a:avLst/>
            </a:prstGeom>
            <a:noFill/>
          </p:spPr>
          <p:txBody>
            <a:bodyPr wrap="square" rtlCol="0">
              <a:spAutoFit/>
            </a:bodyPr>
            <a:lstStyle/>
            <a:p>
              <a:pPr algn="l"/>
              <a:r>
                <a:rPr lang="en-GB" sz="1200" dirty="0"/>
                <a:t>Local Area Energy Plan - Completed </a:t>
              </a:r>
            </a:p>
            <a:p>
              <a:pPr algn="l"/>
              <a:endParaRPr lang="en-GB" sz="1200" dirty="0"/>
            </a:p>
            <a:p>
              <a:pPr algn="l"/>
              <a:r>
                <a:rPr lang="en-GB" sz="1200" dirty="0"/>
                <a:t>Local Area Energy Plan - In progress</a:t>
              </a:r>
            </a:p>
            <a:p>
              <a:pPr algn="l"/>
              <a:endParaRPr lang="en-GB" sz="1200" dirty="0"/>
            </a:p>
            <a:p>
              <a:pPr algn="l"/>
              <a:r>
                <a:rPr lang="en-GB" sz="1200" dirty="0"/>
                <a:t>Local Energy Asset Representation (a LAEP building block) - Completed</a:t>
              </a:r>
            </a:p>
          </p:txBody>
        </p:sp>
        <p:pic>
          <p:nvPicPr>
            <p:cNvPr id="14" name="Graphic 13">
              <a:extLst>
                <a:ext uri="{FF2B5EF4-FFF2-40B4-BE49-F238E27FC236}">
                  <a16:creationId xmlns:a16="http://schemas.microsoft.com/office/drawing/2014/main" id="{2B1E92A7-4E78-D0A2-9BF1-AFDC11326A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91968" y="3830312"/>
              <a:ext cx="247922" cy="247922"/>
            </a:xfrm>
            <a:prstGeom prst="rect">
              <a:avLst/>
            </a:prstGeom>
          </p:spPr>
        </p:pic>
        <p:pic>
          <p:nvPicPr>
            <p:cNvPr id="16" name="Graphic 15">
              <a:extLst>
                <a:ext uri="{FF2B5EF4-FFF2-40B4-BE49-F238E27FC236}">
                  <a16:creationId xmlns:a16="http://schemas.microsoft.com/office/drawing/2014/main" id="{447F138A-AC96-A1C4-93F1-90B7262EAF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91968" y="4376505"/>
              <a:ext cx="247922" cy="247922"/>
            </a:xfrm>
            <a:prstGeom prst="rect">
              <a:avLst/>
            </a:prstGeom>
          </p:spPr>
        </p:pic>
        <p:pic>
          <p:nvPicPr>
            <p:cNvPr id="18" name="Graphic 17">
              <a:extLst>
                <a:ext uri="{FF2B5EF4-FFF2-40B4-BE49-F238E27FC236}">
                  <a16:creationId xmlns:a16="http://schemas.microsoft.com/office/drawing/2014/main" id="{29EE8520-28A3-6A2B-2E48-EF052A29A7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91968" y="4921530"/>
              <a:ext cx="247922" cy="247922"/>
            </a:xfrm>
            <a:prstGeom prst="rect">
              <a:avLst/>
            </a:prstGeom>
          </p:spPr>
        </p:pic>
      </p:grpSp>
      <p:sp>
        <p:nvSpPr>
          <p:cNvPr id="2" name="TextBox 1">
            <a:extLst>
              <a:ext uri="{FF2B5EF4-FFF2-40B4-BE49-F238E27FC236}">
                <a16:creationId xmlns:a16="http://schemas.microsoft.com/office/drawing/2014/main" id="{E419F5CC-3425-8789-542C-3FE2FAE53247}"/>
              </a:ext>
            </a:extLst>
          </p:cNvPr>
          <p:cNvSpPr txBox="1"/>
          <p:nvPr/>
        </p:nvSpPr>
        <p:spPr>
          <a:xfrm>
            <a:off x="5376870" y="1206506"/>
            <a:ext cx="5275384" cy="2492990"/>
          </a:xfrm>
          <a:prstGeom prst="rect">
            <a:avLst/>
          </a:prstGeom>
          <a:noFill/>
        </p:spPr>
        <p:txBody>
          <a:bodyPr wrap="square">
            <a:spAutoFit/>
          </a:bodyPr>
          <a:lstStyle/>
          <a:p>
            <a:pPr algn="ctr"/>
            <a:r>
              <a:rPr lang="en-US" sz="2000" dirty="0"/>
              <a:t>85% of local authorities in England &amp; Wales have declared a climate emergency. </a:t>
            </a:r>
          </a:p>
          <a:p>
            <a:pPr algn="ctr"/>
            <a:endParaRPr lang="en-US" sz="2000" dirty="0"/>
          </a:p>
          <a:p>
            <a:pPr algn="ctr"/>
            <a:r>
              <a:rPr lang="en-US" sz="2000" dirty="0"/>
              <a:t>Nearly 17% of local authorities in the UK have, or are developing, a Local Area Energy Plan*. </a:t>
            </a:r>
          </a:p>
          <a:p>
            <a:pPr algn="ctr"/>
            <a:endParaRPr lang="en-US" sz="2000" dirty="0"/>
          </a:p>
          <a:p>
            <a:pPr algn="l"/>
            <a:endParaRPr lang="en-US" sz="1600" b="0" i="0" dirty="0">
              <a:solidFill>
                <a:srgbClr val="333333"/>
              </a:solidFill>
              <a:effectLst/>
              <a:latin typeface="Roboto Condensed" panose="020B0604020202020204" pitchFamily="2" charset="0"/>
            </a:endParaRPr>
          </a:p>
        </p:txBody>
      </p:sp>
      <p:sp>
        <p:nvSpPr>
          <p:cNvPr id="3" name="TextBox 2">
            <a:extLst>
              <a:ext uri="{FF2B5EF4-FFF2-40B4-BE49-F238E27FC236}">
                <a16:creationId xmlns:a16="http://schemas.microsoft.com/office/drawing/2014/main" id="{35917B62-AACB-1128-348D-C9B7F6A67B78}"/>
              </a:ext>
            </a:extLst>
          </p:cNvPr>
          <p:cNvSpPr txBox="1"/>
          <p:nvPr/>
        </p:nvSpPr>
        <p:spPr>
          <a:xfrm>
            <a:off x="23674" y="6598188"/>
            <a:ext cx="10181726" cy="261610"/>
          </a:xfrm>
          <a:prstGeom prst="rect">
            <a:avLst/>
          </a:prstGeom>
          <a:noFill/>
        </p:spPr>
        <p:txBody>
          <a:bodyPr wrap="square">
            <a:spAutoFit/>
          </a:bodyPr>
          <a:lstStyle/>
          <a:p>
            <a:r>
              <a:rPr lang="en-US" sz="1100" i="1" dirty="0"/>
              <a:t>*Sept 2023</a:t>
            </a:r>
            <a:endParaRPr lang="en-GB" sz="1100" i="1" dirty="0"/>
          </a:p>
        </p:txBody>
      </p:sp>
      <p:pic>
        <p:nvPicPr>
          <p:cNvPr id="4" name="Picture 3" descr="A map of united kingdom with different colored areas&#10;&#10;Description automatically generated">
            <a:extLst>
              <a:ext uri="{FF2B5EF4-FFF2-40B4-BE49-F238E27FC236}">
                <a16:creationId xmlns:a16="http://schemas.microsoft.com/office/drawing/2014/main" id="{405C334E-14D4-34DE-E17A-993A1545DC84}"/>
              </a:ext>
            </a:extLst>
          </p:cNvPr>
          <p:cNvPicPr>
            <a:picLocks noChangeAspect="1"/>
          </p:cNvPicPr>
          <p:nvPr/>
        </p:nvPicPr>
        <p:blipFill rotWithShape="1">
          <a:blip r:embed="rId9">
            <a:extLst>
              <a:ext uri="{28A0092B-C50C-407E-A947-70E740481C1C}">
                <a14:useLocalDpi xmlns:a14="http://schemas.microsoft.com/office/drawing/2010/main" val="0"/>
              </a:ext>
            </a:extLst>
          </a:blip>
          <a:srcRect l="5811" t="2995"/>
          <a:stretch/>
        </p:blipFill>
        <p:spPr>
          <a:xfrm>
            <a:off x="429303" y="-890102"/>
            <a:ext cx="5288325" cy="7704021"/>
          </a:xfrm>
          <a:prstGeom prst="rect">
            <a:avLst/>
          </a:prstGeom>
        </p:spPr>
      </p:pic>
    </p:spTree>
    <p:extLst>
      <p:ext uri="{BB962C8B-B14F-4D97-AF65-F5344CB8AC3E}">
        <p14:creationId xmlns:p14="http://schemas.microsoft.com/office/powerpoint/2010/main" val="395410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9DAE3AC-4E25-0EF2-3990-359D9D6B1B36}"/>
              </a:ext>
            </a:extLst>
          </p:cNvPr>
          <p:cNvPicPr>
            <a:picLocks noChangeAspect="1"/>
          </p:cNvPicPr>
          <p:nvPr/>
        </p:nvPicPr>
        <p:blipFill rotWithShape="1">
          <a:blip r:embed="rId3">
            <a:extLst>
              <a:ext uri="{28A0092B-C50C-407E-A947-70E740481C1C}">
                <a14:useLocalDpi xmlns:a14="http://schemas.microsoft.com/office/drawing/2010/main" val="0"/>
              </a:ext>
            </a:extLst>
          </a:blip>
          <a:srcRect t="12319" b="12877"/>
          <a:stretch/>
        </p:blipFill>
        <p:spPr>
          <a:xfrm>
            <a:off x="8377297" y="0"/>
            <a:ext cx="4138379" cy="6858000"/>
          </a:xfrm>
          <a:prstGeom prst="rect">
            <a:avLst/>
          </a:prstGeom>
        </p:spPr>
      </p:pic>
      <p:sp>
        <p:nvSpPr>
          <p:cNvPr id="6" name="Title 5">
            <a:extLst>
              <a:ext uri="{FF2B5EF4-FFF2-40B4-BE49-F238E27FC236}">
                <a16:creationId xmlns:a16="http://schemas.microsoft.com/office/drawing/2014/main" id="{8E3E9A7A-BE4F-B755-E21C-2C81DF612EB9}"/>
              </a:ext>
            </a:extLst>
          </p:cNvPr>
          <p:cNvSpPr>
            <a:spLocks noGrp="1"/>
          </p:cNvSpPr>
          <p:nvPr>
            <p:ph type="ctrTitle"/>
          </p:nvPr>
        </p:nvSpPr>
        <p:spPr>
          <a:xfrm>
            <a:off x="783915" y="421254"/>
            <a:ext cx="7593381" cy="387798"/>
          </a:xfrm>
        </p:spPr>
        <p:txBody>
          <a:bodyPr/>
          <a:lstStyle/>
          <a:p>
            <a:r>
              <a:rPr lang="en-US" sz="2800" b="1" dirty="0">
                <a:solidFill>
                  <a:schemeClr val="accent1"/>
                </a:solidFill>
                <a:latin typeface="Segoe UI" panose="020B0502040204020203" pitchFamily="34" charset="0"/>
              </a:rPr>
              <a:t>Data led self service tool to support LAEP</a:t>
            </a:r>
            <a:endParaRPr lang="en-GB" b="1" dirty="0">
              <a:solidFill>
                <a:schemeClr val="accent1"/>
              </a:solidFill>
              <a:latin typeface="Segoe UI" panose="020B0502040204020203" pitchFamily="34" charset="0"/>
            </a:endParaRPr>
          </a:p>
        </p:txBody>
      </p:sp>
      <p:sp>
        <p:nvSpPr>
          <p:cNvPr id="5" name="Slide Number Placeholder 4">
            <a:extLst>
              <a:ext uri="{FF2B5EF4-FFF2-40B4-BE49-F238E27FC236}">
                <a16:creationId xmlns:a16="http://schemas.microsoft.com/office/drawing/2014/main" id="{35139762-005A-7A21-7B2B-B5A9F98689CE}"/>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GB" sz="1154" b="0" i="0" u="none" strike="noStrike" kern="1200" cap="none" spc="0" normalizeH="0" baseline="0" noProof="0" smtClean="0">
                <a:ln>
                  <a:noFill/>
                </a:ln>
                <a:solidFill>
                  <a:prstClr val="black">
                    <a:tint val="75000"/>
                  </a:prst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154" b="0" i="0" u="none" strike="noStrike" kern="1200" cap="none" spc="0" normalizeH="0" baseline="0" noProof="0">
              <a:ln>
                <a:noFill/>
              </a:ln>
              <a:solidFill>
                <a:prstClr val="black">
                  <a:tint val="75000"/>
                </a:prstClr>
              </a:solidFill>
              <a:effectLst/>
              <a:uLnTx/>
              <a:uFillTx/>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1EFF0ABB-A321-A9D3-DB71-5D4D8FF1807C}"/>
              </a:ext>
            </a:extLst>
          </p:cNvPr>
          <p:cNvSpPr txBox="1"/>
          <p:nvPr/>
        </p:nvSpPr>
        <p:spPr>
          <a:xfrm>
            <a:off x="8517714" y="1843645"/>
            <a:ext cx="3997962" cy="4261551"/>
          </a:xfrm>
          <a:prstGeom prst="rect">
            <a:avLst/>
          </a:prstGeom>
          <a:noFill/>
        </p:spPr>
        <p:txBody>
          <a:bodyPr wrap="square" lIns="91440" tIns="45720" rIns="91440" bIns="45720" rtlCol="0" anchor="t">
            <a:spAutoFit/>
          </a:bodyPr>
          <a:lstStyle/>
          <a:p>
            <a:pPr>
              <a:lnSpc>
                <a:spcPct val="107000"/>
              </a:lnSpc>
              <a:spcAft>
                <a:spcPts val="800"/>
              </a:spcAft>
            </a:pPr>
            <a:r>
              <a:rPr lang="en-US" b="0" i="1" dirty="0">
                <a:effectLst/>
              </a:rPr>
              <a:t>A digital tool prototype has been launched:  </a:t>
            </a:r>
            <a:r>
              <a:rPr lang="en-US" b="0" i="1" dirty="0">
                <a:effectLst/>
                <a:hlinkClick r:id="rId4">
                  <a:extLst>
                    <a:ext uri="{A12FA001-AC4F-418D-AE19-62706E023703}">
                      <ahyp:hlinkClr xmlns:ahyp="http://schemas.microsoft.com/office/drawing/2018/hyperlinkcolor" val="tx"/>
                    </a:ext>
                  </a:extLst>
                </a:hlinkClick>
              </a:rPr>
              <a:t>Your Local Net Zero Hub</a:t>
            </a:r>
            <a:r>
              <a:rPr lang="en-US" i="1" dirty="0"/>
              <a:t> which </a:t>
            </a:r>
            <a:r>
              <a:rPr lang="en-US" b="0" i="1" dirty="0">
                <a:effectLst/>
              </a:rPr>
              <a:t>supports modelling and </a:t>
            </a:r>
            <a:r>
              <a:rPr lang="en-US" b="0" i="1" dirty="0" err="1">
                <a:effectLst/>
              </a:rPr>
              <a:t>visualisation</a:t>
            </a:r>
            <a:r>
              <a:rPr lang="en-US" b="0" i="1" dirty="0">
                <a:effectLst/>
              </a:rPr>
              <a:t> of local net zero plans. </a:t>
            </a:r>
          </a:p>
          <a:p>
            <a:pPr>
              <a:lnSpc>
                <a:spcPct val="107000"/>
              </a:lnSpc>
              <a:spcAft>
                <a:spcPts val="800"/>
              </a:spcAft>
            </a:pPr>
            <a:endParaRPr lang="en-US" b="0" i="0" dirty="0">
              <a:effectLst/>
            </a:endParaRPr>
          </a:p>
          <a:p>
            <a:pPr>
              <a:lnSpc>
                <a:spcPct val="107000"/>
              </a:lnSpc>
              <a:spcAft>
                <a:spcPts val="800"/>
              </a:spcAft>
            </a:pPr>
            <a:r>
              <a:rPr lang="en-US" b="0" i="0" dirty="0">
                <a:effectLst/>
              </a:rPr>
              <a:t>It enables local authorities to layer local inputs such as </a:t>
            </a:r>
            <a:r>
              <a:rPr lang="en-US" b="0" i="0" dirty="0" err="1">
                <a:effectLst/>
              </a:rPr>
              <a:t>decarbonisation</a:t>
            </a:r>
            <a:r>
              <a:rPr lang="en-US" b="0" i="0" dirty="0">
                <a:effectLst/>
              </a:rPr>
              <a:t> strategies, local action plans, local market trends, social inclusion policies and transport plans overlaid with the DNO’s Distributed Energy Future Energy Scenario(s) and plans. </a:t>
            </a:r>
            <a:endParaRPr kumimoji="0" lang="en-US" b="0" i="0" u="none" strike="noStrike" kern="1200" cap="none" spc="0" normalizeH="0" baseline="0" noProof="0" dirty="0">
              <a:ln>
                <a:noFill/>
              </a:ln>
              <a:effectLst/>
              <a:uLnTx/>
              <a:uFillTx/>
              <a:ea typeface="+mn-ea"/>
              <a:cs typeface="Segoe UI"/>
            </a:endParaRPr>
          </a:p>
          <a:p>
            <a:pPr>
              <a:lnSpc>
                <a:spcPct val="107000"/>
              </a:lnSpc>
              <a:spcAft>
                <a:spcPts val="800"/>
              </a:spcAft>
            </a:pPr>
            <a:endParaRPr kumimoji="0" lang="en-GB" sz="2000" b="0" i="0" u="none" strike="noStrike" kern="1200" cap="none" spc="0" normalizeH="0" baseline="0" noProof="0" dirty="0">
              <a:ln>
                <a:noFill/>
              </a:ln>
              <a:solidFill>
                <a:prstClr val="black"/>
              </a:solidFill>
              <a:effectLst/>
              <a:uLnTx/>
              <a:uFillTx/>
              <a:latin typeface="Segoe UI"/>
              <a:ea typeface="+mn-ea"/>
              <a:cs typeface="Segoe UI"/>
            </a:endParaRPr>
          </a:p>
        </p:txBody>
      </p:sp>
      <p:pic>
        <p:nvPicPr>
          <p:cNvPr id="3" name="Picture 2" descr="Diagram, engineering drawing&#10;&#10;Description automatically generated">
            <a:extLst>
              <a:ext uri="{FF2B5EF4-FFF2-40B4-BE49-F238E27FC236}">
                <a16:creationId xmlns:a16="http://schemas.microsoft.com/office/drawing/2014/main" id="{D2BDD06D-C095-1AAE-AFCB-835B6EFD86E2}"/>
              </a:ext>
            </a:extLst>
          </p:cNvPr>
          <p:cNvPicPr>
            <a:picLocks noChangeAspect="1"/>
          </p:cNvPicPr>
          <p:nvPr/>
        </p:nvPicPr>
        <p:blipFill rotWithShape="1">
          <a:blip r:embed="rId5"/>
          <a:srcRect t="3423" r="22926" b="3655"/>
          <a:stretch/>
        </p:blipFill>
        <p:spPr>
          <a:xfrm>
            <a:off x="587828" y="1327150"/>
            <a:ext cx="7460233" cy="5029201"/>
          </a:xfrm>
          <a:prstGeom prst="rect">
            <a:avLst/>
          </a:prstGeom>
          <a:ln>
            <a:noFill/>
          </a:ln>
          <a:effectLst>
            <a:softEdge rad="112500"/>
          </a:effectLst>
        </p:spPr>
      </p:pic>
      <p:pic>
        <p:nvPicPr>
          <p:cNvPr id="4" name="Picture 3">
            <a:extLst>
              <a:ext uri="{FF2B5EF4-FFF2-40B4-BE49-F238E27FC236}">
                <a16:creationId xmlns:a16="http://schemas.microsoft.com/office/drawing/2014/main" id="{1527E1C3-F0F0-5479-A91B-9FBD704906BD}"/>
              </a:ext>
            </a:extLst>
          </p:cNvPr>
          <p:cNvPicPr>
            <a:picLocks noChangeAspect="1"/>
          </p:cNvPicPr>
          <p:nvPr/>
        </p:nvPicPr>
        <p:blipFill>
          <a:blip r:embed="rId6"/>
          <a:stretch>
            <a:fillRect/>
          </a:stretch>
        </p:blipFill>
        <p:spPr>
          <a:xfrm>
            <a:off x="587828" y="1151499"/>
            <a:ext cx="2572416" cy="1088616"/>
          </a:xfrm>
          <a:prstGeom prst="rect">
            <a:avLst/>
          </a:prstGeom>
        </p:spPr>
      </p:pic>
      <p:pic>
        <p:nvPicPr>
          <p:cNvPr id="2" name="Picture 1" descr="A black background with a black square&#10;&#10;Description automatically generated with medium confidence">
            <a:extLst>
              <a:ext uri="{FF2B5EF4-FFF2-40B4-BE49-F238E27FC236}">
                <a16:creationId xmlns:a16="http://schemas.microsoft.com/office/drawing/2014/main" id="{CB4CBC61-8869-13AC-21C4-7B6E6668B1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7792" y="-45988"/>
            <a:ext cx="2280584" cy="1136829"/>
          </a:xfrm>
          <a:prstGeom prst="rect">
            <a:avLst/>
          </a:prstGeom>
        </p:spPr>
      </p:pic>
    </p:spTree>
    <p:extLst>
      <p:ext uri="{BB962C8B-B14F-4D97-AF65-F5344CB8AC3E}">
        <p14:creationId xmlns:p14="http://schemas.microsoft.com/office/powerpoint/2010/main" val="131576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C8FCC5-EDE0-0AB8-2203-C0EA7F721CEA}"/>
              </a:ext>
            </a:extLst>
          </p:cNvPr>
          <p:cNvSpPr>
            <a:spLocks noGrp="1"/>
          </p:cNvSpPr>
          <p:nvPr>
            <p:ph type="sldNum" sz="quarter" idx="10"/>
          </p:nvPr>
        </p:nvSpPr>
        <p:spPr/>
        <p:txBody>
          <a:bodyPr/>
          <a:lstStyle/>
          <a:p>
            <a:fld id="{BC713994-E38F-4BB4-A257-6815BBC3FB08}" type="slidenum">
              <a:rPr lang="en-GB" smtClean="0"/>
              <a:pPr/>
              <a:t>12</a:t>
            </a:fld>
            <a:endParaRPr lang="en-GB"/>
          </a:p>
        </p:txBody>
      </p:sp>
      <p:sp>
        <p:nvSpPr>
          <p:cNvPr id="6" name="TextBox 5">
            <a:extLst>
              <a:ext uri="{FF2B5EF4-FFF2-40B4-BE49-F238E27FC236}">
                <a16:creationId xmlns:a16="http://schemas.microsoft.com/office/drawing/2014/main" id="{2A9A5194-40A6-72AF-E6BA-EB36F8547724}"/>
              </a:ext>
            </a:extLst>
          </p:cNvPr>
          <p:cNvSpPr txBox="1"/>
          <p:nvPr/>
        </p:nvSpPr>
        <p:spPr>
          <a:xfrm>
            <a:off x="424479" y="540801"/>
            <a:ext cx="6098458" cy="1446550"/>
          </a:xfrm>
          <a:prstGeom prst="rect">
            <a:avLst/>
          </a:prstGeom>
          <a:noFill/>
        </p:spPr>
        <p:txBody>
          <a:bodyPr wrap="square">
            <a:spAutoFit/>
          </a:bodyPr>
          <a:lstStyle/>
          <a:p>
            <a:r>
              <a:rPr lang="en-US" sz="4400" b="1">
                <a:solidFill>
                  <a:schemeClr val="accent1"/>
                </a:solidFill>
              </a:rPr>
              <a:t>Download the report: </a:t>
            </a:r>
          </a:p>
          <a:p>
            <a:endParaRPr lang="en-GB" sz="4400" b="1">
              <a:solidFill>
                <a:schemeClr val="accent1"/>
              </a:solidFill>
            </a:endParaRPr>
          </a:p>
        </p:txBody>
      </p:sp>
      <p:pic>
        <p:nvPicPr>
          <p:cNvPr id="8" name="Picture 7">
            <a:extLst>
              <a:ext uri="{FF2B5EF4-FFF2-40B4-BE49-F238E27FC236}">
                <a16:creationId xmlns:a16="http://schemas.microsoft.com/office/drawing/2014/main" id="{D0ACF207-3208-5449-2704-9195460F92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8" y="1264076"/>
            <a:ext cx="7449327" cy="5394971"/>
          </a:xfrm>
          <a:prstGeom prst="rect">
            <a:avLst/>
          </a:prstGeom>
        </p:spPr>
      </p:pic>
      <p:pic>
        <p:nvPicPr>
          <p:cNvPr id="12" name="Picture 11" descr="A qr code with squares and squares&#10;&#10;Description automatically generated">
            <a:extLst>
              <a:ext uri="{FF2B5EF4-FFF2-40B4-BE49-F238E27FC236}">
                <a16:creationId xmlns:a16="http://schemas.microsoft.com/office/drawing/2014/main" id="{2FEEBC95-2580-FD5E-2428-A6899D9EC9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5473" y="2355273"/>
            <a:ext cx="2923309" cy="2923309"/>
          </a:xfrm>
          <a:prstGeom prst="rect">
            <a:avLst/>
          </a:prstGeom>
        </p:spPr>
      </p:pic>
    </p:spTree>
    <p:extLst>
      <p:ext uri="{BB962C8B-B14F-4D97-AF65-F5344CB8AC3E}">
        <p14:creationId xmlns:p14="http://schemas.microsoft.com/office/powerpoint/2010/main" val="3296474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79192F-090F-F4D9-56D6-5B04FFAFE93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13994-E38F-4BB4-A257-6815BBC3FB08}" type="slidenum">
              <a:rPr kumimoji="0" lang="en-GB"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3" name="Rectangle 2">
            <a:extLst>
              <a:ext uri="{FF2B5EF4-FFF2-40B4-BE49-F238E27FC236}">
                <a16:creationId xmlns:a16="http://schemas.microsoft.com/office/drawing/2014/main" id="{EE881E18-BB2B-FCD3-378D-31EE0B537A2D}"/>
              </a:ext>
            </a:extLst>
          </p:cNvPr>
          <p:cNvSpPr/>
          <p:nvPr/>
        </p:nvSpPr>
        <p:spPr>
          <a:xfrm>
            <a:off x="-88777" y="0"/>
            <a:ext cx="12278897"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4" name="Rectangle 3">
            <a:extLst>
              <a:ext uri="{FF2B5EF4-FFF2-40B4-BE49-F238E27FC236}">
                <a16:creationId xmlns:a16="http://schemas.microsoft.com/office/drawing/2014/main" id="{7822D18F-32CA-4F36-8A52-9F72D773B044}"/>
              </a:ext>
            </a:extLst>
          </p:cNvPr>
          <p:cNvSpPr/>
          <p:nvPr/>
        </p:nvSpPr>
        <p:spPr>
          <a:xfrm>
            <a:off x="-88777" y="6475593"/>
            <a:ext cx="12270019" cy="391286"/>
          </a:xfrm>
          <a:prstGeom prst="rect">
            <a:avLst/>
          </a:prstGeom>
          <a:solidFill>
            <a:schemeClr val="accent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5" name="Graphic 4">
            <a:extLst>
              <a:ext uri="{FF2B5EF4-FFF2-40B4-BE49-F238E27FC236}">
                <a16:creationId xmlns:a16="http://schemas.microsoft.com/office/drawing/2014/main" id="{E08CA143-CFA1-0982-D869-6E7BA39A3D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18432" y="6529152"/>
            <a:ext cx="917682" cy="302587"/>
          </a:xfrm>
          <a:prstGeom prst="rect">
            <a:avLst/>
          </a:prstGeom>
        </p:spPr>
      </p:pic>
      <p:sp>
        <p:nvSpPr>
          <p:cNvPr id="6" name="Rectangle 5">
            <a:extLst>
              <a:ext uri="{FF2B5EF4-FFF2-40B4-BE49-F238E27FC236}">
                <a16:creationId xmlns:a16="http://schemas.microsoft.com/office/drawing/2014/main" id="{A3E85D51-6547-6FB9-13DF-2C1E11F0839B}"/>
              </a:ext>
            </a:extLst>
          </p:cNvPr>
          <p:cNvSpPr/>
          <p:nvPr/>
        </p:nvSpPr>
        <p:spPr>
          <a:xfrm flipV="1">
            <a:off x="247606" y="849514"/>
            <a:ext cx="11696788" cy="48159"/>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8" name="Title 8">
            <a:extLst>
              <a:ext uri="{FF2B5EF4-FFF2-40B4-BE49-F238E27FC236}">
                <a16:creationId xmlns:a16="http://schemas.microsoft.com/office/drawing/2014/main" id="{6FF42764-F194-0BB4-AB41-F6D34E658968}"/>
              </a:ext>
            </a:extLst>
          </p:cNvPr>
          <p:cNvSpPr txBox="1">
            <a:spLocks/>
          </p:cNvSpPr>
          <p:nvPr/>
        </p:nvSpPr>
        <p:spPr>
          <a:xfrm>
            <a:off x="247606" y="261536"/>
            <a:ext cx="10156736" cy="1877437"/>
          </a:xfrm>
          <a:prstGeom prst="rect">
            <a:avLst/>
          </a:prstGeom>
        </p:spPr>
        <p:txBody>
          <a:bodyPr/>
          <a:lstStyle>
            <a:lvl1pPr algn="l" defTabSz="914400" rtl="0" eaLnBrk="1" latinLnBrk="0" hangingPunct="1">
              <a:lnSpc>
                <a:spcPct val="90000"/>
              </a:lnSpc>
              <a:spcBef>
                <a:spcPct val="0"/>
              </a:spcBef>
              <a:buNone/>
              <a:defRPr sz="2000" b="0" kern="1200">
                <a:solidFill>
                  <a:schemeClr val="tx1"/>
                </a:solidFill>
                <a:latin typeface="+mj-lt"/>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2800" b="0" i="0" u="none" strike="noStrike" kern="1200" cap="none" spc="0" normalizeH="0" baseline="0" noProof="0" dirty="0">
                <a:ln>
                  <a:noFill/>
                </a:ln>
                <a:solidFill>
                  <a:prstClr val="black"/>
                </a:solidFill>
                <a:effectLst/>
                <a:uLnTx/>
                <a:uFillTx/>
                <a:latin typeface="Segoe UI"/>
                <a:ea typeface="Segoe UI Black" panose="020B0A02040204020203" pitchFamily="34" charset="0"/>
                <a:cs typeface="Segoe UI" panose="020B0502040204020203" pitchFamily="34" charset="0"/>
              </a:rPr>
            </a:br>
            <a:br>
              <a:rPr kumimoji="0" lang="en-US" sz="2800" b="0" i="0" u="none" strike="noStrike" kern="1200" cap="none" spc="0" normalizeH="0" baseline="0" noProof="0" dirty="0">
                <a:ln>
                  <a:noFill/>
                </a:ln>
                <a:solidFill>
                  <a:prstClr val="black"/>
                </a:solidFill>
                <a:effectLst/>
                <a:uLnTx/>
                <a:uFillTx/>
                <a:latin typeface="Segoe UI"/>
                <a:ea typeface="Roboto" panose="02000000000000000000" pitchFamily="2" charset="0"/>
                <a:cs typeface="Segoe UI" panose="020B0502040204020203" pitchFamily="34" charset="0"/>
              </a:rPr>
            </a:br>
            <a:br>
              <a:rPr kumimoji="0" lang="en-US" sz="2800" b="0" i="0" u="none" strike="noStrike" kern="1200" cap="none" spc="0" normalizeH="0" baseline="0" noProof="0" dirty="0">
                <a:ln>
                  <a:noFill/>
                </a:ln>
                <a:solidFill>
                  <a:prstClr val="black"/>
                </a:solidFill>
                <a:effectLst/>
                <a:uLnTx/>
                <a:uFillTx/>
                <a:latin typeface="Segoe UI"/>
                <a:ea typeface="+mj-ea"/>
                <a:cs typeface="Segoe UI" panose="020B0502040204020203" pitchFamily="34" charset="0"/>
              </a:rPr>
            </a:br>
            <a:endParaRPr kumimoji="0" lang="en-GB" sz="2800" b="0" i="0" u="none" strike="noStrike" kern="1200" cap="none" spc="0" normalizeH="0" baseline="0" noProof="0" dirty="0">
              <a:ln>
                <a:noFill/>
              </a:ln>
              <a:solidFill>
                <a:prstClr val="black"/>
              </a:solidFill>
              <a:effectLst/>
              <a:uLnTx/>
              <a:uFillTx/>
              <a:latin typeface="Segoe UI"/>
              <a:ea typeface="+mj-ea"/>
              <a:cs typeface="Segoe UI" panose="020B0502040204020203" pitchFamily="34" charset="0"/>
            </a:endParaRPr>
          </a:p>
        </p:txBody>
      </p:sp>
      <p:sp>
        <p:nvSpPr>
          <p:cNvPr id="68" name="Rectangle 67">
            <a:extLst>
              <a:ext uri="{FF2B5EF4-FFF2-40B4-BE49-F238E27FC236}">
                <a16:creationId xmlns:a16="http://schemas.microsoft.com/office/drawing/2014/main" id="{87BCA167-121C-493D-3238-AF4BBEA4A681}"/>
              </a:ext>
            </a:extLst>
          </p:cNvPr>
          <p:cNvSpPr/>
          <p:nvPr/>
        </p:nvSpPr>
        <p:spPr>
          <a:xfrm>
            <a:off x="7764679" y="1110886"/>
            <a:ext cx="4427322" cy="4976015"/>
          </a:xfrm>
          <a:prstGeom prst="rect">
            <a:avLst/>
          </a:prstGeom>
          <a:solidFill>
            <a:srgbClr val="F0EBE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Segoe UI"/>
              <a:ea typeface="+mn-ea"/>
              <a:cs typeface="+mn-cs"/>
            </a:endParaRPr>
          </a:p>
        </p:txBody>
      </p:sp>
      <p:sp>
        <p:nvSpPr>
          <p:cNvPr id="69" name="TextBox 68">
            <a:extLst>
              <a:ext uri="{FF2B5EF4-FFF2-40B4-BE49-F238E27FC236}">
                <a16:creationId xmlns:a16="http://schemas.microsoft.com/office/drawing/2014/main" id="{0E85C5A3-551D-FBA6-4D87-D87C242D4CE8}"/>
              </a:ext>
            </a:extLst>
          </p:cNvPr>
          <p:cNvSpPr txBox="1"/>
          <p:nvPr/>
        </p:nvSpPr>
        <p:spPr>
          <a:xfrm>
            <a:off x="8785061" y="1247305"/>
            <a:ext cx="2788439"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black"/>
                </a:solidFill>
                <a:effectLst/>
                <a:uLnTx/>
                <a:uFillTx/>
                <a:latin typeface="Segoe UI "/>
                <a:ea typeface="+mn-ea"/>
                <a:cs typeface="+mn-cs"/>
              </a:rPr>
              <a:t>Our unique energy system expertise and capabilities spanning consumer research, design, engineering, modelling and innovation </a:t>
            </a:r>
            <a:endParaRPr kumimoji="0" lang="en-GB" sz="1800" b="0" i="0" u="none" strike="noStrike" kern="0" cap="none" spc="0" normalizeH="0" baseline="0" noProof="0">
              <a:ln>
                <a:noFill/>
              </a:ln>
              <a:solidFill>
                <a:prstClr val="black"/>
              </a:solidFill>
              <a:effectLst/>
              <a:uLnTx/>
              <a:uFillTx/>
              <a:latin typeface="Segoe UI"/>
              <a:ea typeface="+mn-ea"/>
              <a:cs typeface="+mn-cs"/>
            </a:endParaRPr>
          </a:p>
        </p:txBody>
      </p:sp>
      <p:pic>
        <p:nvPicPr>
          <p:cNvPr id="70" name="Graphic 69">
            <a:extLst>
              <a:ext uri="{FF2B5EF4-FFF2-40B4-BE49-F238E27FC236}">
                <a16:creationId xmlns:a16="http://schemas.microsoft.com/office/drawing/2014/main" id="{42A58D79-E7A6-6229-2F1E-9C95610CDA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02417" y="3217696"/>
            <a:ext cx="821039" cy="821039"/>
          </a:xfrm>
          <a:prstGeom prst="rect">
            <a:avLst/>
          </a:prstGeom>
        </p:spPr>
      </p:pic>
      <p:pic>
        <p:nvPicPr>
          <p:cNvPr id="71" name="Graphic 70">
            <a:extLst>
              <a:ext uri="{FF2B5EF4-FFF2-40B4-BE49-F238E27FC236}">
                <a16:creationId xmlns:a16="http://schemas.microsoft.com/office/drawing/2014/main" id="{8DB35DE9-1951-944F-7A01-14FBDE3249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33301" y="3217696"/>
            <a:ext cx="821039" cy="821039"/>
          </a:xfrm>
          <a:prstGeom prst="rect">
            <a:avLst/>
          </a:prstGeom>
        </p:spPr>
      </p:pic>
      <p:pic>
        <p:nvPicPr>
          <p:cNvPr id="72" name="Graphic 71">
            <a:extLst>
              <a:ext uri="{FF2B5EF4-FFF2-40B4-BE49-F238E27FC236}">
                <a16:creationId xmlns:a16="http://schemas.microsoft.com/office/drawing/2014/main" id="{A95CB68D-634F-0202-90F5-A482675F5D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09363" y="2918258"/>
            <a:ext cx="946610" cy="1120477"/>
          </a:xfrm>
          <a:prstGeom prst="rect">
            <a:avLst/>
          </a:prstGeom>
        </p:spPr>
      </p:pic>
      <p:pic>
        <p:nvPicPr>
          <p:cNvPr id="73" name="Graphic 72">
            <a:extLst>
              <a:ext uri="{FF2B5EF4-FFF2-40B4-BE49-F238E27FC236}">
                <a16:creationId xmlns:a16="http://schemas.microsoft.com/office/drawing/2014/main" id="{BA5290D9-A3AB-9911-B9B4-09581E972EF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733413" y="4069716"/>
            <a:ext cx="821039" cy="821039"/>
          </a:xfrm>
          <a:prstGeom prst="rect">
            <a:avLst/>
          </a:prstGeom>
        </p:spPr>
      </p:pic>
      <p:pic>
        <p:nvPicPr>
          <p:cNvPr id="74" name="Graphic 73">
            <a:extLst>
              <a:ext uri="{FF2B5EF4-FFF2-40B4-BE49-F238E27FC236}">
                <a16:creationId xmlns:a16="http://schemas.microsoft.com/office/drawing/2014/main" id="{ACD8AED8-0017-E673-B6A4-EFFFF436859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02417" y="4069716"/>
            <a:ext cx="821039" cy="821039"/>
          </a:xfrm>
          <a:prstGeom prst="rect">
            <a:avLst/>
          </a:prstGeom>
        </p:spPr>
      </p:pic>
      <p:pic>
        <p:nvPicPr>
          <p:cNvPr id="75" name="Graphic 74">
            <a:extLst>
              <a:ext uri="{FF2B5EF4-FFF2-40B4-BE49-F238E27FC236}">
                <a16:creationId xmlns:a16="http://schemas.microsoft.com/office/drawing/2014/main" id="{D0E925A6-5884-C543-0C83-F05BBF31E0C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753156" y="4908341"/>
            <a:ext cx="821039" cy="821039"/>
          </a:xfrm>
          <a:prstGeom prst="rect">
            <a:avLst/>
          </a:prstGeom>
        </p:spPr>
      </p:pic>
      <p:pic>
        <p:nvPicPr>
          <p:cNvPr id="76" name="Graphic 75">
            <a:extLst>
              <a:ext uri="{FF2B5EF4-FFF2-40B4-BE49-F238E27FC236}">
                <a16:creationId xmlns:a16="http://schemas.microsoft.com/office/drawing/2014/main" id="{77CB4A9F-0F6C-AD6B-1A94-2A8F20293F6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814915" y="4908341"/>
            <a:ext cx="821039" cy="821039"/>
          </a:xfrm>
          <a:prstGeom prst="rect">
            <a:avLst/>
          </a:prstGeom>
        </p:spPr>
      </p:pic>
      <p:pic>
        <p:nvPicPr>
          <p:cNvPr id="77" name="Graphic 76">
            <a:extLst>
              <a:ext uri="{FF2B5EF4-FFF2-40B4-BE49-F238E27FC236}">
                <a16:creationId xmlns:a16="http://schemas.microsoft.com/office/drawing/2014/main" id="{E78C6D25-FA51-5D7A-2318-E1C82AD0DDC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685758" y="4069716"/>
            <a:ext cx="821039" cy="821039"/>
          </a:xfrm>
          <a:prstGeom prst="rect">
            <a:avLst/>
          </a:prstGeom>
        </p:spPr>
      </p:pic>
      <p:pic>
        <p:nvPicPr>
          <p:cNvPr id="78" name="Graphic 77">
            <a:extLst>
              <a:ext uri="{FF2B5EF4-FFF2-40B4-BE49-F238E27FC236}">
                <a16:creationId xmlns:a16="http://schemas.microsoft.com/office/drawing/2014/main" id="{6A9B4226-19F1-5C1E-28FE-7501A7AA075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733412" y="4908341"/>
            <a:ext cx="821039" cy="821039"/>
          </a:xfrm>
          <a:prstGeom prst="rect">
            <a:avLst/>
          </a:prstGeom>
        </p:spPr>
      </p:pic>
      <p:pic>
        <p:nvPicPr>
          <p:cNvPr id="10" name="Picture 9">
            <a:extLst>
              <a:ext uri="{FF2B5EF4-FFF2-40B4-BE49-F238E27FC236}">
                <a16:creationId xmlns:a16="http://schemas.microsoft.com/office/drawing/2014/main" id="{C200E518-E40B-62AE-08DD-F5B9C9895AA5}"/>
              </a:ext>
            </a:extLst>
          </p:cNvPr>
          <p:cNvPicPr>
            <a:picLocks noChangeAspect="1"/>
          </p:cNvPicPr>
          <p:nvPr/>
        </p:nvPicPr>
        <p:blipFill>
          <a:blip r:embed="rId23"/>
          <a:srcRect/>
          <a:stretch/>
        </p:blipFill>
        <p:spPr>
          <a:xfrm>
            <a:off x="121015" y="2262042"/>
            <a:ext cx="8534683" cy="4072195"/>
          </a:xfrm>
          <a:prstGeom prst="rect">
            <a:avLst/>
          </a:prstGeom>
        </p:spPr>
      </p:pic>
      <p:sp>
        <p:nvSpPr>
          <p:cNvPr id="11" name="Title 2">
            <a:extLst>
              <a:ext uri="{FF2B5EF4-FFF2-40B4-BE49-F238E27FC236}">
                <a16:creationId xmlns:a16="http://schemas.microsoft.com/office/drawing/2014/main" id="{C44C8A7D-7635-8138-E3D5-0C8F532E8FAB}"/>
              </a:ext>
            </a:extLst>
          </p:cNvPr>
          <p:cNvSpPr txBox="1">
            <a:spLocks/>
          </p:cNvSpPr>
          <p:nvPr/>
        </p:nvSpPr>
        <p:spPr>
          <a:xfrm>
            <a:off x="307759" y="1835431"/>
            <a:ext cx="1408549" cy="32598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2000" b="0" kern="1200">
                <a:solidFill>
                  <a:schemeClr val="tx1"/>
                </a:solidFill>
                <a:latin typeface="+mj-lt"/>
                <a:ea typeface="+mj-ea"/>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C6097"/>
                </a:solidFill>
                <a:effectLst/>
                <a:uLnTx/>
                <a:uFillTx/>
                <a:latin typeface="Segoe UI" panose="020B0502040204020203" pitchFamily="34" charset="0"/>
                <a:ea typeface="+mj-ea"/>
                <a:cs typeface="Segoe UI" panose="020B0502040204020203" pitchFamily="34" charset="0"/>
              </a:rPr>
              <a:t>Homes</a:t>
            </a:r>
          </a:p>
        </p:txBody>
      </p:sp>
      <p:sp>
        <p:nvSpPr>
          <p:cNvPr id="12" name="TextBox 11">
            <a:extLst>
              <a:ext uri="{FF2B5EF4-FFF2-40B4-BE49-F238E27FC236}">
                <a16:creationId xmlns:a16="http://schemas.microsoft.com/office/drawing/2014/main" id="{A316B646-1F92-8F78-BA3F-400FBF408968}"/>
              </a:ext>
            </a:extLst>
          </p:cNvPr>
          <p:cNvSpPr txBox="1"/>
          <p:nvPr/>
        </p:nvSpPr>
        <p:spPr>
          <a:xfrm>
            <a:off x="1601508" y="1835431"/>
            <a:ext cx="1009892" cy="32598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EC6097"/>
                </a:solidFill>
                <a:effectLst/>
                <a:uLnTx/>
                <a:uFillTx/>
                <a:latin typeface="Segoe UI"/>
                <a:ea typeface="+mn-ea"/>
                <a:cs typeface="Segoe UI" panose="020B0502040204020203" pitchFamily="34" charset="0"/>
              </a:rPr>
              <a:t>Sites</a:t>
            </a:r>
          </a:p>
        </p:txBody>
      </p:sp>
      <p:sp>
        <p:nvSpPr>
          <p:cNvPr id="13" name="TextBox 12">
            <a:extLst>
              <a:ext uri="{FF2B5EF4-FFF2-40B4-BE49-F238E27FC236}">
                <a16:creationId xmlns:a16="http://schemas.microsoft.com/office/drawing/2014/main" id="{C8EF1D9F-AD38-0CDD-7702-3FA11E54BDEC}"/>
              </a:ext>
            </a:extLst>
          </p:cNvPr>
          <p:cNvSpPr txBox="1"/>
          <p:nvPr/>
        </p:nvSpPr>
        <p:spPr>
          <a:xfrm>
            <a:off x="5684514" y="1713753"/>
            <a:ext cx="248204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EC6097"/>
                </a:solidFill>
                <a:effectLst/>
                <a:uLnTx/>
                <a:uFillTx/>
                <a:latin typeface="Segoe UI"/>
                <a:ea typeface="+mn-ea"/>
                <a:cs typeface="Segoe UI" panose="020B0502040204020203" pitchFamily="34" charset="0"/>
              </a:rPr>
              <a:t>Energy Launchpad &amp; International</a:t>
            </a:r>
          </a:p>
        </p:txBody>
      </p:sp>
      <p:sp>
        <p:nvSpPr>
          <p:cNvPr id="14" name="TextBox 13">
            <a:extLst>
              <a:ext uri="{FF2B5EF4-FFF2-40B4-BE49-F238E27FC236}">
                <a16:creationId xmlns:a16="http://schemas.microsoft.com/office/drawing/2014/main" id="{0EDB8D59-6361-2438-47EF-E4F473B135F7}"/>
              </a:ext>
            </a:extLst>
          </p:cNvPr>
          <p:cNvSpPr txBox="1"/>
          <p:nvPr/>
        </p:nvSpPr>
        <p:spPr>
          <a:xfrm>
            <a:off x="3574243" y="1713753"/>
            <a:ext cx="2236771"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EC6097"/>
                </a:solidFill>
                <a:effectLst/>
                <a:uLnTx/>
                <a:uFillTx/>
                <a:latin typeface="Segoe UI"/>
                <a:ea typeface="+mn-ea"/>
                <a:cs typeface="Segoe UI" panose="020B0502040204020203" pitchFamily="34" charset="0"/>
              </a:rPr>
              <a:t>Whole Systems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EC6097"/>
                </a:solidFill>
                <a:effectLst/>
                <a:uLnTx/>
                <a:uFillTx/>
                <a:latin typeface="Segoe UI"/>
                <a:ea typeface="+mn-ea"/>
                <a:cs typeface="Segoe UI" panose="020B0502040204020203" pitchFamily="34" charset="0"/>
              </a:rPr>
              <a:t>&amp; Networks</a:t>
            </a:r>
          </a:p>
        </p:txBody>
      </p:sp>
      <p:sp>
        <p:nvSpPr>
          <p:cNvPr id="15" name="TextBox 14">
            <a:extLst>
              <a:ext uri="{FF2B5EF4-FFF2-40B4-BE49-F238E27FC236}">
                <a16:creationId xmlns:a16="http://schemas.microsoft.com/office/drawing/2014/main" id="{381DDF2E-B08B-374F-6769-5E7297FDC307}"/>
              </a:ext>
            </a:extLst>
          </p:cNvPr>
          <p:cNvSpPr txBox="1"/>
          <p:nvPr/>
        </p:nvSpPr>
        <p:spPr>
          <a:xfrm>
            <a:off x="2758880" y="1831782"/>
            <a:ext cx="1009893"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EC6097"/>
                </a:solidFill>
                <a:effectLst/>
                <a:uLnTx/>
                <a:uFillTx/>
                <a:latin typeface="Segoe UI"/>
                <a:ea typeface="+mn-ea"/>
                <a:cs typeface="Segoe UI"/>
              </a:rPr>
              <a:t>Place</a:t>
            </a:r>
            <a:endParaRPr kumimoji="0" lang="en-GB" sz="2000" b="1" i="0" u="none" strike="noStrike" kern="0" cap="none" spc="0" normalizeH="0" baseline="0" noProof="0">
              <a:ln>
                <a:noFill/>
              </a:ln>
              <a:solidFill>
                <a:srgbClr val="EC6097"/>
              </a:solidFill>
              <a:effectLst/>
              <a:uLnTx/>
              <a:uFillTx/>
              <a:latin typeface="Segoe UI"/>
              <a:ea typeface="+mn-ea"/>
              <a:cs typeface="Segoe UI" panose="020B0502040204020203" pitchFamily="34" charset="0"/>
            </a:endParaRPr>
          </a:p>
        </p:txBody>
      </p:sp>
      <p:sp>
        <p:nvSpPr>
          <p:cNvPr id="9" name="Title 2">
            <a:extLst>
              <a:ext uri="{FF2B5EF4-FFF2-40B4-BE49-F238E27FC236}">
                <a16:creationId xmlns:a16="http://schemas.microsoft.com/office/drawing/2014/main" id="{F2A1D50C-D482-36FC-23A1-3C0B9095AC74}"/>
              </a:ext>
            </a:extLst>
          </p:cNvPr>
          <p:cNvSpPr txBox="1">
            <a:spLocks/>
          </p:cNvSpPr>
          <p:nvPr/>
        </p:nvSpPr>
        <p:spPr>
          <a:xfrm>
            <a:off x="264967" y="207329"/>
            <a:ext cx="8940962" cy="523220"/>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srgbClr val="EC6097"/>
                </a:solidFill>
              </a:rPr>
              <a:t>Accelerating Net Zero energy innovation</a:t>
            </a:r>
            <a:endParaRPr kumimoji="0" lang="en-GB" sz="2800" b="1" i="0" u="none" strike="noStrike" kern="1200" cap="none" spc="0" normalizeH="0" baseline="0" noProof="0" dirty="0">
              <a:ln>
                <a:noFill/>
              </a:ln>
              <a:solidFill>
                <a:srgbClr val="EC6097"/>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3630136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1061C13-16BC-BE5C-6211-9C95F85B2214}"/>
              </a:ext>
            </a:extLst>
          </p:cNvPr>
          <p:cNvGrpSpPr/>
          <p:nvPr/>
        </p:nvGrpSpPr>
        <p:grpSpPr>
          <a:xfrm>
            <a:off x="11308" y="852855"/>
            <a:ext cx="12192000" cy="5890546"/>
            <a:chOff x="0" y="425818"/>
            <a:chExt cx="12192000" cy="5890546"/>
          </a:xfrm>
        </p:grpSpPr>
        <p:sp>
          <p:nvSpPr>
            <p:cNvPr id="8" name="Oval 7">
              <a:extLst>
                <a:ext uri="{FF2B5EF4-FFF2-40B4-BE49-F238E27FC236}">
                  <a16:creationId xmlns:a16="http://schemas.microsoft.com/office/drawing/2014/main" id="{3E73C10C-9AF0-9E4B-B449-7F60C7300148}"/>
                </a:ext>
              </a:extLst>
            </p:cNvPr>
            <p:cNvSpPr/>
            <p:nvPr/>
          </p:nvSpPr>
          <p:spPr>
            <a:xfrm>
              <a:off x="753033" y="4610153"/>
              <a:ext cx="1313887" cy="1317596"/>
            </a:xfrm>
            <a:prstGeom prst="ellipse">
              <a:avLst/>
            </a:prstGeom>
            <a:solidFill>
              <a:schemeClr val="accent2">
                <a:lumMod val="40000"/>
                <a:lumOff val="60000"/>
              </a:schemeClr>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364E203-1A54-5F46-9B8F-D11374622D9A}"/>
                </a:ext>
              </a:extLst>
            </p:cNvPr>
            <p:cNvSpPr/>
            <p:nvPr/>
          </p:nvSpPr>
          <p:spPr>
            <a:xfrm>
              <a:off x="2256575" y="4316794"/>
              <a:ext cx="1313887" cy="1317596"/>
            </a:xfrm>
            <a:prstGeom prst="ellipse">
              <a:avLst/>
            </a:prstGeom>
            <a:solidFill>
              <a:srgbClr val="CC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20EED4D2-C9D5-8842-96E1-7E5FC00F5C3F}"/>
                </a:ext>
              </a:extLst>
            </p:cNvPr>
            <p:cNvSpPr/>
            <p:nvPr/>
          </p:nvSpPr>
          <p:spPr>
            <a:xfrm>
              <a:off x="3760117" y="4116965"/>
              <a:ext cx="1313887" cy="1317596"/>
            </a:xfrm>
            <a:prstGeom prst="ellipse">
              <a:avLst/>
            </a:prstGeom>
            <a:solidFill>
              <a:srgbClr val="CC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E240F37-47A9-DF48-A23A-E1BF6A6CBC1E}"/>
                </a:ext>
              </a:extLst>
            </p:cNvPr>
            <p:cNvSpPr/>
            <p:nvPr/>
          </p:nvSpPr>
          <p:spPr>
            <a:xfrm>
              <a:off x="5230777" y="3890963"/>
              <a:ext cx="1313887" cy="1317596"/>
            </a:xfrm>
            <a:prstGeom prst="ellipse">
              <a:avLst/>
            </a:prstGeom>
            <a:solidFill>
              <a:srgbClr val="CC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A5D1DC1-EA4F-7C47-AFBE-866DFDFE5115}"/>
                </a:ext>
              </a:extLst>
            </p:cNvPr>
            <p:cNvSpPr/>
            <p:nvPr/>
          </p:nvSpPr>
          <p:spPr>
            <a:xfrm>
              <a:off x="6700960" y="3621997"/>
              <a:ext cx="1313887" cy="1317596"/>
            </a:xfrm>
            <a:prstGeom prst="ellipse">
              <a:avLst/>
            </a:prstGeom>
            <a:solidFill>
              <a:srgbClr val="CC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8FD1ED27-97F9-414A-87E1-73F34C857F7E}"/>
                </a:ext>
              </a:extLst>
            </p:cNvPr>
            <p:cNvSpPr/>
            <p:nvPr/>
          </p:nvSpPr>
          <p:spPr>
            <a:xfrm>
              <a:off x="8219049" y="3373811"/>
              <a:ext cx="1313887" cy="1317596"/>
            </a:xfrm>
            <a:prstGeom prst="ellipse">
              <a:avLst/>
            </a:prstGeom>
            <a:solidFill>
              <a:srgbClr val="CC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8B08890-B6AE-384C-989A-E05B4635C095}"/>
                </a:ext>
              </a:extLst>
            </p:cNvPr>
            <p:cNvSpPr/>
            <p:nvPr/>
          </p:nvSpPr>
          <p:spPr>
            <a:xfrm>
              <a:off x="9737138" y="3154465"/>
              <a:ext cx="1313887" cy="1317596"/>
            </a:xfrm>
            <a:prstGeom prst="ellipse">
              <a:avLst/>
            </a:prstGeom>
            <a:solidFill>
              <a:schemeClr val="accent2">
                <a:alpha val="30000"/>
              </a:schemeClr>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A clipboard with a list of items&#10;&#10;Description automatically generated">
              <a:extLst>
                <a:ext uri="{FF2B5EF4-FFF2-40B4-BE49-F238E27FC236}">
                  <a16:creationId xmlns:a16="http://schemas.microsoft.com/office/drawing/2014/main" id="{5D64D972-47AF-BB4B-A194-9E103CCA3C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204" y="5565160"/>
              <a:ext cx="490027" cy="704758"/>
            </a:xfrm>
            <a:prstGeom prst="rect">
              <a:avLst/>
            </a:prstGeom>
          </p:spPr>
        </p:pic>
        <p:sp>
          <p:nvSpPr>
            <p:cNvPr id="46" name="Oval 45">
              <a:extLst>
                <a:ext uri="{FF2B5EF4-FFF2-40B4-BE49-F238E27FC236}">
                  <a16:creationId xmlns:a16="http://schemas.microsoft.com/office/drawing/2014/main" id="{B08ABB75-5C4E-F042-8FE3-542EFF195B20}"/>
                </a:ext>
              </a:extLst>
            </p:cNvPr>
            <p:cNvSpPr/>
            <p:nvPr/>
          </p:nvSpPr>
          <p:spPr>
            <a:xfrm>
              <a:off x="1243865" y="4499972"/>
              <a:ext cx="332222" cy="3322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142">
              <a:extLst>
                <a:ext uri="{FF2B5EF4-FFF2-40B4-BE49-F238E27FC236}">
                  <a16:creationId xmlns:a16="http://schemas.microsoft.com/office/drawing/2014/main" id="{A3FA5BF3-AB3A-2C42-8036-5D0101C3D385}"/>
                </a:ext>
              </a:extLst>
            </p:cNvPr>
            <p:cNvGrpSpPr/>
            <p:nvPr/>
          </p:nvGrpSpPr>
          <p:grpSpPr>
            <a:xfrm>
              <a:off x="1383239" y="4249161"/>
              <a:ext cx="54575" cy="269411"/>
              <a:chOff x="1390382" y="4681337"/>
              <a:chExt cx="45719" cy="225693"/>
            </a:xfrm>
          </p:grpSpPr>
          <p:cxnSp>
            <p:nvCxnSpPr>
              <p:cNvPr id="51" name="Straight Connector 50">
                <a:extLst>
                  <a:ext uri="{FF2B5EF4-FFF2-40B4-BE49-F238E27FC236}">
                    <a16:creationId xmlns:a16="http://schemas.microsoft.com/office/drawing/2014/main" id="{254C4A73-4EF5-4B49-97B2-90EFAC9D5805}"/>
                  </a:ext>
                </a:extLst>
              </p:cNvPr>
              <p:cNvCxnSpPr/>
              <p:nvPr/>
            </p:nvCxnSpPr>
            <p:spPr>
              <a:xfrm flipV="1">
                <a:off x="1412299" y="4717621"/>
                <a:ext cx="0" cy="18940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24675A3E-42FB-CA4F-98E0-2D9558625647}"/>
                  </a:ext>
                </a:extLst>
              </p:cNvPr>
              <p:cNvSpPr/>
              <p:nvPr/>
            </p:nvSpPr>
            <p:spPr>
              <a:xfrm>
                <a:off x="1390382" y="468133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Oval 54">
              <a:extLst>
                <a:ext uri="{FF2B5EF4-FFF2-40B4-BE49-F238E27FC236}">
                  <a16:creationId xmlns:a16="http://schemas.microsoft.com/office/drawing/2014/main" id="{12EFA18C-303A-0C49-A391-F482D77DB6FC}"/>
                </a:ext>
              </a:extLst>
            </p:cNvPr>
            <p:cNvSpPr/>
            <p:nvPr/>
          </p:nvSpPr>
          <p:spPr>
            <a:xfrm>
              <a:off x="2720240" y="4268197"/>
              <a:ext cx="332222" cy="3322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5B0B59D-EB1A-144B-92DB-40E71AC3562A}"/>
                </a:ext>
              </a:extLst>
            </p:cNvPr>
            <p:cNvSpPr/>
            <p:nvPr/>
          </p:nvSpPr>
          <p:spPr>
            <a:xfrm>
              <a:off x="4250725" y="4008793"/>
              <a:ext cx="332222" cy="3322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041FFBA8-01DA-6949-B173-59B459FF63E2}"/>
                </a:ext>
              </a:extLst>
            </p:cNvPr>
            <p:cNvSpPr/>
            <p:nvPr/>
          </p:nvSpPr>
          <p:spPr>
            <a:xfrm>
              <a:off x="5709874" y="3801269"/>
              <a:ext cx="332222" cy="3322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4C7DFB6B-0072-A547-AE5B-100CA501D7D1}"/>
                </a:ext>
              </a:extLst>
            </p:cNvPr>
            <p:cNvSpPr/>
            <p:nvPr/>
          </p:nvSpPr>
          <p:spPr>
            <a:xfrm>
              <a:off x="7188478" y="3528895"/>
              <a:ext cx="332222" cy="3322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823A83C9-71DC-194E-8D1C-4260B8913E9D}"/>
                </a:ext>
              </a:extLst>
            </p:cNvPr>
            <p:cNvSpPr/>
            <p:nvPr/>
          </p:nvSpPr>
          <p:spPr>
            <a:xfrm>
              <a:off x="8693023" y="3282461"/>
              <a:ext cx="332222" cy="3322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AE44395-B637-B744-9402-40C944ACEB88}"/>
                </a:ext>
              </a:extLst>
            </p:cNvPr>
            <p:cNvSpPr/>
            <p:nvPr/>
          </p:nvSpPr>
          <p:spPr>
            <a:xfrm>
              <a:off x="10236479" y="3036027"/>
              <a:ext cx="332222" cy="3322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27A62C8F-3F56-E749-8CBF-F7C26CA0BDB1}"/>
                </a:ext>
              </a:extLst>
            </p:cNvPr>
            <p:cNvSpPr txBox="1"/>
            <p:nvPr/>
          </p:nvSpPr>
          <p:spPr>
            <a:xfrm>
              <a:off x="1269931" y="4512194"/>
              <a:ext cx="280087" cy="307777"/>
            </a:xfrm>
            <a:prstGeom prst="rect">
              <a:avLst/>
            </a:prstGeom>
            <a:noFill/>
          </p:spPr>
          <p:txBody>
            <a:bodyPr wrap="square" rtlCol="0">
              <a:spAutoFit/>
            </a:bodyPr>
            <a:lstStyle/>
            <a:p>
              <a:pPr algn="ctr"/>
              <a:r>
                <a:rPr lang="en-US" sz="1400">
                  <a:solidFill>
                    <a:schemeClr val="bg1"/>
                  </a:solidFill>
                  <a:latin typeface="+mj-lt"/>
                </a:rPr>
                <a:t>1</a:t>
              </a:r>
            </a:p>
          </p:txBody>
        </p:sp>
        <p:sp>
          <p:nvSpPr>
            <p:cNvPr id="79" name="TextBox 78">
              <a:extLst>
                <a:ext uri="{FF2B5EF4-FFF2-40B4-BE49-F238E27FC236}">
                  <a16:creationId xmlns:a16="http://schemas.microsoft.com/office/drawing/2014/main" id="{FB85E782-9FFB-904A-BA2F-7D2D439F205D}"/>
                </a:ext>
              </a:extLst>
            </p:cNvPr>
            <p:cNvSpPr txBox="1"/>
            <p:nvPr/>
          </p:nvSpPr>
          <p:spPr>
            <a:xfrm>
              <a:off x="2744504" y="4281534"/>
              <a:ext cx="280087" cy="307777"/>
            </a:xfrm>
            <a:prstGeom prst="rect">
              <a:avLst/>
            </a:prstGeom>
            <a:noFill/>
          </p:spPr>
          <p:txBody>
            <a:bodyPr wrap="square" rtlCol="0">
              <a:spAutoFit/>
            </a:bodyPr>
            <a:lstStyle/>
            <a:p>
              <a:pPr algn="ctr"/>
              <a:r>
                <a:rPr lang="en-US" sz="1400">
                  <a:solidFill>
                    <a:schemeClr val="bg1"/>
                  </a:solidFill>
                  <a:latin typeface="+mj-lt"/>
                </a:rPr>
                <a:t>2</a:t>
              </a:r>
            </a:p>
          </p:txBody>
        </p:sp>
        <p:sp>
          <p:nvSpPr>
            <p:cNvPr id="80" name="TextBox 79">
              <a:extLst>
                <a:ext uri="{FF2B5EF4-FFF2-40B4-BE49-F238E27FC236}">
                  <a16:creationId xmlns:a16="http://schemas.microsoft.com/office/drawing/2014/main" id="{62F8C8D5-2B2D-3E4D-AB22-47F08FD95DB7}"/>
                </a:ext>
              </a:extLst>
            </p:cNvPr>
            <p:cNvSpPr txBox="1"/>
            <p:nvPr/>
          </p:nvSpPr>
          <p:spPr>
            <a:xfrm>
              <a:off x="4284979" y="4017924"/>
              <a:ext cx="280087" cy="307777"/>
            </a:xfrm>
            <a:prstGeom prst="rect">
              <a:avLst/>
            </a:prstGeom>
            <a:noFill/>
          </p:spPr>
          <p:txBody>
            <a:bodyPr wrap="square" rtlCol="0">
              <a:spAutoFit/>
            </a:bodyPr>
            <a:lstStyle/>
            <a:p>
              <a:pPr algn="ctr"/>
              <a:r>
                <a:rPr lang="en-US" sz="1400">
                  <a:solidFill>
                    <a:schemeClr val="bg1"/>
                  </a:solidFill>
                  <a:latin typeface="+mj-lt"/>
                </a:rPr>
                <a:t>3</a:t>
              </a:r>
            </a:p>
          </p:txBody>
        </p:sp>
        <p:sp>
          <p:nvSpPr>
            <p:cNvPr id="81" name="TextBox 80">
              <a:extLst>
                <a:ext uri="{FF2B5EF4-FFF2-40B4-BE49-F238E27FC236}">
                  <a16:creationId xmlns:a16="http://schemas.microsoft.com/office/drawing/2014/main" id="{FF380022-5818-5C43-80FD-300436F180B8}"/>
                </a:ext>
              </a:extLst>
            </p:cNvPr>
            <p:cNvSpPr txBox="1"/>
            <p:nvPr/>
          </p:nvSpPr>
          <p:spPr>
            <a:xfrm>
              <a:off x="5734838" y="3811978"/>
              <a:ext cx="280087" cy="307777"/>
            </a:xfrm>
            <a:prstGeom prst="rect">
              <a:avLst/>
            </a:prstGeom>
            <a:noFill/>
          </p:spPr>
          <p:txBody>
            <a:bodyPr wrap="square" rtlCol="0">
              <a:spAutoFit/>
            </a:bodyPr>
            <a:lstStyle/>
            <a:p>
              <a:pPr algn="ctr"/>
              <a:r>
                <a:rPr lang="en-US" sz="1400">
                  <a:solidFill>
                    <a:schemeClr val="bg1"/>
                  </a:solidFill>
                  <a:latin typeface="+mj-lt"/>
                </a:rPr>
                <a:t>4</a:t>
              </a:r>
            </a:p>
          </p:txBody>
        </p:sp>
        <p:sp>
          <p:nvSpPr>
            <p:cNvPr id="82" name="TextBox 81">
              <a:extLst>
                <a:ext uri="{FF2B5EF4-FFF2-40B4-BE49-F238E27FC236}">
                  <a16:creationId xmlns:a16="http://schemas.microsoft.com/office/drawing/2014/main" id="{B6324605-DC0D-7E4A-9815-84F1E9C396BC}"/>
                </a:ext>
              </a:extLst>
            </p:cNvPr>
            <p:cNvSpPr txBox="1"/>
            <p:nvPr/>
          </p:nvSpPr>
          <p:spPr>
            <a:xfrm>
              <a:off x="7209411" y="3540130"/>
              <a:ext cx="280087" cy="307777"/>
            </a:xfrm>
            <a:prstGeom prst="rect">
              <a:avLst/>
            </a:prstGeom>
            <a:noFill/>
          </p:spPr>
          <p:txBody>
            <a:bodyPr wrap="square" rtlCol="0">
              <a:spAutoFit/>
            </a:bodyPr>
            <a:lstStyle/>
            <a:p>
              <a:pPr algn="ctr"/>
              <a:r>
                <a:rPr lang="en-US" sz="1400">
                  <a:solidFill>
                    <a:schemeClr val="bg1"/>
                  </a:solidFill>
                  <a:latin typeface="+mj-lt"/>
                </a:rPr>
                <a:t>5</a:t>
              </a:r>
            </a:p>
          </p:txBody>
        </p:sp>
        <p:sp>
          <p:nvSpPr>
            <p:cNvPr id="83" name="TextBox 82">
              <a:extLst>
                <a:ext uri="{FF2B5EF4-FFF2-40B4-BE49-F238E27FC236}">
                  <a16:creationId xmlns:a16="http://schemas.microsoft.com/office/drawing/2014/main" id="{634CB5A9-AA65-D140-967E-33089349CD4F}"/>
                </a:ext>
              </a:extLst>
            </p:cNvPr>
            <p:cNvSpPr txBox="1"/>
            <p:nvPr/>
          </p:nvSpPr>
          <p:spPr>
            <a:xfrm>
              <a:off x="8716935" y="3292995"/>
              <a:ext cx="280087" cy="307777"/>
            </a:xfrm>
            <a:prstGeom prst="rect">
              <a:avLst/>
            </a:prstGeom>
            <a:noFill/>
          </p:spPr>
          <p:txBody>
            <a:bodyPr wrap="square" rtlCol="0">
              <a:spAutoFit/>
            </a:bodyPr>
            <a:lstStyle/>
            <a:p>
              <a:pPr algn="ctr"/>
              <a:r>
                <a:rPr lang="en-US" sz="1400">
                  <a:solidFill>
                    <a:schemeClr val="bg1"/>
                  </a:solidFill>
                  <a:latin typeface="+mj-lt"/>
                </a:rPr>
                <a:t>6</a:t>
              </a:r>
            </a:p>
          </p:txBody>
        </p:sp>
        <p:sp>
          <p:nvSpPr>
            <p:cNvPr id="84" name="TextBox 83">
              <a:extLst>
                <a:ext uri="{FF2B5EF4-FFF2-40B4-BE49-F238E27FC236}">
                  <a16:creationId xmlns:a16="http://schemas.microsoft.com/office/drawing/2014/main" id="{D7C872F3-D640-AE40-AA77-499EAA682928}"/>
                </a:ext>
              </a:extLst>
            </p:cNvPr>
            <p:cNvSpPr txBox="1"/>
            <p:nvPr/>
          </p:nvSpPr>
          <p:spPr>
            <a:xfrm>
              <a:off x="10265649" y="3045860"/>
              <a:ext cx="280087" cy="307777"/>
            </a:xfrm>
            <a:prstGeom prst="rect">
              <a:avLst/>
            </a:prstGeom>
            <a:noFill/>
          </p:spPr>
          <p:txBody>
            <a:bodyPr wrap="square" rtlCol="0">
              <a:spAutoFit/>
            </a:bodyPr>
            <a:lstStyle/>
            <a:p>
              <a:pPr algn="ctr"/>
              <a:r>
                <a:rPr lang="en-US" sz="1400">
                  <a:solidFill>
                    <a:schemeClr val="bg1"/>
                  </a:solidFill>
                  <a:latin typeface="+mj-lt"/>
                </a:rPr>
                <a:t>7</a:t>
              </a:r>
            </a:p>
          </p:txBody>
        </p:sp>
        <p:sp>
          <p:nvSpPr>
            <p:cNvPr id="85" name="TextBox 84">
              <a:extLst>
                <a:ext uri="{FF2B5EF4-FFF2-40B4-BE49-F238E27FC236}">
                  <a16:creationId xmlns:a16="http://schemas.microsoft.com/office/drawing/2014/main" id="{8B841A6C-CB25-794D-8B3E-85EDF7EE795A}"/>
                </a:ext>
              </a:extLst>
            </p:cNvPr>
            <p:cNvSpPr txBox="1"/>
            <p:nvPr/>
          </p:nvSpPr>
          <p:spPr>
            <a:xfrm>
              <a:off x="753033" y="4819971"/>
              <a:ext cx="1313887" cy="754053"/>
            </a:xfrm>
            <a:prstGeom prst="rect">
              <a:avLst/>
            </a:prstGeom>
            <a:noFill/>
          </p:spPr>
          <p:txBody>
            <a:bodyPr wrap="square" rtlCol="0">
              <a:spAutoFit/>
            </a:bodyPr>
            <a:lstStyle/>
            <a:p>
              <a:pPr algn="ctr"/>
              <a:r>
                <a:rPr lang="en-US" sz="1600">
                  <a:solidFill>
                    <a:srgbClr val="393D48"/>
                  </a:solidFill>
                  <a:latin typeface="VAG Rounded" panose="020B0500000000000000" pitchFamily="34" charset="0"/>
                </a:rPr>
                <a:t>Prepare </a:t>
              </a:r>
            </a:p>
            <a:p>
              <a:pPr algn="ctr"/>
              <a:r>
                <a:rPr lang="en-US" sz="900">
                  <a:solidFill>
                    <a:srgbClr val="393D48"/>
                  </a:solidFill>
                </a:rPr>
                <a:t>Outline area hopes,</a:t>
              </a:r>
            </a:p>
            <a:p>
              <a:pPr algn="ctr"/>
              <a:r>
                <a:rPr lang="en-US" sz="900">
                  <a:solidFill>
                    <a:srgbClr val="393D48"/>
                  </a:solidFill>
                </a:rPr>
                <a:t>ambitions, and get</a:t>
              </a:r>
            </a:p>
            <a:p>
              <a:pPr algn="ctr"/>
              <a:r>
                <a:rPr lang="en-US" sz="900">
                  <a:solidFill>
                    <a:srgbClr val="393D48"/>
                  </a:solidFill>
                </a:rPr>
                <a:t>ready to </a:t>
              </a:r>
              <a:r>
                <a:rPr lang="en-US" sz="900" err="1">
                  <a:solidFill>
                    <a:srgbClr val="393D48"/>
                  </a:solidFill>
                </a:rPr>
                <a:t>mobilise</a:t>
              </a:r>
              <a:endParaRPr lang="en-US" sz="900">
                <a:solidFill>
                  <a:srgbClr val="393D48"/>
                </a:solidFill>
              </a:endParaRPr>
            </a:p>
          </p:txBody>
        </p:sp>
        <p:pic>
          <p:nvPicPr>
            <p:cNvPr id="88" name="Picture 87" descr="A group of people in suits&#10;&#10;Description automatically generated">
              <a:extLst>
                <a:ext uri="{FF2B5EF4-FFF2-40B4-BE49-F238E27FC236}">
                  <a16:creationId xmlns:a16="http://schemas.microsoft.com/office/drawing/2014/main" id="{742A6A6A-62C6-404F-A459-609FF3B2C8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8873" y="5252519"/>
              <a:ext cx="1243452" cy="728920"/>
            </a:xfrm>
            <a:prstGeom prst="rect">
              <a:avLst/>
            </a:prstGeom>
          </p:spPr>
        </p:pic>
        <p:sp>
          <p:nvSpPr>
            <p:cNvPr id="86" name="TextBox 85">
              <a:extLst>
                <a:ext uri="{FF2B5EF4-FFF2-40B4-BE49-F238E27FC236}">
                  <a16:creationId xmlns:a16="http://schemas.microsoft.com/office/drawing/2014/main" id="{5CDF2BF7-3240-DF44-9874-AE032D7CE3E7}"/>
                </a:ext>
              </a:extLst>
            </p:cNvPr>
            <p:cNvSpPr txBox="1"/>
            <p:nvPr/>
          </p:nvSpPr>
          <p:spPr>
            <a:xfrm>
              <a:off x="2206819" y="4576381"/>
              <a:ext cx="1439750" cy="615553"/>
            </a:xfrm>
            <a:prstGeom prst="rect">
              <a:avLst/>
            </a:prstGeom>
            <a:noFill/>
          </p:spPr>
          <p:txBody>
            <a:bodyPr wrap="square" rtlCol="0">
              <a:spAutoFit/>
            </a:bodyPr>
            <a:lstStyle/>
            <a:p>
              <a:pPr algn="ctr"/>
              <a:r>
                <a:rPr lang="en-US" sz="1600">
                  <a:solidFill>
                    <a:srgbClr val="393D48"/>
                  </a:solidFill>
                  <a:latin typeface="VAG Rounded" panose="020B0500000000000000" pitchFamily="34" charset="0"/>
                </a:rPr>
                <a:t>Engage </a:t>
              </a:r>
            </a:p>
            <a:p>
              <a:pPr algn="ctr"/>
              <a:r>
                <a:rPr lang="en-US" sz="900">
                  <a:solidFill>
                    <a:srgbClr val="393D48"/>
                  </a:solidFill>
                </a:rPr>
                <a:t>Identify key stakeholders</a:t>
              </a:r>
            </a:p>
            <a:p>
              <a:pPr algn="ctr"/>
              <a:r>
                <a:rPr lang="en-US" sz="900">
                  <a:solidFill>
                    <a:srgbClr val="393D48"/>
                  </a:solidFill>
                </a:rPr>
                <a:t>and start conversations</a:t>
              </a:r>
            </a:p>
          </p:txBody>
        </p:sp>
        <p:pic>
          <p:nvPicPr>
            <p:cNvPr id="90" name="Picture 89" descr="A person holding a map&#10;&#10;Description automatically generated">
              <a:extLst>
                <a:ext uri="{FF2B5EF4-FFF2-40B4-BE49-F238E27FC236}">
                  <a16:creationId xmlns:a16="http://schemas.microsoft.com/office/drawing/2014/main" id="{BBACD390-B73B-0543-B893-BAF197B636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3047" y="4975592"/>
              <a:ext cx="1199097" cy="1056158"/>
            </a:xfrm>
            <a:prstGeom prst="rect">
              <a:avLst/>
            </a:prstGeom>
          </p:spPr>
        </p:pic>
        <p:sp>
          <p:nvSpPr>
            <p:cNvPr id="92" name="TextBox 91">
              <a:extLst>
                <a:ext uri="{FF2B5EF4-FFF2-40B4-BE49-F238E27FC236}">
                  <a16:creationId xmlns:a16="http://schemas.microsoft.com/office/drawing/2014/main" id="{D3FC68A2-8CD0-DC46-AEFA-D8F5F86ABF60}"/>
                </a:ext>
              </a:extLst>
            </p:cNvPr>
            <p:cNvSpPr txBox="1"/>
            <p:nvPr/>
          </p:nvSpPr>
          <p:spPr>
            <a:xfrm>
              <a:off x="3774664" y="4361436"/>
              <a:ext cx="1299340" cy="615553"/>
            </a:xfrm>
            <a:prstGeom prst="rect">
              <a:avLst/>
            </a:prstGeom>
            <a:noFill/>
          </p:spPr>
          <p:txBody>
            <a:bodyPr wrap="square" rtlCol="0">
              <a:spAutoFit/>
            </a:bodyPr>
            <a:lstStyle/>
            <a:p>
              <a:pPr algn="ctr"/>
              <a:r>
                <a:rPr lang="en-US" sz="1600">
                  <a:solidFill>
                    <a:srgbClr val="393D48"/>
                  </a:solidFill>
                  <a:latin typeface="VAG Rounded" panose="020B0500000000000000" pitchFamily="34" charset="0"/>
                </a:rPr>
                <a:t>Map</a:t>
              </a:r>
            </a:p>
            <a:p>
              <a:pPr algn="ctr"/>
              <a:r>
                <a:rPr lang="en-US" sz="900">
                  <a:solidFill>
                    <a:srgbClr val="393D48"/>
                  </a:solidFill>
                </a:rPr>
                <a:t>Understand your</a:t>
              </a:r>
            </a:p>
            <a:p>
              <a:pPr algn="ctr"/>
              <a:r>
                <a:rPr lang="en-US" sz="900">
                  <a:solidFill>
                    <a:srgbClr val="393D48"/>
                  </a:solidFill>
                </a:rPr>
                <a:t>current local area</a:t>
              </a:r>
            </a:p>
          </p:txBody>
        </p:sp>
        <p:pic>
          <p:nvPicPr>
            <p:cNvPr id="94" name="Picture 93" descr="A white board with pink and white circles&#10;&#10;Description automatically generated">
              <a:extLst>
                <a:ext uri="{FF2B5EF4-FFF2-40B4-BE49-F238E27FC236}">
                  <a16:creationId xmlns:a16="http://schemas.microsoft.com/office/drawing/2014/main" id="{627273A0-68D1-0F49-A5F6-97E2582F65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0131" y="4763169"/>
              <a:ext cx="869359" cy="1098640"/>
            </a:xfrm>
            <a:prstGeom prst="rect">
              <a:avLst/>
            </a:prstGeom>
          </p:spPr>
        </p:pic>
        <p:sp>
          <p:nvSpPr>
            <p:cNvPr id="95" name="TextBox 94">
              <a:extLst>
                <a:ext uri="{FF2B5EF4-FFF2-40B4-BE49-F238E27FC236}">
                  <a16:creationId xmlns:a16="http://schemas.microsoft.com/office/drawing/2014/main" id="{BD774835-2829-A348-81F2-881501638AB6}"/>
                </a:ext>
              </a:extLst>
            </p:cNvPr>
            <p:cNvSpPr txBox="1"/>
            <p:nvPr/>
          </p:nvSpPr>
          <p:spPr>
            <a:xfrm>
              <a:off x="5227363" y="4166094"/>
              <a:ext cx="1299340" cy="615553"/>
            </a:xfrm>
            <a:prstGeom prst="rect">
              <a:avLst/>
            </a:prstGeom>
            <a:noFill/>
          </p:spPr>
          <p:txBody>
            <a:bodyPr wrap="square" rtlCol="0">
              <a:spAutoFit/>
            </a:bodyPr>
            <a:lstStyle/>
            <a:p>
              <a:pPr algn="ctr"/>
              <a:r>
                <a:rPr lang="en-US" sz="1600">
                  <a:solidFill>
                    <a:srgbClr val="393D48"/>
                  </a:solidFill>
                  <a:latin typeface="VAG Rounded" panose="020B0500000000000000" pitchFamily="34" charset="0"/>
                </a:rPr>
                <a:t>Model</a:t>
              </a:r>
            </a:p>
            <a:p>
              <a:pPr algn="ctr"/>
              <a:r>
                <a:rPr lang="en-US" sz="900">
                  <a:solidFill>
                    <a:srgbClr val="393D48"/>
                  </a:solidFill>
                </a:rPr>
                <a:t>Get your options for </a:t>
              </a:r>
            </a:p>
            <a:p>
              <a:pPr algn="ctr"/>
              <a:r>
                <a:rPr lang="en-US" sz="900">
                  <a:solidFill>
                    <a:srgbClr val="393D48"/>
                  </a:solidFill>
                </a:rPr>
                <a:t>the future</a:t>
              </a:r>
            </a:p>
          </p:txBody>
        </p:sp>
        <p:pic>
          <p:nvPicPr>
            <p:cNvPr id="97" name="Picture 96" descr="A clipboard with check marks&#10;&#10;Description automatically generated">
              <a:extLst>
                <a:ext uri="{FF2B5EF4-FFF2-40B4-BE49-F238E27FC236}">
                  <a16:creationId xmlns:a16="http://schemas.microsoft.com/office/drawing/2014/main" id="{CA8D2A1A-9202-E242-A5D3-E704539D68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2262" y="4469357"/>
              <a:ext cx="691695" cy="992432"/>
            </a:xfrm>
            <a:prstGeom prst="rect">
              <a:avLst/>
            </a:prstGeom>
          </p:spPr>
        </p:pic>
        <p:sp>
          <p:nvSpPr>
            <p:cNvPr id="98" name="TextBox 97">
              <a:extLst>
                <a:ext uri="{FF2B5EF4-FFF2-40B4-BE49-F238E27FC236}">
                  <a16:creationId xmlns:a16="http://schemas.microsoft.com/office/drawing/2014/main" id="{EC2F193A-5108-D749-9376-738F0142DF94}"/>
                </a:ext>
              </a:extLst>
            </p:cNvPr>
            <p:cNvSpPr txBox="1"/>
            <p:nvPr/>
          </p:nvSpPr>
          <p:spPr>
            <a:xfrm>
              <a:off x="6708208" y="3861237"/>
              <a:ext cx="1299340" cy="615553"/>
            </a:xfrm>
            <a:prstGeom prst="rect">
              <a:avLst/>
            </a:prstGeom>
            <a:noFill/>
          </p:spPr>
          <p:txBody>
            <a:bodyPr wrap="square" rtlCol="0">
              <a:spAutoFit/>
            </a:bodyPr>
            <a:lstStyle/>
            <a:p>
              <a:pPr algn="ctr"/>
              <a:r>
                <a:rPr lang="en-US" sz="1600">
                  <a:solidFill>
                    <a:srgbClr val="393D48"/>
                  </a:solidFill>
                  <a:latin typeface="VAG Rounded" panose="020B0500000000000000" pitchFamily="34" charset="0"/>
                </a:rPr>
                <a:t>Choose</a:t>
              </a:r>
            </a:p>
            <a:p>
              <a:pPr algn="ctr"/>
              <a:r>
                <a:rPr lang="en-US" sz="900">
                  <a:solidFill>
                    <a:srgbClr val="393D48"/>
                  </a:solidFill>
                </a:rPr>
                <a:t>Pick your future pathway</a:t>
              </a:r>
            </a:p>
          </p:txBody>
        </p:sp>
        <p:pic>
          <p:nvPicPr>
            <p:cNvPr id="100" name="Picture 99" descr="A person and person looking at a circle&#10;&#10;Description automatically generated">
              <a:extLst>
                <a:ext uri="{FF2B5EF4-FFF2-40B4-BE49-F238E27FC236}">
                  <a16:creationId xmlns:a16="http://schemas.microsoft.com/office/drawing/2014/main" id="{A312D8AB-D67C-3E49-9C8D-B22AF1F5D7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61426" y="4311671"/>
              <a:ext cx="1300567" cy="1055655"/>
            </a:xfrm>
            <a:prstGeom prst="rect">
              <a:avLst/>
            </a:prstGeom>
          </p:spPr>
        </p:pic>
        <p:sp>
          <p:nvSpPr>
            <p:cNvPr id="101" name="TextBox 100">
              <a:extLst>
                <a:ext uri="{FF2B5EF4-FFF2-40B4-BE49-F238E27FC236}">
                  <a16:creationId xmlns:a16="http://schemas.microsoft.com/office/drawing/2014/main" id="{F6E3E355-6307-8845-8DBB-31C5CF4D6D54}"/>
                </a:ext>
              </a:extLst>
            </p:cNvPr>
            <p:cNvSpPr txBox="1"/>
            <p:nvPr/>
          </p:nvSpPr>
          <p:spPr>
            <a:xfrm>
              <a:off x="8225519" y="3600772"/>
              <a:ext cx="1299340" cy="615553"/>
            </a:xfrm>
            <a:prstGeom prst="rect">
              <a:avLst/>
            </a:prstGeom>
            <a:noFill/>
          </p:spPr>
          <p:txBody>
            <a:bodyPr wrap="square" rtlCol="0">
              <a:spAutoFit/>
            </a:bodyPr>
            <a:lstStyle/>
            <a:p>
              <a:pPr algn="ctr"/>
              <a:r>
                <a:rPr lang="en-US" sz="1600">
                  <a:solidFill>
                    <a:srgbClr val="393D48"/>
                  </a:solidFill>
                  <a:latin typeface="VAG Rounded" panose="020B0500000000000000" pitchFamily="34" charset="0"/>
                </a:rPr>
                <a:t>Identify</a:t>
              </a:r>
            </a:p>
            <a:p>
              <a:pPr algn="ctr"/>
              <a:r>
                <a:rPr lang="en-US" sz="900">
                  <a:solidFill>
                    <a:srgbClr val="393D48"/>
                  </a:solidFill>
                </a:rPr>
                <a:t>Actions, priorities,</a:t>
              </a:r>
            </a:p>
            <a:p>
              <a:pPr algn="ctr"/>
              <a:r>
                <a:rPr lang="en-US" sz="900">
                  <a:solidFill>
                    <a:srgbClr val="393D48"/>
                  </a:solidFill>
                </a:rPr>
                <a:t>projects &amp; decisions</a:t>
              </a:r>
            </a:p>
          </p:txBody>
        </p:sp>
        <p:pic>
          <p:nvPicPr>
            <p:cNvPr id="103" name="Picture 102" descr="A stack of papers with a cartoon character&#10;&#10;Description automatically generated">
              <a:extLst>
                <a:ext uri="{FF2B5EF4-FFF2-40B4-BE49-F238E27FC236}">
                  <a16:creationId xmlns:a16="http://schemas.microsoft.com/office/drawing/2014/main" id="{F8EC8CA4-88E4-F34B-B03A-9D449F9860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08051" y="4085674"/>
              <a:ext cx="852704" cy="981414"/>
            </a:xfrm>
            <a:prstGeom prst="rect">
              <a:avLst/>
            </a:prstGeom>
          </p:spPr>
        </p:pic>
        <p:sp>
          <p:nvSpPr>
            <p:cNvPr id="104" name="TextBox 103">
              <a:extLst>
                <a:ext uri="{FF2B5EF4-FFF2-40B4-BE49-F238E27FC236}">
                  <a16:creationId xmlns:a16="http://schemas.microsoft.com/office/drawing/2014/main" id="{8588AE2B-B608-554A-9302-9A1CFC2256E3}"/>
                </a:ext>
              </a:extLst>
            </p:cNvPr>
            <p:cNvSpPr txBox="1"/>
            <p:nvPr/>
          </p:nvSpPr>
          <p:spPr>
            <a:xfrm>
              <a:off x="9759303" y="3444852"/>
              <a:ext cx="1299340" cy="584775"/>
            </a:xfrm>
            <a:prstGeom prst="rect">
              <a:avLst/>
            </a:prstGeom>
            <a:noFill/>
          </p:spPr>
          <p:txBody>
            <a:bodyPr wrap="square" rtlCol="0">
              <a:spAutoFit/>
            </a:bodyPr>
            <a:lstStyle/>
            <a:p>
              <a:pPr algn="ctr"/>
              <a:r>
                <a:rPr lang="en-US" sz="1600">
                  <a:solidFill>
                    <a:srgbClr val="393D48"/>
                  </a:solidFill>
                  <a:latin typeface="VAG Rounded" panose="020B0500000000000000" pitchFamily="34" charset="0"/>
                </a:rPr>
                <a:t>Create the plan</a:t>
              </a:r>
            </a:p>
          </p:txBody>
        </p:sp>
        <p:grpSp>
          <p:nvGrpSpPr>
            <p:cNvPr id="3" name="Group 2">
              <a:extLst>
                <a:ext uri="{FF2B5EF4-FFF2-40B4-BE49-F238E27FC236}">
                  <a16:creationId xmlns:a16="http://schemas.microsoft.com/office/drawing/2014/main" id="{5829BFC0-6414-CFC8-8298-491DD4EB0EBF}"/>
                </a:ext>
              </a:extLst>
            </p:cNvPr>
            <p:cNvGrpSpPr/>
            <p:nvPr/>
          </p:nvGrpSpPr>
          <p:grpSpPr>
            <a:xfrm>
              <a:off x="2857133" y="4018622"/>
              <a:ext cx="54575" cy="269411"/>
              <a:chOff x="1390382" y="4681337"/>
              <a:chExt cx="45719" cy="225693"/>
            </a:xfrm>
          </p:grpSpPr>
          <p:cxnSp>
            <p:nvCxnSpPr>
              <p:cNvPr id="4" name="Straight Connector 3">
                <a:extLst>
                  <a:ext uri="{FF2B5EF4-FFF2-40B4-BE49-F238E27FC236}">
                    <a16:creationId xmlns:a16="http://schemas.microsoft.com/office/drawing/2014/main" id="{E0E3A4C5-23EF-11A1-6671-8E541299A58F}"/>
                  </a:ext>
                </a:extLst>
              </p:cNvPr>
              <p:cNvCxnSpPr/>
              <p:nvPr/>
            </p:nvCxnSpPr>
            <p:spPr>
              <a:xfrm flipV="1">
                <a:off x="1412299" y="4717621"/>
                <a:ext cx="0" cy="18940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2AC90516-371D-2F9A-ED3B-830A9611950E}"/>
                  </a:ext>
                </a:extLst>
              </p:cNvPr>
              <p:cNvSpPr/>
              <p:nvPr/>
            </p:nvSpPr>
            <p:spPr>
              <a:xfrm>
                <a:off x="1390382" y="468133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CD6A202B-192E-6FC1-A49D-F4ABB27CE8D4}"/>
                </a:ext>
              </a:extLst>
            </p:cNvPr>
            <p:cNvGrpSpPr/>
            <p:nvPr/>
          </p:nvGrpSpPr>
          <p:grpSpPr>
            <a:xfrm>
              <a:off x="4392918" y="3775780"/>
              <a:ext cx="54575" cy="269411"/>
              <a:chOff x="1390382" y="4681337"/>
              <a:chExt cx="45719" cy="225693"/>
            </a:xfrm>
          </p:grpSpPr>
          <p:cxnSp>
            <p:nvCxnSpPr>
              <p:cNvPr id="7" name="Straight Connector 6">
                <a:extLst>
                  <a:ext uri="{FF2B5EF4-FFF2-40B4-BE49-F238E27FC236}">
                    <a16:creationId xmlns:a16="http://schemas.microsoft.com/office/drawing/2014/main" id="{AA0910F0-7ACA-EACA-B9F2-AC1D7AD4E8B7}"/>
                  </a:ext>
                </a:extLst>
              </p:cNvPr>
              <p:cNvCxnSpPr/>
              <p:nvPr/>
            </p:nvCxnSpPr>
            <p:spPr>
              <a:xfrm flipV="1">
                <a:off x="1412299" y="4717621"/>
                <a:ext cx="0" cy="18940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F3AF5FB9-7C2B-E627-AB6A-DB44D06C70ED}"/>
                  </a:ext>
                </a:extLst>
              </p:cNvPr>
              <p:cNvSpPr/>
              <p:nvPr/>
            </p:nvSpPr>
            <p:spPr>
              <a:xfrm>
                <a:off x="1390382" y="468133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E918FE7E-E5B2-AEE2-B8A9-2591FD36107A}"/>
                </a:ext>
              </a:extLst>
            </p:cNvPr>
            <p:cNvGrpSpPr/>
            <p:nvPr/>
          </p:nvGrpSpPr>
          <p:grpSpPr>
            <a:xfrm>
              <a:off x="5847593" y="3542567"/>
              <a:ext cx="54575" cy="269411"/>
              <a:chOff x="1390382" y="4681337"/>
              <a:chExt cx="45719" cy="225693"/>
            </a:xfrm>
          </p:grpSpPr>
          <p:cxnSp>
            <p:nvCxnSpPr>
              <p:cNvPr id="12" name="Straight Connector 11">
                <a:extLst>
                  <a:ext uri="{FF2B5EF4-FFF2-40B4-BE49-F238E27FC236}">
                    <a16:creationId xmlns:a16="http://schemas.microsoft.com/office/drawing/2014/main" id="{9646D0A1-FC45-723B-77B0-421C5E94B047}"/>
                  </a:ext>
                </a:extLst>
              </p:cNvPr>
              <p:cNvCxnSpPr/>
              <p:nvPr/>
            </p:nvCxnSpPr>
            <p:spPr>
              <a:xfrm flipV="1">
                <a:off x="1412299" y="4717621"/>
                <a:ext cx="0" cy="18940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8037696-EF52-7AED-2EBB-04DCE7E480A1}"/>
                  </a:ext>
                </a:extLst>
              </p:cNvPr>
              <p:cNvSpPr/>
              <p:nvPr/>
            </p:nvSpPr>
            <p:spPr>
              <a:xfrm>
                <a:off x="1390382" y="468133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CE865D80-4F1C-9903-74A2-6270A702DA03}"/>
                </a:ext>
              </a:extLst>
            </p:cNvPr>
            <p:cNvGrpSpPr/>
            <p:nvPr/>
          </p:nvGrpSpPr>
          <p:grpSpPr>
            <a:xfrm>
              <a:off x="7322466" y="3309096"/>
              <a:ext cx="54575" cy="269411"/>
              <a:chOff x="1390382" y="4681337"/>
              <a:chExt cx="45719" cy="225693"/>
            </a:xfrm>
          </p:grpSpPr>
          <p:cxnSp>
            <p:nvCxnSpPr>
              <p:cNvPr id="15" name="Straight Connector 14">
                <a:extLst>
                  <a:ext uri="{FF2B5EF4-FFF2-40B4-BE49-F238E27FC236}">
                    <a16:creationId xmlns:a16="http://schemas.microsoft.com/office/drawing/2014/main" id="{47B0869F-8D3C-CC67-402A-2C270AD8A91E}"/>
                  </a:ext>
                </a:extLst>
              </p:cNvPr>
              <p:cNvCxnSpPr/>
              <p:nvPr/>
            </p:nvCxnSpPr>
            <p:spPr>
              <a:xfrm flipV="1">
                <a:off x="1412299" y="4717621"/>
                <a:ext cx="0" cy="18940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3B9D27FD-97CE-A687-966B-471CE40892C2}"/>
                  </a:ext>
                </a:extLst>
              </p:cNvPr>
              <p:cNvSpPr/>
              <p:nvPr/>
            </p:nvSpPr>
            <p:spPr>
              <a:xfrm>
                <a:off x="1390382" y="468133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25F605CF-FAD3-6344-1EEE-755C1B3040B0}"/>
                </a:ext>
              </a:extLst>
            </p:cNvPr>
            <p:cNvGrpSpPr/>
            <p:nvPr/>
          </p:nvGrpSpPr>
          <p:grpSpPr>
            <a:xfrm>
              <a:off x="8816894" y="3072182"/>
              <a:ext cx="54575" cy="269411"/>
              <a:chOff x="1390382" y="4681337"/>
              <a:chExt cx="45719" cy="225693"/>
            </a:xfrm>
          </p:grpSpPr>
          <p:cxnSp>
            <p:nvCxnSpPr>
              <p:cNvPr id="22" name="Straight Connector 21">
                <a:extLst>
                  <a:ext uri="{FF2B5EF4-FFF2-40B4-BE49-F238E27FC236}">
                    <a16:creationId xmlns:a16="http://schemas.microsoft.com/office/drawing/2014/main" id="{08831F7A-A9F6-0744-F834-3812BEE34B91}"/>
                  </a:ext>
                </a:extLst>
              </p:cNvPr>
              <p:cNvCxnSpPr/>
              <p:nvPr/>
            </p:nvCxnSpPr>
            <p:spPr>
              <a:xfrm flipV="1">
                <a:off x="1412299" y="4717621"/>
                <a:ext cx="0" cy="18940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DCDEFB9A-5D56-41BE-981A-D26CB6892465}"/>
                  </a:ext>
                </a:extLst>
              </p:cNvPr>
              <p:cNvSpPr/>
              <p:nvPr/>
            </p:nvSpPr>
            <p:spPr>
              <a:xfrm>
                <a:off x="1390382" y="468133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6F7363E5-4DC0-99A1-30D0-4E04DF621157}"/>
                </a:ext>
              </a:extLst>
            </p:cNvPr>
            <p:cNvGrpSpPr/>
            <p:nvPr/>
          </p:nvGrpSpPr>
          <p:grpSpPr>
            <a:xfrm>
              <a:off x="10366793" y="2834555"/>
              <a:ext cx="54575" cy="269411"/>
              <a:chOff x="1390382" y="4681337"/>
              <a:chExt cx="45719" cy="225693"/>
            </a:xfrm>
          </p:grpSpPr>
          <p:cxnSp>
            <p:nvCxnSpPr>
              <p:cNvPr id="25" name="Straight Connector 24">
                <a:extLst>
                  <a:ext uri="{FF2B5EF4-FFF2-40B4-BE49-F238E27FC236}">
                    <a16:creationId xmlns:a16="http://schemas.microsoft.com/office/drawing/2014/main" id="{BE40E791-616D-C3A0-82A4-EF59DC1F9F14}"/>
                  </a:ext>
                </a:extLst>
              </p:cNvPr>
              <p:cNvCxnSpPr/>
              <p:nvPr/>
            </p:nvCxnSpPr>
            <p:spPr>
              <a:xfrm flipV="1">
                <a:off x="1412299" y="4717621"/>
                <a:ext cx="0" cy="18940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D5789909-30E6-DA5E-73E1-651CD1A0DD80}"/>
                  </a:ext>
                </a:extLst>
              </p:cNvPr>
              <p:cNvSpPr/>
              <p:nvPr/>
            </p:nvSpPr>
            <p:spPr>
              <a:xfrm>
                <a:off x="1390382" y="468133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9202F181-8720-EE7A-97C6-25F688C0580C}"/>
                </a:ext>
              </a:extLst>
            </p:cNvPr>
            <p:cNvGrpSpPr/>
            <p:nvPr/>
          </p:nvGrpSpPr>
          <p:grpSpPr>
            <a:xfrm>
              <a:off x="0" y="425818"/>
              <a:ext cx="12192000" cy="5890546"/>
              <a:chOff x="0" y="760227"/>
              <a:chExt cx="12192000" cy="5890546"/>
            </a:xfrm>
          </p:grpSpPr>
          <p:pic>
            <p:nvPicPr>
              <p:cNvPr id="33" name="Picture 32" descr="A road with a street in the middle&#10;&#10;Description automatically generated">
                <a:extLst>
                  <a:ext uri="{FF2B5EF4-FFF2-40B4-BE49-F238E27FC236}">
                    <a16:creationId xmlns:a16="http://schemas.microsoft.com/office/drawing/2014/main" id="{D3E46782-B5C5-8ADD-E33E-5229C5E431C0}"/>
                  </a:ext>
                </a:extLst>
              </p:cNvPr>
              <p:cNvPicPr>
                <a:picLocks noChangeAspect="1"/>
              </p:cNvPicPr>
              <p:nvPr/>
            </p:nvPicPr>
            <p:blipFill rotWithShape="1">
              <a:blip r:embed="rId10">
                <a:extLst>
                  <a:ext uri="{28A0092B-C50C-407E-A947-70E740481C1C}">
                    <a14:useLocalDpi xmlns:a14="http://schemas.microsoft.com/office/drawing/2010/main" val="0"/>
                  </a:ext>
                </a:extLst>
              </a:blip>
              <a:srcRect t="14107"/>
              <a:stretch/>
            </p:blipFill>
            <p:spPr>
              <a:xfrm>
                <a:off x="0" y="760227"/>
                <a:ext cx="12192000" cy="5890546"/>
              </a:xfrm>
              <a:prstGeom prst="rect">
                <a:avLst/>
              </a:prstGeom>
            </p:spPr>
          </p:pic>
          <p:pic>
            <p:nvPicPr>
              <p:cNvPr id="32" name="Picture 31" descr="A white car with black trim&#10;&#10;Description automatically generated">
                <a:extLst>
                  <a:ext uri="{FF2B5EF4-FFF2-40B4-BE49-F238E27FC236}">
                    <a16:creationId xmlns:a16="http://schemas.microsoft.com/office/drawing/2014/main" id="{A4F2191A-3B59-3F2C-7683-E23ED1975D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37484" y="2253091"/>
                <a:ext cx="1712336" cy="931161"/>
              </a:xfrm>
              <a:prstGeom prst="rect">
                <a:avLst/>
              </a:prstGeom>
            </p:spPr>
          </p:pic>
        </p:grpSp>
      </p:grpSp>
      <p:pic>
        <p:nvPicPr>
          <p:cNvPr id="72" name="Graphic 71">
            <a:extLst>
              <a:ext uri="{FF2B5EF4-FFF2-40B4-BE49-F238E27FC236}">
                <a16:creationId xmlns:a16="http://schemas.microsoft.com/office/drawing/2014/main" id="{AB3A4C7C-2C33-AC6C-61AC-36056A0A2A3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15089" y="294483"/>
            <a:ext cx="1693422" cy="558372"/>
          </a:xfrm>
          <a:prstGeom prst="rect">
            <a:avLst/>
          </a:prstGeom>
        </p:spPr>
      </p:pic>
      <p:sp>
        <p:nvSpPr>
          <p:cNvPr id="19" name="Title 2">
            <a:extLst>
              <a:ext uri="{FF2B5EF4-FFF2-40B4-BE49-F238E27FC236}">
                <a16:creationId xmlns:a16="http://schemas.microsoft.com/office/drawing/2014/main" id="{94BAA7E7-09AB-068C-40BF-39C42362B6DE}"/>
              </a:ext>
            </a:extLst>
          </p:cNvPr>
          <p:cNvSpPr txBox="1">
            <a:spLocks/>
          </p:cNvSpPr>
          <p:nvPr/>
        </p:nvSpPr>
        <p:spPr>
          <a:xfrm>
            <a:off x="290699" y="663183"/>
            <a:ext cx="1007699" cy="1862048"/>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sz="11500"/>
              <a:t>“</a:t>
            </a:r>
            <a:endParaRPr lang="en-GB" sz="11500"/>
          </a:p>
        </p:txBody>
      </p:sp>
      <p:sp>
        <p:nvSpPr>
          <p:cNvPr id="21" name="Title 2">
            <a:extLst>
              <a:ext uri="{FF2B5EF4-FFF2-40B4-BE49-F238E27FC236}">
                <a16:creationId xmlns:a16="http://schemas.microsoft.com/office/drawing/2014/main" id="{63C24FE1-214C-4893-03DB-A9002FDD8F76}"/>
              </a:ext>
            </a:extLst>
          </p:cNvPr>
          <p:cNvSpPr txBox="1">
            <a:spLocks/>
          </p:cNvSpPr>
          <p:nvPr/>
        </p:nvSpPr>
        <p:spPr>
          <a:xfrm>
            <a:off x="264967" y="207329"/>
            <a:ext cx="8940962" cy="523220"/>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dirty="0"/>
              <a:t>What is a Local Area Energy Plan (LAEP)?</a:t>
            </a:r>
            <a:endParaRPr lang="en-GB" dirty="0"/>
          </a:p>
        </p:txBody>
      </p:sp>
      <p:sp>
        <p:nvSpPr>
          <p:cNvPr id="28" name="TextBox 27">
            <a:extLst>
              <a:ext uri="{FF2B5EF4-FFF2-40B4-BE49-F238E27FC236}">
                <a16:creationId xmlns:a16="http://schemas.microsoft.com/office/drawing/2014/main" id="{9DC2CF45-85FA-DBCB-3198-147C21353641}"/>
              </a:ext>
            </a:extLst>
          </p:cNvPr>
          <p:cNvSpPr txBox="1"/>
          <p:nvPr/>
        </p:nvSpPr>
        <p:spPr>
          <a:xfrm>
            <a:off x="989304" y="1314066"/>
            <a:ext cx="5261239" cy="1754326"/>
          </a:xfrm>
          <a:prstGeom prst="rect">
            <a:avLst/>
          </a:prstGeom>
          <a:noFill/>
        </p:spPr>
        <p:txBody>
          <a:bodyPr wrap="square">
            <a:spAutoFit/>
          </a:bodyPr>
          <a:lstStyle/>
          <a:p>
            <a:r>
              <a:rPr lang="en-GB">
                <a:effectLst/>
                <a:ea typeface="Calibri" panose="020F0502020204030204" pitchFamily="34" charset="0"/>
              </a:rPr>
              <a:t>A </a:t>
            </a:r>
            <a:r>
              <a:rPr lang="en-GB" b="1">
                <a:effectLst/>
                <a:ea typeface="Calibri" panose="020F0502020204030204" pitchFamily="34" charset="0"/>
              </a:rPr>
              <a:t>whole energy system</a:t>
            </a:r>
            <a:r>
              <a:rPr lang="en-GB" b="1">
                <a:ea typeface="Calibri" panose="020F0502020204030204" pitchFamily="34" charset="0"/>
              </a:rPr>
              <a:t> </a:t>
            </a:r>
            <a:r>
              <a:rPr lang="en-GB">
                <a:effectLst/>
                <a:ea typeface="Calibri" panose="020F0502020204030204" pitchFamily="34" charset="0"/>
              </a:rPr>
              <a:t>approach led by local government, with key stakeholders. </a:t>
            </a:r>
          </a:p>
          <a:p>
            <a:endParaRPr lang="en-GB">
              <a:ea typeface="Calibri" panose="020F0502020204030204" pitchFamily="34" charset="0"/>
            </a:endParaRPr>
          </a:p>
          <a:p>
            <a:r>
              <a:rPr lang="en-GB">
                <a:effectLst/>
                <a:ea typeface="Calibri" panose="020F0502020204030204" pitchFamily="34" charset="0"/>
              </a:rPr>
              <a:t>It </a:t>
            </a:r>
            <a:r>
              <a:rPr lang="en-GB" b="1">
                <a:effectLst/>
                <a:ea typeface="Calibri" panose="020F0502020204030204" pitchFamily="34" charset="0"/>
              </a:rPr>
              <a:t>identifies the most cost-effective integrated plan</a:t>
            </a:r>
            <a:r>
              <a:rPr lang="en-GB">
                <a:effectLst/>
                <a:ea typeface="Calibri" panose="020F0502020204030204" pitchFamily="34" charset="0"/>
              </a:rPr>
              <a:t> for the local area to contribute to timebound national and local net zero target</a:t>
            </a:r>
            <a:r>
              <a:rPr lang="en-GB">
                <a:ea typeface="Calibri" panose="020F0502020204030204" pitchFamily="34" charset="0"/>
              </a:rPr>
              <a:t>s.</a:t>
            </a:r>
            <a:endParaRPr lang="en-GB">
              <a:effectLst/>
              <a:ea typeface="Calibri" panose="020F0502020204030204" pitchFamily="34" charset="0"/>
            </a:endParaRPr>
          </a:p>
        </p:txBody>
      </p:sp>
    </p:spTree>
    <p:extLst>
      <p:ext uri="{BB962C8B-B14F-4D97-AF65-F5344CB8AC3E}">
        <p14:creationId xmlns:p14="http://schemas.microsoft.com/office/powerpoint/2010/main" val="3659853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writing on a paper&#10;&#10;Description automatically generated">
            <a:extLst>
              <a:ext uri="{FF2B5EF4-FFF2-40B4-BE49-F238E27FC236}">
                <a16:creationId xmlns:a16="http://schemas.microsoft.com/office/drawing/2014/main" id="{A4807673-89BD-1DAF-99C2-ECA3CC0C62FB}"/>
              </a:ext>
            </a:extLst>
          </p:cNvPr>
          <p:cNvPicPr>
            <a:picLocks noChangeAspect="1"/>
          </p:cNvPicPr>
          <p:nvPr/>
        </p:nvPicPr>
        <p:blipFill rotWithShape="1">
          <a:blip r:embed="rId3">
            <a:extLst>
              <a:ext uri="{28A0092B-C50C-407E-A947-70E740481C1C}">
                <a14:useLocalDpi xmlns:a14="http://schemas.microsoft.com/office/drawing/2010/main" val="0"/>
              </a:ext>
            </a:extLst>
          </a:blip>
          <a:srcRect r="-14919"/>
          <a:stretch/>
        </p:blipFill>
        <p:spPr>
          <a:xfrm>
            <a:off x="7621161" y="688766"/>
            <a:ext cx="2445720" cy="1702578"/>
          </a:xfrm>
          <a:prstGeom prst="rect">
            <a:avLst/>
          </a:prstGeom>
        </p:spPr>
      </p:pic>
      <p:sp>
        <p:nvSpPr>
          <p:cNvPr id="17" name="Rectangle: Diagonal Corners Rounded 16">
            <a:extLst>
              <a:ext uri="{FF2B5EF4-FFF2-40B4-BE49-F238E27FC236}">
                <a16:creationId xmlns:a16="http://schemas.microsoft.com/office/drawing/2014/main" id="{A5D0A2C7-E57F-4002-4917-F6EE1ED40522}"/>
              </a:ext>
            </a:extLst>
          </p:cNvPr>
          <p:cNvSpPr/>
          <p:nvPr/>
        </p:nvSpPr>
        <p:spPr>
          <a:xfrm>
            <a:off x="6261464" y="2357483"/>
            <a:ext cx="5641412" cy="1726348"/>
          </a:xfrm>
          <a:prstGeom prst="round2DiagRect">
            <a:avLst>
              <a:gd name="adj1" fmla="val 50000"/>
              <a:gd name="adj2" fmla="val 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0" name="Rectangle: Diagonal Corners Rounded 19">
            <a:extLst>
              <a:ext uri="{FF2B5EF4-FFF2-40B4-BE49-F238E27FC236}">
                <a16:creationId xmlns:a16="http://schemas.microsoft.com/office/drawing/2014/main" id="{9C74EA6A-69A2-B4E3-7B8A-10E482078B41}"/>
              </a:ext>
            </a:extLst>
          </p:cNvPr>
          <p:cNvSpPr/>
          <p:nvPr/>
        </p:nvSpPr>
        <p:spPr>
          <a:xfrm>
            <a:off x="6261466" y="4378670"/>
            <a:ext cx="5641412" cy="1639851"/>
          </a:xfrm>
          <a:prstGeom prst="round2DiagRect">
            <a:avLst>
              <a:gd name="adj1" fmla="val 50000"/>
              <a:gd name="adj2" fmla="val 0"/>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Rectangle: Diagonal Corners Rounded 15">
            <a:extLst>
              <a:ext uri="{FF2B5EF4-FFF2-40B4-BE49-F238E27FC236}">
                <a16:creationId xmlns:a16="http://schemas.microsoft.com/office/drawing/2014/main" id="{DC3AFEF0-E705-295D-7B5B-B3F46523692D}"/>
              </a:ext>
            </a:extLst>
          </p:cNvPr>
          <p:cNvSpPr/>
          <p:nvPr/>
        </p:nvSpPr>
        <p:spPr>
          <a:xfrm>
            <a:off x="289124" y="3965094"/>
            <a:ext cx="5641413" cy="1547199"/>
          </a:xfrm>
          <a:prstGeom prst="round2DiagRect">
            <a:avLst>
              <a:gd name="adj1" fmla="val 0"/>
              <a:gd name="adj2"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15" name="Rectangle: Diagonal Corners Rounded 14">
            <a:extLst>
              <a:ext uri="{FF2B5EF4-FFF2-40B4-BE49-F238E27FC236}">
                <a16:creationId xmlns:a16="http://schemas.microsoft.com/office/drawing/2014/main" id="{14D05552-5B18-5854-0027-F3017EF23205}"/>
              </a:ext>
            </a:extLst>
          </p:cNvPr>
          <p:cNvSpPr/>
          <p:nvPr/>
        </p:nvSpPr>
        <p:spPr>
          <a:xfrm>
            <a:off x="289124" y="1884223"/>
            <a:ext cx="5641413" cy="1809951"/>
          </a:xfrm>
          <a:prstGeom prst="round2DiagRect">
            <a:avLst>
              <a:gd name="adj1" fmla="val 0"/>
              <a:gd name="adj2" fmla="val 50000"/>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Slide Number Placeholder 1">
            <a:extLst>
              <a:ext uri="{FF2B5EF4-FFF2-40B4-BE49-F238E27FC236}">
                <a16:creationId xmlns:a16="http://schemas.microsoft.com/office/drawing/2014/main" id="{3DE4EE3F-A544-B500-4EF3-6F10BC39942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13994-E38F-4BB4-A257-6815BBC3FB08}" type="slidenum">
              <a:rPr kumimoji="0" lang="en-GB" sz="9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6" name="Title 5">
            <a:extLst>
              <a:ext uri="{FF2B5EF4-FFF2-40B4-BE49-F238E27FC236}">
                <a16:creationId xmlns:a16="http://schemas.microsoft.com/office/drawing/2014/main" id="{87027DBA-E612-ACDF-F522-8B129477F9D7}"/>
              </a:ext>
            </a:extLst>
          </p:cNvPr>
          <p:cNvSpPr>
            <a:spLocks noGrp="1"/>
          </p:cNvSpPr>
          <p:nvPr>
            <p:ph type="title"/>
          </p:nvPr>
        </p:nvSpPr>
        <p:spPr>
          <a:xfrm>
            <a:off x="227459" y="202002"/>
            <a:ext cx="8940962" cy="523220"/>
          </a:xfrm>
        </p:spPr>
        <p:txBody>
          <a:bodyPr/>
          <a:lstStyle/>
          <a:p>
            <a:r>
              <a:rPr lang="en-GB"/>
              <a:t>Local Authorities are seeing the impact...</a:t>
            </a:r>
          </a:p>
        </p:txBody>
      </p:sp>
      <p:cxnSp>
        <p:nvCxnSpPr>
          <p:cNvPr id="9" name="Straight Connector 8">
            <a:extLst>
              <a:ext uri="{FF2B5EF4-FFF2-40B4-BE49-F238E27FC236}">
                <a16:creationId xmlns:a16="http://schemas.microsoft.com/office/drawing/2014/main" id="{132DC7B1-042C-4FDF-7A05-83A6B658B68D}"/>
              </a:ext>
            </a:extLst>
          </p:cNvPr>
          <p:cNvCxnSpPr>
            <a:cxnSpLocks/>
          </p:cNvCxnSpPr>
          <p:nvPr/>
        </p:nvCxnSpPr>
        <p:spPr>
          <a:xfrm flipH="1">
            <a:off x="753240" y="1884224"/>
            <a:ext cx="336365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42B1B2F4-FC01-FE55-70AD-2B98ED26944A}"/>
              </a:ext>
            </a:extLst>
          </p:cNvPr>
          <p:cNvGrpSpPr/>
          <p:nvPr/>
        </p:nvGrpSpPr>
        <p:grpSpPr>
          <a:xfrm>
            <a:off x="1033084" y="1628977"/>
            <a:ext cx="741634" cy="510494"/>
            <a:chOff x="4930420" y="1087631"/>
            <a:chExt cx="741634" cy="510494"/>
          </a:xfrm>
        </p:grpSpPr>
        <p:sp>
          <p:nvSpPr>
            <p:cNvPr id="18" name="Right Triangle 17">
              <a:extLst>
                <a:ext uri="{FF2B5EF4-FFF2-40B4-BE49-F238E27FC236}">
                  <a16:creationId xmlns:a16="http://schemas.microsoft.com/office/drawing/2014/main" id="{39A6A274-52B7-E7B1-73B5-B6F1933BAEDA}"/>
                </a:ext>
              </a:extLst>
            </p:cNvPr>
            <p:cNvSpPr/>
            <p:nvPr/>
          </p:nvSpPr>
          <p:spPr>
            <a:xfrm rot="5400000">
              <a:off x="4828861" y="1189190"/>
              <a:ext cx="510494" cy="307376"/>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19" name="Right Triangle 18">
              <a:extLst>
                <a:ext uri="{FF2B5EF4-FFF2-40B4-BE49-F238E27FC236}">
                  <a16:creationId xmlns:a16="http://schemas.microsoft.com/office/drawing/2014/main" id="{E12978BA-13F5-678D-101D-C3742E2565DE}"/>
                </a:ext>
              </a:extLst>
            </p:cNvPr>
            <p:cNvSpPr/>
            <p:nvPr/>
          </p:nvSpPr>
          <p:spPr>
            <a:xfrm rot="5400000">
              <a:off x="5263119" y="1189190"/>
              <a:ext cx="510494" cy="307376"/>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10" name="TextBox 9">
            <a:extLst>
              <a:ext uri="{FF2B5EF4-FFF2-40B4-BE49-F238E27FC236}">
                <a16:creationId xmlns:a16="http://schemas.microsoft.com/office/drawing/2014/main" id="{0541A5CA-099C-8EB9-8EB8-BC08772DF9FE}"/>
              </a:ext>
            </a:extLst>
          </p:cNvPr>
          <p:cNvSpPr txBox="1"/>
          <p:nvPr/>
        </p:nvSpPr>
        <p:spPr>
          <a:xfrm>
            <a:off x="690539" y="2217846"/>
            <a:ext cx="4874238" cy="317356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a:t>
            </a:r>
            <a:r>
              <a:rPr kumimoji="0" lang="en-US" sz="18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We are </a:t>
            </a:r>
            <a:r>
              <a:rPr kumimoji="0" lang="en-US" sz="1800" b="1"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defining a project pipeline </a:t>
            </a:r>
            <a:r>
              <a:rPr kumimoji="0" lang="en-US" sz="18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for the pilot scheme with UK Infrastructure Bank (UKIB) and </a:t>
            </a:r>
            <a:r>
              <a:rPr kumimoji="0" lang="en-US" sz="1800" b="1"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building </a:t>
            </a:r>
            <a:r>
              <a:rPr kumimoji="0" lang="en-US" sz="1800" b="1" i="0" u="none" strike="noStrike" kern="1200" cap="none" spc="0" normalizeH="0" baseline="0" noProof="0" err="1">
                <a:ln>
                  <a:noFill/>
                </a:ln>
                <a:solidFill>
                  <a:prstClr val="black"/>
                </a:solidFill>
                <a:effectLst/>
                <a:uLnTx/>
                <a:uFillTx/>
                <a:latin typeface="Segoe UI"/>
                <a:ea typeface="Calibri" panose="020F0502020204030204" pitchFamily="34" charset="0"/>
                <a:cs typeface="Arial" panose="020B0604020202020204" pitchFamily="34" charset="0"/>
              </a:rPr>
              <a:t>programmes</a:t>
            </a:r>
            <a:r>
              <a:rPr kumimoji="0" lang="en-US" sz="1800" b="1"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 of work </a:t>
            </a:r>
            <a:r>
              <a:rPr kumimoji="0" lang="en-US" sz="18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based around the LAEP outputs.</a:t>
            </a:r>
            <a:r>
              <a:rPr kumimoji="0" lang="en-GB" sz="18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32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a:t>
            </a:r>
            <a:r>
              <a:rPr kumimoji="0" lang="en-US" sz="18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The plan has been identified as a key piece of evidence in the preparation of the Council’s forthcoming </a:t>
            </a:r>
            <a:r>
              <a:rPr kumimoji="0" lang="en-US" sz="1800" b="1"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strategic Local Plan</a:t>
            </a:r>
            <a:r>
              <a:rPr kumimoji="0" lang="en-US" sz="18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 alongside a Green Infrastructure Strategy</a:t>
            </a:r>
            <a:r>
              <a:rPr kumimoji="0" lang="en-GB" sz="18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a:t>
            </a:r>
            <a:endParaRPr kumimoji="0" lang="en-GB" sz="1800" b="0" i="1" u="none" strike="noStrike" kern="1200" cap="none" spc="0" normalizeH="0" baseline="0" noProof="0">
              <a:ln>
                <a:noFill/>
              </a:ln>
              <a:solidFill>
                <a:prstClr val="black"/>
              </a:solidFill>
              <a:effectLst/>
              <a:uLnTx/>
              <a:uFillTx/>
              <a:latin typeface="Segoe UI"/>
              <a:ea typeface="+mn-ea"/>
              <a:cs typeface="+mn-cs"/>
            </a:endParaRPr>
          </a:p>
        </p:txBody>
      </p:sp>
      <p:sp>
        <p:nvSpPr>
          <p:cNvPr id="3" name="TextBox 2">
            <a:extLst>
              <a:ext uri="{FF2B5EF4-FFF2-40B4-BE49-F238E27FC236}">
                <a16:creationId xmlns:a16="http://schemas.microsoft.com/office/drawing/2014/main" id="{6955C3FF-53A4-8586-21B3-D6F7C565DD57}"/>
              </a:ext>
            </a:extLst>
          </p:cNvPr>
          <p:cNvSpPr txBox="1"/>
          <p:nvPr/>
        </p:nvSpPr>
        <p:spPr>
          <a:xfrm>
            <a:off x="6654020" y="2638022"/>
            <a:ext cx="5343407" cy="306205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a:t>
            </a:r>
            <a:r>
              <a:rPr kumimoji="0" lang="en-US" sz="1800" b="0" i="0" u="none" strike="noStrike" kern="1200" cap="none" spc="0" normalizeH="0" baseline="0" noProof="0">
                <a:ln>
                  <a:noFill/>
                </a:ln>
                <a:solidFill>
                  <a:prstClr val="black"/>
                </a:solidFill>
                <a:effectLst/>
                <a:uLnTx/>
                <a:uFillTx/>
                <a:latin typeface="Segoe UI"/>
                <a:ea typeface="+mn-ea"/>
                <a:cs typeface="Arial" panose="020B0604020202020204" pitchFamily="34" charset="0"/>
              </a:rPr>
              <a:t>The LAEP supports timely delivery of new</a:t>
            </a:r>
            <a:r>
              <a:rPr kumimoji="0" lang="en-US" sz="1800" b="1" i="0" u="none" strike="noStrike" kern="1200" cap="none" spc="0" normalizeH="0" baseline="0" noProof="0">
                <a:ln>
                  <a:noFill/>
                </a:ln>
                <a:solidFill>
                  <a:prstClr val="black"/>
                </a:solidFill>
                <a:effectLst/>
                <a:uLnTx/>
                <a:uFillTx/>
                <a:latin typeface="Segoe UI"/>
                <a:ea typeface="+mn-ea"/>
                <a:cs typeface="Arial" panose="020B0604020202020204" pitchFamily="34" charset="0"/>
              </a:rPr>
              <a:t> housing and commercial development </a:t>
            </a:r>
            <a:r>
              <a:rPr kumimoji="0" lang="en-US" sz="1800" b="0" i="0" u="none" strike="noStrike" kern="1200" cap="none" spc="0" normalizeH="0" baseline="0" noProof="0">
                <a:ln>
                  <a:noFill/>
                </a:ln>
                <a:solidFill>
                  <a:prstClr val="black"/>
                </a:solidFill>
                <a:effectLst/>
                <a:uLnTx/>
                <a:uFillTx/>
                <a:latin typeface="Segoe UI"/>
                <a:ea typeface="+mn-ea"/>
                <a:cs typeface="Arial" panose="020B0604020202020204" pitchFamily="34" charset="0"/>
              </a:rPr>
              <a:t>required for our area which has significant infrastructure challenges</a:t>
            </a:r>
            <a:r>
              <a:rPr kumimoji="0" lang="en-GB" sz="1800" b="0" i="0" u="none" strike="noStrike" kern="1200" cap="none" spc="0" normalizeH="0" baseline="0" noProof="0">
                <a:ln>
                  <a:noFill/>
                </a:ln>
                <a:solidFill>
                  <a:prstClr val="black"/>
                </a:solidFill>
                <a:effectLst/>
                <a:uLnTx/>
                <a:uFillTx/>
                <a:latin typeface="Segoe UI"/>
                <a:ea typeface="+mn-ea"/>
                <a:cs typeface="Arial" panose="020B0604020202020204" pitchFamily="34" charset="0"/>
              </a:rPr>
              <a:t>”.</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3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“We used the LAEP outputs to identify and accelerate feasibility studies for EV infrastructure and solar project development…and found that </a:t>
            </a:r>
            <a:r>
              <a:rPr kumimoji="0" lang="en-US" sz="1800" b="1"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80% were commercially viable opportunities</a:t>
            </a:r>
            <a:r>
              <a:rPr kumimoji="0" lang="en-US" sz="18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a:t>
            </a:r>
            <a:endParaRPr kumimoji="0" lang="en-GB" sz="18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DB60DA69-AB87-8BAF-BFB5-2EF0800DA711}"/>
              </a:ext>
            </a:extLst>
          </p:cNvPr>
          <p:cNvCxnSpPr>
            <a:cxnSpLocks/>
          </p:cNvCxnSpPr>
          <p:nvPr/>
        </p:nvCxnSpPr>
        <p:spPr>
          <a:xfrm flipH="1">
            <a:off x="7792379" y="6028633"/>
            <a:ext cx="336365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D941552-6B89-F6B5-5B16-EF6B79F89E0A}"/>
              </a:ext>
            </a:extLst>
          </p:cNvPr>
          <p:cNvGrpSpPr/>
          <p:nvPr/>
        </p:nvGrpSpPr>
        <p:grpSpPr>
          <a:xfrm rot="10800000">
            <a:off x="10042101" y="5695009"/>
            <a:ext cx="741634" cy="510494"/>
            <a:chOff x="4930420" y="1087631"/>
            <a:chExt cx="741634" cy="510494"/>
          </a:xfrm>
        </p:grpSpPr>
        <p:sp>
          <p:nvSpPr>
            <p:cNvPr id="13" name="Right Triangle 12">
              <a:extLst>
                <a:ext uri="{FF2B5EF4-FFF2-40B4-BE49-F238E27FC236}">
                  <a16:creationId xmlns:a16="http://schemas.microsoft.com/office/drawing/2014/main" id="{2C9D47C3-2485-F91D-4471-FA25B89C8430}"/>
                </a:ext>
              </a:extLst>
            </p:cNvPr>
            <p:cNvSpPr/>
            <p:nvPr/>
          </p:nvSpPr>
          <p:spPr>
            <a:xfrm rot="5400000">
              <a:off x="4828861" y="1189190"/>
              <a:ext cx="510494" cy="307376"/>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14" name="Right Triangle 13">
              <a:extLst>
                <a:ext uri="{FF2B5EF4-FFF2-40B4-BE49-F238E27FC236}">
                  <a16:creationId xmlns:a16="http://schemas.microsoft.com/office/drawing/2014/main" id="{03DBE76D-731C-A184-9F33-7813E3DBB91E}"/>
                </a:ext>
              </a:extLst>
            </p:cNvPr>
            <p:cNvSpPr/>
            <p:nvPr/>
          </p:nvSpPr>
          <p:spPr>
            <a:xfrm rot="5400000">
              <a:off x="5263119" y="1189190"/>
              <a:ext cx="510494" cy="307376"/>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grpSp>
    </p:spTree>
    <p:extLst>
      <p:ext uri="{BB962C8B-B14F-4D97-AF65-F5344CB8AC3E}">
        <p14:creationId xmlns:p14="http://schemas.microsoft.com/office/powerpoint/2010/main" val="1606892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E7269364-162E-1526-F202-AF5BB27167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223" r="50845" b="-705"/>
          <a:stretch/>
        </p:blipFill>
        <p:spPr bwMode="auto">
          <a:xfrm>
            <a:off x="6446578" y="783927"/>
            <a:ext cx="5734664" cy="610091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77175B3-1D4C-93D8-AF6A-7253B6CA77C0}"/>
              </a:ext>
            </a:extLst>
          </p:cNvPr>
          <p:cNvSpPr>
            <a:spLocks noGrp="1"/>
          </p:cNvSpPr>
          <p:nvPr>
            <p:ph type="sldNum" sz="quarter" idx="10"/>
          </p:nvPr>
        </p:nvSpPr>
        <p:spPr/>
        <p:txBody>
          <a:bodyPr/>
          <a:lstStyle/>
          <a:p>
            <a:fld id="{BC713994-E38F-4BB4-A257-6815BBC3FB08}" type="slidenum">
              <a:rPr lang="en-GB" smtClean="0"/>
              <a:pPr/>
              <a:t>5</a:t>
            </a:fld>
            <a:endParaRPr lang="en-GB"/>
          </a:p>
        </p:txBody>
      </p:sp>
      <p:sp>
        <p:nvSpPr>
          <p:cNvPr id="3" name="Title 2">
            <a:extLst>
              <a:ext uri="{FF2B5EF4-FFF2-40B4-BE49-F238E27FC236}">
                <a16:creationId xmlns:a16="http://schemas.microsoft.com/office/drawing/2014/main" id="{3995B001-5A4D-38C0-7017-9D9D339D7E14}"/>
              </a:ext>
            </a:extLst>
          </p:cNvPr>
          <p:cNvSpPr>
            <a:spLocks noGrp="1"/>
          </p:cNvSpPr>
          <p:nvPr>
            <p:ph type="title"/>
          </p:nvPr>
        </p:nvSpPr>
        <p:spPr>
          <a:xfrm>
            <a:off x="251396" y="242534"/>
            <a:ext cx="9830450" cy="523220"/>
          </a:xfrm>
        </p:spPr>
        <p:txBody>
          <a:bodyPr/>
          <a:lstStyle/>
          <a:p>
            <a:r>
              <a:rPr lang="en-US" dirty="0">
                <a:latin typeface="Segoe UI"/>
                <a:ea typeface="Segoe UI Black"/>
                <a:cs typeface="Segoe UI"/>
              </a:rPr>
              <a:t>LAEP can drive significant benefits for stakeholders</a:t>
            </a:r>
            <a:endParaRPr lang="en-GB" dirty="0">
              <a:latin typeface="Segoe UI"/>
              <a:ea typeface="Segoe UI Black"/>
              <a:cs typeface="Segoe UI"/>
            </a:endParaRPr>
          </a:p>
        </p:txBody>
      </p:sp>
      <p:sp>
        <p:nvSpPr>
          <p:cNvPr id="6" name="TextBox 5">
            <a:extLst>
              <a:ext uri="{FF2B5EF4-FFF2-40B4-BE49-F238E27FC236}">
                <a16:creationId xmlns:a16="http://schemas.microsoft.com/office/drawing/2014/main" id="{F71FE463-0CA8-F95B-B6CF-B78513F725FA}"/>
              </a:ext>
            </a:extLst>
          </p:cNvPr>
          <p:cNvSpPr txBox="1"/>
          <p:nvPr/>
        </p:nvSpPr>
        <p:spPr>
          <a:xfrm>
            <a:off x="1371142" y="1215028"/>
            <a:ext cx="7590958" cy="3682226"/>
          </a:xfrm>
          <a:prstGeom prst="rect">
            <a:avLst/>
          </a:prstGeom>
          <a:noFill/>
        </p:spPr>
        <p:txBody>
          <a:bodyPr wrap="square" lIns="91440" tIns="45720" rIns="91440" bIns="45720" anchor="t">
            <a:spAutoFit/>
          </a:bodyPr>
          <a:lstStyle/>
          <a:p>
            <a:pPr lvl="0">
              <a:lnSpc>
                <a:spcPct val="200000"/>
              </a:lnSpc>
            </a:pPr>
            <a:r>
              <a:rPr lang="en-GB" sz="2400" dirty="0">
                <a:effectLst/>
                <a:latin typeface="Calibri"/>
                <a:ea typeface="Praxis LT Pro"/>
                <a:cs typeface="Calibri"/>
              </a:rPr>
              <a:t>Drive coordination of policies and an evidence base</a:t>
            </a:r>
            <a:endParaRPr lang="en-GB" sz="2400" dirty="0">
              <a:latin typeface="Calibri"/>
              <a:ea typeface="Praxis LT Pro"/>
              <a:cs typeface="Calibri"/>
            </a:endParaRPr>
          </a:p>
          <a:p>
            <a:pPr lvl="0">
              <a:lnSpc>
                <a:spcPct val="200000"/>
              </a:lnSpc>
            </a:pPr>
            <a:r>
              <a:rPr lang="en-GB" sz="2400" dirty="0">
                <a:latin typeface="Calibri" panose="020F0502020204030204" pitchFamily="34" charset="0"/>
                <a:ea typeface="Praxis LT Pro"/>
                <a:cs typeface="Calibri" panose="020F0502020204030204" pitchFamily="34" charset="0"/>
              </a:rPr>
              <a:t>Align and de-risk investment at scale</a:t>
            </a:r>
          </a:p>
          <a:p>
            <a:pPr lvl="0">
              <a:lnSpc>
                <a:spcPct val="200000"/>
              </a:lnSpc>
            </a:pPr>
            <a:r>
              <a:rPr lang="en-GB" sz="2400" dirty="0">
                <a:latin typeface="Calibri" panose="020F0502020204030204" pitchFamily="34" charset="0"/>
                <a:ea typeface="Praxis LT Pro"/>
                <a:cs typeface="Calibri" panose="020F0502020204030204" pitchFamily="34" charset="0"/>
              </a:rPr>
              <a:t>Provide confidence for big decisions </a:t>
            </a:r>
            <a:endParaRPr lang="en-GB" sz="2400" dirty="0">
              <a:effectLst/>
              <a:latin typeface="Calibri" panose="020F0502020204030204" pitchFamily="34" charset="0"/>
              <a:ea typeface="Praxis LT Pro"/>
              <a:cs typeface="Calibri" panose="020F0502020204030204" pitchFamily="34" charset="0"/>
            </a:endParaRPr>
          </a:p>
          <a:p>
            <a:pPr lvl="0">
              <a:lnSpc>
                <a:spcPct val="200000"/>
              </a:lnSpc>
            </a:pPr>
            <a:r>
              <a:rPr lang="en-GB" sz="2400" dirty="0">
                <a:latin typeface="Calibri" panose="020F0502020204030204" pitchFamily="34" charset="0"/>
                <a:ea typeface="Praxis LT Pro"/>
                <a:cs typeface="Calibri" panose="020F0502020204030204" pitchFamily="34" charset="0"/>
              </a:rPr>
              <a:t>Drive stakeholder coordination, learning from pioneers</a:t>
            </a:r>
          </a:p>
          <a:p>
            <a:pPr lvl="0">
              <a:lnSpc>
                <a:spcPct val="200000"/>
              </a:lnSpc>
            </a:pPr>
            <a:endParaRPr lang="en-GB" sz="2400" dirty="0">
              <a:latin typeface="Calibri" panose="020F0502020204030204" pitchFamily="34" charset="0"/>
              <a:ea typeface="Praxis LT Pro"/>
              <a:cs typeface="Calibri" panose="020F0502020204030204" pitchFamily="34" charset="0"/>
            </a:endParaRPr>
          </a:p>
        </p:txBody>
      </p:sp>
      <p:pic>
        <p:nvPicPr>
          <p:cNvPr id="7" name="Picture 6" descr="A close up of a screen&#10;&#10;Description generated with high confidence">
            <a:extLst>
              <a:ext uri="{FF2B5EF4-FFF2-40B4-BE49-F238E27FC236}">
                <a16:creationId xmlns:a16="http://schemas.microsoft.com/office/drawing/2014/main" id="{84B5CFB9-C55D-C7C1-D9C5-62B976B796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15" y="1384510"/>
            <a:ext cx="635694" cy="637425"/>
          </a:xfrm>
          <a:prstGeom prst="rect">
            <a:avLst/>
          </a:prstGeom>
          <a:effectLst>
            <a:outerShdw blurRad="50800" dist="38100" dir="8100000" algn="tr" rotWithShape="0">
              <a:prstClr val="black">
                <a:alpha val="40000"/>
              </a:prstClr>
            </a:outerShdw>
          </a:effectLst>
        </p:spPr>
      </p:pic>
      <p:pic>
        <p:nvPicPr>
          <p:cNvPr id="9" name="Picture 8" descr="A drawing of a face&#10;&#10;Description generated with high confidence">
            <a:extLst>
              <a:ext uri="{FF2B5EF4-FFF2-40B4-BE49-F238E27FC236}">
                <a16:creationId xmlns:a16="http://schemas.microsoft.com/office/drawing/2014/main" id="{64EE1F08-9FB0-8428-5D24-A936203021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337" y="2892628"/>
            <a:ext cx="637423" cy="639161"/>
          </a:xfrm>
          <a:prstGeom prst="rect">
            <a:avLst/>
          </a:prstGeom>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5EAF4FCB-D599-2F0A-F56A-E33E3FC8A0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337" y="3620706"/>
            <a:ext cx="637423" cy="637423"/>
          </a:xfrm>
          <a:prstGeom prst="rect">
            <a:avLst/>
          </a:prstGeom>
        </p:spPr>
      </p:pic>
      <p:pic>
        <p:nvPicPr>
          <p:cNvPr id="12" name="Picture 11">
            <a:extLst>
              <a:ext uri="{FF2B5EF4-FFF2-40B4-BE49-F238E27FC236}">
                <a16:creationId xmlns:a16="http://schemas.microsoft.com/office/drawing/2014/main" id="{E2490A21-8ABD-BDC6-9618-4747C8CDC6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804" y="2155895"/>
            <a:ext cx="637425" cy="637425"/>
          </a:xfrm>
          <a:prstGeom prst="rect">
            <a:avLst/>
          </a:prstGeom>
          <a:effectLst>
            <a:outerShdw blurRad="50800" dist="38100" dir="8100000" algn="tr" rotWithShape="0">
              <a:prstClr val="black">
                <a:alpha val="40000"/>
              </a:prstClr>
            </a:outerShdw>
          </a:effectLst>
        </p:spPr>
      </p:pic>
      <p:pic>
        <p:nvPicPr>
          <p:cNvPr id="5" name="Picture 4">
            <a:extLst>
              <a:ext uri="{FF2B5EF4-FFF2-40B4-BE49-F238E27FC236}">
                <a16:creationId xmlns:a16="http://schemas.microsoft.com/office/drawing/2014/main" id="{B41F4188-F5E1-3F5C-5C82-9CF90A0A8E50}"/>
              </a:ext>
            </a:extLst>
          </p:cNvPr>
          <p:cNvPicPr>
            <a:picLocks noChangeAspect="1"/>
          </p:cNvPicPr>
          <p:nvPr/>
        </p:nvPicPr>
        <p:blipFill rotWithShape="1">
          <a:blip r:embed="rId8"/>
          <a:srcRect t="54531"/>
          <a:stretch/>
        </p:blipFill>
        <p:spPr>
          <a:xfrm>
            <a:off x="0" y="4423416"/>
            <a:ext cx="12172160" cy="2695218"/>
          </a:xfrm>
          <a:prstGeom prst="rect">
            <a:avLst/>
          </a:prstGeom>
        </p:spPr>
      </p:pic>
    </p:spTree>
    <p:extLst>
      <p:ext uri="{BB962C8B-B14F-4D97-AF65-F5344CB8AC3E}">
        <p14:creationId xmlns:p14="http://schemas.microsoft.com/office/powerpoint/2010/main" val="4293090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38B78C-AEE8-8759-521A-6F4AEA358EE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13994-E38F-4BB4-A257-6815BBC3FB08}" type="slidenum">
              <a:rPr kumimoji="0" lang="en-GB" sz="900" b="0" i="0" u="none" strike="noStrike" kern="1200" cap="none" spc="0" normalizeH="0" baseline="0" noProof="0" smtClean="0">
                <a:ln>
                  <a:noFill/>
                </a:ln>
                <a:solidFill>
                  <a:prstClr val="black">
                    <a:tint val="75000"/>
                  </a:prstClr>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a:ln>
                <a:noFill/>
              </a:ln>
              <a:solidFill>
                <a:prstClr val="black">
                  <a:tint val="75000"/>
                </a:prstClr>
              </a:solidFill>
              <a:effectLst/>
              <a:uLnTx/>
              <a:uFillTx/>
              <a:latin typeface="Segoe UI" panose="020B0502040204020203" pitchFamily="34" charset="0"/>
              <a:ea typeface="+mn-ea"/>
              <a:cs typeface="Segoe UI" panose="020B0502040204020203" pitchFamily="34" charset="0"/>
            </a:endParaRPr>
          </a:p>
        </p:txBody>
      </p:sp>
      <p:sp>
        <p:nvSpPr>
          <p:cNvPr id="2" name="Title 1">
            <a:extLst>
              <a:ext uri="{FF2B5EF4-FFF2-40B4-BE49-F238E27FC236}">
                <a16:creationId xmlns:a16="http://schemas.microsoft.com/office/drawing/2014/main" id="{6AB240F6-9F8B-632F-8EA1-68386C78BAAE}"/>
              </a:ext>
            </a:extLst>
          </p:cNvPr>
          <p:cNvSpPr>
            <a:spLocks noGrp="1"/>
          </p:cNvSpPr>
          <p:nvPr>
            <p:ph type="title"/>
          </p:nvPr>
        </p:nvSpPr>
        <p:spPr>
          <a:xfrm>
            <a:off x="251396" y="242534"/>
            <a:ext cx="8940962" cy="954107"/>
          </a:xfrm>
        </p:spPr>
        <p:txBody>
          <a:bodyPr/>
          <a:lstStyle/>
          <a:p>
            <a:r>
              <a:rPr lang="en-US"/>
              <a:t>LAEP Output Examples:</a:t>
            </a:r>
            <a:br>
              <a:rPr lang="en-US"/>
            </a:br>
            <a:endParaRPr lang="en-GB"/>
          </a:p>
        </p:txBody>
      </p:sp>
      <p:pic>
        <p:nvPicPr>
          <p:cNvPr id="6" name="Picture 5">
            <a:extLst>
              <a:ext uri="{FF2B5EF4-FFF2-40B4-BE49-F238E27FC236}">
                <a16:creationId xmlns:a16="http://schemas.microsoft.com/office/drawing/2014/main" id="{6B8F5CF6-0543-5DC5-7274-512E7FD54330}"/>
              </a:ext>
            </a:extLst>
          </p:cNvPr>
          <p:cNvPicPr>
            <a:picLocks noChangeAspect="1"/>
          </p:cNvPicPr>
          <p:nvPr/>
        </p:nvPicPr>
        <p:blipFill>
          <a:blip r:embed="rId2"/>
          <a:stretch>
            <a:fillRect/>
          </a:stretch>
        </p:blipFill>
        <p:spPr>
          <a:xfrm>
            <a:off x="368926" y="782497"/>
            <a:ext cx="6739097" cy="3846371"/>
          </a:xfrm>
          <a:prstGeom prst="rect">
            <a:avLst/>
          </a:prstGeom>
        </p:spPr>
      </p:pic>
      <p:pic>
        <p:nvPicPr>
          <p:cNvPr id="11" name="Picture 10">
            <a:extLst>
              <a:ext uri="{FF2B5EF4-FFF2-40B4-BE49-F238E27FC236}">
                <a16:creationId xmlns:a16="http://schemas.microsoft.com/office/drawing/2014/main" id="{17E0FB99-9BBE-8703-C84E-FED04C222FE2}"/>
              </a:ext>
            </a:extLst>
          </p:cNvPr>
          <p:cNvPicPr>
            <a:picLocks noChangeAspect="1"/>
          </p:cNvPicPr>
          <p:nvPr/>
        </p:nvPicPr>
        <p:blipFill>
          <a:blip r:embed="rId3"/>
          <a:stretch>
            <a:fillRect/>
          </a:stretch>
        </p:blipFill>
        <p:spPr>
          <a:xfrm>
            <a:off x="354651" y="4770742"/>
            <a:ext cx="2743200" cy="1724025"/>
          </a:xfrm>
          <a:prstGeom prst="rect">
            <a:avLst/>
          </a:prstGeom>
        </p:spPr>
      </p:pic>
      <p:sp>
        <p:nvSpPr>
          <p:cNvPr id="12" name="TextBox 11">
            <a:extLst>
              <a:ext uri="{FF2B5EF4-FFF2-40B4-BE49-F238E27FC236}">
                <a16:creationId xmlns:a16="http://schemas.microsoft.com/office/drawing/2014/main" id="{3006C251-8835-F50F-E663-B40102D621B7}"/>
              </a:ext>
            </a:extLst>
          </p:cNvPr>
          <p:cNvSpPr txBox="1"/>
          <p:nvPr/>
        </p:nvSpPr>
        <p:spPr>
          <a:xfrm>
            <a:off x="354650" y="6494767"/>
            <a:ext cx="27431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Public EV charging hubs</a:t>
            </a:r>
            <a:endParaRPr kumimoji="0" lang="en-GB" sz="1200" b="0" i="0" u="none" strike="noStrike" kern="1200" cap="none" spc="0" normalizeH="0" baseline="0" noProof="0">
              <a:ln>
                <a:noFill/>
              </a:ln>
              <a:solidFill>
                <a:prstClr val="black"/>
              </a:solidFill>
              <a:effectLst/>
              <a:uLnTx/>
              <a:uFillTx/>
              <a:latin typeface="Segoe UI"/>
              <a:ea typeface="+mn-ea"/>
              <a:cs typeface="+mn-cs"/>
            </a:endParaRPr>
          </a:p>
        </p:txBody>
      </p:sp>
      <p:sp>
        <p:nvSpPr>
          <p:cNvPr id="15" name="TextBox 14">
            <a:extLst>
              <a:ext uri="{FF2B5EF4-FFF2-40B4-BE49-F238E27FC236}">
                <a16:creationId xmlns:a16="http://schemas.microsoft.com/office/drawing/2014/main" id="{FE30DB7B-C817-C127-DAEC-A248C85A8438}"/>
              </a:ext>
            </a:extLst>
          </p:cNvPr>
          <p:cNvSpPr txBox="1"/>
          <p:nvPr/>
        </p:nvSpPr>
        <p:spPr>
          <a:xfrm>
            <a:off x="3135343" y="6496976"/>
            <a:ext cx="27431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Fabric retrofit focus zone</a:t>
            </a:r>
            <a:endParaRPr kumimoji="0" lang="en-GB" sz="1200" b="0" i="0" u="none" strike="noStrike" kern="1200" cap="none" spc="0" normalizeH="0" baseline="0" noProof="0">
              <a:ln>
                <a:noFill/>
              </a:ln>
              <a:solidFill>
                <a:prstClr val="black"/>
              </a:solidFill>
              <a:effectLst/>
              <a:uLnTx/>
              <a:uFillTx/>
              <a:latin typeface="Segoe UI"/>
              <a:ea typeface="+mn-ea"/>
              <a:cs typeface="+mn-cs"/>
            </a:endParaRPr>
          </a:p>
        </p:txBody>
      </p:sp>
      <p:pic>
        <p:nvPicPr>
          <p:cNvPr id="17" name="Picture 16">
            <a:extLst>
              <a:ext uri="{FF2B5EF4-FFF2-40B4-BE49-F238E27FC236}">
                <a16:creationId xmlns:a16="http://schemas.microsoft.com/office/drawing/2014/main" id="{97A42134-9B1D-1FB0-FE16-E2FC25EFCF33}"/>
              </a:ext>
            </a:extLst>
          </p:cNvPr>
          <p:cNvPicPr>
            <a:picLocks noChangeAspect="1"/>
          </p:cNvPicPr>
          <p:nvPr/>
        </p:nvPicPr>
        <p:blipFill>
          <a:blip r:embed="rId4"/>
          <a:stretch>
            <a:fillRect/>
          </a:stretch>
        </p:blipFill>
        <p:spPr>
          <a:xfrm>
            <a:off x="5786674" y="4770742"/>
            <a:ext cx="2561798" cy="1724025"/>
          </a:xfrm>
          <a:prstGeom prst="rect">
            <a:avLst/>
          </a:prstGeom>
        </p:spPr>
      </p:pic>
      <p:sp>
        <p:nvSpPr>
          <p:cNvPr id="18" name="TextBox 17">
            <a:extLst>
              <a:ext uri="{FF2B5EF4-FFF2-40B4-BE49-F238E27FC236}">
                <a16:creationId xmlns:a16="http://schemas.microsoft.com/office/drawing/2014/main" id="{F5093E24-59C2-1227-CFF9-242480888573}"/>
              </a:ext>
            </a:extLst>
          </p:cNvPr>
          <p:cNvSpPr txBox="1"/>
          <p:nvPr/>
        </p:nvSpPr>
        <p:spPr>
          <a:xfrm>
            <a:off x="5605273" y="6494767"/>
            <a:ext cx="29678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Large scale renewables opportunity areas</a:t>
            </a:r>
            <a:endParaRPr kumimoji="0" lang="en-GB" sz="1200" b="0" i="0" u="none" strike="noStrike" kern="1200" cap="none" spc="0" normalizeH="0" baseline="0" noProof="0">
              <a:ln>
                <a:noFill/>
              </a:ln>
              <a:solidFill>
                <a:prstClr val="black"/>
              </a:solidFill>
              <a:effectLst/>
              <a:uLnTx/>
              <a:uFillTx/>
              <a:latin typeface="Segoe UI"/>
              <a:ea typeface="+mn-ea"/>
              <a:cs typeface="+mn-cs"/>
            </a:endParaRPr>
          </a:p>
        </p:txBody>
      </p:sp>
      <p:pic>
        <p:nvPicPr>
          <p:cNvPr id="20" name="Picture 19">
            <a:extLst>
              <a:ext uri="{FF2B5EF4-FFF2-40B4-BE49-F238E27FC236}">
                <a16:creationId xmlns:a16="http://schemas.microsoft.com/office/drawing/2014/main" id="{A08E1370-5566-29A6-948A-02C5E29C3755}"/>
              </a:ext>
            </a:extLst>
          </p:cNvPr>
          <p:cNvPicPr>
            <a:picLocks noChangeAspect="1"/>
          </p:cNvPicPr>
          <p:nvPr/>
        </p:nvPicPr>
        <p:blipFill>
          <a:blip r:embed="rId5"/>
          <a:stretch>
            <a:fillRect/>
          </a:stretch>
        </p:blipFill>
        <p:spPr>
          <a:xfrm>
            <a:off x="9791057" y="1176118"/>
            <a:ext cx="2037328" cy="1719291"/>
          </a:xfrm>
          <a:prstGeom prst="rect">
            <a:avLst/>
          </a:prstGeom>
        </p:spPr>
      </p:pic>
      <p:pic>
        <p:nvPicPr>
          <p:cNvPr id="22" name="Picture 21">
            <a:extLst>
              <a:ext uri="{FF2B5EF4-FFF2-40B4-BE49-F238E27FC236}">
                <a16:creationId xmlns:a16="http://schemas.microsoft.com/office/drawing/2014/main" id="{0CFAE6FF-01D2-B321-F390-D6626B9C4720}"/>
              </a:ext>
            </a:extLst>
          </p:cNvPr>
          <p:cNvPicPr>
            <a:picLocks noChangeAspect="1"/>
          </p:cNvPicPr>
          <p:nvPr/>
        </p:nvPicPr>
        <p:blipFill>
          <a:blip r:embed="rId6"/>
          <a:stretch>
            <a:fillRect/>
          </a:stretch>
        </p:blipFill>
        <p:spPr>
          <a:xfrm>
            <a:off x="3262672" y="4767367"/>
            <a:ext cx="2359179" cy="1727399"/>
          </a:xfrm>
          <a:prstGeom prst="rect">
            <a:avLst/>
          </a:prstGeom>
        </p:spPr>
      </p:pic>
      <p:sp>
        <p:nvSpPr>
          <p:cNvPr id="23" name="TextBox 22">
            <a:extLst>
              <a:ext uri="{FF2B5EF4-FFF2-40B4-BE49-F238E27FC236}">
                <a16:creationId xmlns:a16="http://schemas.microsoft.com/office/drawing/2014/main" id="{523240D8-6CDD-69C6-8D2E-869326E9C475}"/>
              </a:ext>
            </a:extLst>
          </p:cNvPr>
          <p:cNvSpPr txBox="1"/>
          <p:nvPr/>
        </p:nvSpPr>
        <p:spPr>
          <a:xfrm>
            <a:off x="7266692" y="851601"/>
            <a:ext cx="29678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Hydrogen opportunity area</a:t>
            </a:r>
            <a:endParaRPr kumimoji="0" lang="en-GB" sz="1200" b="0" i="0" u="none" strike="noStrike" kern="1200" cap="none" spc="0" normalizeH="0" baseline="0" noProof="0">
              <a:ln>
                <a:noFill/>
              </a:ln>
              <a:solidFill>
                <a:prstClr val="black"/>
              </a:solidFill>
              <a:effectLst/>
              <a:uLnTx/>
              <a:uFillTx/>
              <a:latin typeface="Segoe UI"/>
              <a:ea typeface="+mn-ea"/>
              <a:cs typeface="+mn-cs"/>
            </a:endParaRPr>
          </a:p>
        </p:txBody>
      </p:sp>
      <p:pic>
        <p:nvPicPr>
          <p:cNvPr id="25" name="Picture 24">
            <a:extLst>
              <a:ext uri="{FF2B5EF4-FFF2-40B4-BE49-F238E27FC236}">
                <a16:creationId xmlns:a16="http://schemas.microsoft.com/office/drawing/2014/main" id="{407AD9E6-E842-3998-1AD7-59E9AE588D9B}"/>
              </a:ext>
            </a:extLst>
          </p:cNvPr>
          <p:cNvPicPr>
            <a:picLocks noChangeAspect="1"/>
          </p:cNvPicPr>
          <p:nvPr/>
        </p:nvPicPr>
        <p:blipFill>
          <a:blip r:embed="rId7"/>
          <a:stretch>
            <a:fillRect/>
          </a:stretch>
        </p:blipFill>
        <p:spPr>
          <a:xfrm>
            <a:off x="7331365" y="2989844"/>
            <a:ext cx="2170685" cy="1518953"/>
          </a:xfrm>
          <a:prstGeom prst="rect">
            <a:avLst/>
          </a:prstGeom>
        </p:spPr>
      </p:pic>
      <p:sp>
        <p:nvSpPr>
          <p:cNvPr id="26" name="TextBox 25">
            <a:extLst>
              <a:ext uri="{FF2B5EF4-FFF2-40B4-BE49-F238E27FC236}">
                <a16:creationId xmlns:a16="http://schemas.microsoft.com/office/drawing/2014/main" id="{BC76753C-F594-5ECB-1F5D-84B3D3D038DD}"/>
              </a:ext>
            </a:extLst>
          </p:cNvPr>
          <p:cNvSpPr txBox="1"/>
          <p:nvPr/>
        </p:nvSpPr>
        <p:spPr>
          <a:xfrm>
            <a:off x="9582699" y="871426"/>
            <a:ext cx="23579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a:ea typeface="+mn-ea"/>
                <a:cs typeface="+mn-cs"/>
              </a:rPr>
              <a:t>Domestic rooftop PV focus zone</a:t>
            </a:r>
            <a:endParaRPr kumimoji="0" lang="en-GB" sz="1200" b="0" i="0" u="none" strike="noStrike" kern="1200" cap="none" spc="0" normalizeH="0" baseline="0" noProof="0" dirty="0">
              <a:ln>
                <a:noFill/>
              </a:ln>
              <a:solidFill>
                <a:prstClr val="black"/>
              </a:solidFill>
              <a:effectLst/>
              <a:uLnTx/>
              <a:uFillTx/>
              <a:latin typeface="Segoe UI"/>
              <a:ea typeface="+mn-ea"/>
              <a:cs typeface="+mn-cs"/>
            </a:endParaRPr>
          </a:p>
        </p:txBody>
      </p:sp>
      <p:sp>
        <p:nvSpPr>
          <p:cNvPr id="27" name="TextBox 26">
            <a:extLst>
              <a:ext uri="{FF2B5EF4-FFF2-40B4-BE49-F238E27FC236}">
                <a16:creationId xmlns:a16="http://schemas.microsoft.com/office/drawing/2014/main" id="{EE005C2B-764F-6778-4D87-237ABAA5039F}"/>
              </a:ext>
            </a:extLst>
          </p:cNvPr>
          <p:cNvSpPr txBox="1"/>
          <p:nvPr/>
        </p:nvSpPr>
        <p:spPr>
          <a:xfrm>
            <a:off x="7268846" y="4490369"/>
            <a:ext cx="247082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Domestic heat pump focus zone</a:t>
            </a:r>
            <a:endParaRPr kumimoji="0" lang="en-GB" sz="1200" b="0" i="0" u="none" strike="noStrike" kern="1200" cap="none" spc="0" normalizeH="0" baseline="0" noProof="0">
              <a:ln>
                <a:noFill/>
              </a:ln>
              <a:solidFill>
                <a:prstClr val="black"/>
              </a:solidFill>
              <a:effectLst/>
              <a:uLnTx/>
              <a:uFillTx/>
              <a:latin typeface="Segoe UI"/>
              <a:ea typeface="+mn-ea"/>
              <a:cs typeface="+mn-cs"/>
            </a:endParaRPr>
          </a:p>
        </p:txBody>
      </p:sp>
      <p:pic>
        <p:nvPicPr>
          <p:cNvPr id="29" name="Picture 28">
            <a:extLst>
              <a:ext uri="{FF2B5EF4-FFF2-40B4-BE49-F238E27FC236}">
                <a16:creationId xmlns:a16="http://schemas.microsoft.com/office/drawing/2014/main" id="{05CCF034-5391-8AA5-419B-66A86C0C40E4}"/>
              </a:ext>
            </a:extLst>
          </p:cNvPr>
          <p:cNvPicPr>
            <a:picLocks noChangeAspect="1"/>
          </p:cNvPicPr>
          <p:nvPr/>
        </p:nvPicPr>
        <p:blipFill>
          <a:blip r:embed="rId8"/>
          <a:stretch>
            <a:fillRect/>
          </a:stretch>
        </p:blipFill>
        <p:spPr>
          <a:xfrm>
            <a:off x="9780128" y="3017652"/>
            <a:ext cx="2037328" cy="1498696"/>
          </a:xfrm>
          <a:prstGeom prst="rect">
            <a:avLst/>
          </a:prstGeom>
        </p:spPr>
      </p:pic>
      <p:sp>
        <p:nvSpPr>
          <p:cNvPr id="30" name="TextBox 29">
            <a:extLst>
              <a:ext uri="{FF2B5EF4-FFF2-40B4-BE49-F238E27FC236}">
                <a16:creationId xmlns:a16="http://schemas.microsoft.com/office/drawing/2014/main" id="{871C6B71-4D9C-0268-C93F-D69AC67582C5}"/>
              </a:ext>
            </a:extLst>
          </p:cNvPr>
          <p:cNvSpPr txBox="1"/>
          <p:nvPr/>
        </p:nvSpPr>
        <p:spPr>
          <a:xfrm>
            <a:off x="9739668" y="4533032"/>
            <a:ext cx="18840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Heat network focus zone</a:t>
            </a:r>
            <a:endParaRPr kumimoji="0" lang="en-GB" sz="1200" b="0" i="0" u="none" strike="noStrike" kern="1200" cap="none" spc="0" normalizeH="0" baseline="0" noProof="0">
              <a:ln>
                <a:noFill/>
              </a:ln>
              <a:solidFill>
                <a:prstClr val="black"/>
              </a:solidFill>
              <a:effectLst/>
              <a:uLnTx/>
              <a:uFillTx/>
              <a:latin typeface="Segoe UI"/>
              <a:ea typeface="+mn-ea"/>
              <a:cs typeface="+mn-cs"/>
            </a:endParaRPr>
          </a:p>
        </p:txBody>
      </p:sp>
      <p:pic>
        <p:nvPicPr>
          <p:cNvPr id="32" name="Picture 31">
            <a:extLst>
              <a:ext uri="{FF2B5EF4-FFF2-40B4-BE49-F238E27FC236}">
                <a16:creationId xmlns:a16="http://schemas.microsoft.com/office/drawing/2014/main" id="{FB39A3F8-9ACD-5265-C0F8-A57A7FC4384C}"/>
              </a:ext>
            </a:extLst>
          </p:cNvPr>
          <p:cNvPicPr>
            <a:picLocks noChangeAspect="1"/>
          </p:cNvPicPr>
          <p:nvPr/>
        </p:nvPicPr>
        <p:blipFill>
          <a:blip r:embed="rId9"/>
          <a:stretch>
            <a:fillRect/>
          </a:stretch>
        </p:blipFill>
        <p:spPr>
          <a:xfrm>
            <a:off x="8513295" y="4816245"/>
            <a:ext cx="2576463" cy="1698087"/>
          </a:xfrm>
          <a:prstGeom prst="rect">
            <a:avLst/>
          </a:prstGeom>
        </p:spPr>
      </p:pic>
      <p:sp>
        <p:nvSpPr>
          <p:cNvPr id="33" name="TextBox 32">
            <a:extLst>
              <a:ext uri="{FF2B5EF4-FFF2-40B4-BE49-F238E27FC236}">
                <a16:creationId xmlns:a16="http://schemas.microsoft.com/office/drawing/2014/main" id="{3F54DA23-23F5-2E15-7405-E0352F02C6F6}"/>
              </a:ext>
            </a:extLst>
          </p:cNvPr>
          <p:cNvSpPr txBox="1"/>
          <p:nvPr/>
        </p:nvSpPr>
        <p:spPr>
          <a:xfrm>
            <a:off x="11160106" y="5035550"/>
            <a:ext cx="9272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Energy network impact</a:t>
            </a:r>
            <a:endParaRPr kumimoji="0" lang="en-GB" sz="1200" b="0" i="0" u="none" strike="noStrike" kern="1200" cap="none" spc="0" normalizeH="0" baseline="0" noProof="0">
              <a:ln>
                <a:noFill/>
              </a:ln>
              <a:solidFill>
                <a:prstClr val="black"/>
              </a:solidFill>
              <a:effectLst/>
              <a:uLnTx/>
              <a:uFillTx/>
              <a:latin typeface="Segoe UI"/>
              <a:ea typeface="+mn-ea"/>
              <a:cs typeface="+mn-cs"/>
            </a:endParaRPr>
          </a:p>
        </p:txBody>
      </p:sp>
      <p:pic>
        <p:nvPicPr>
          <p:cNvPr id="35" name="Picture 34">
            <a:extLst>
              <a:ext uri="{FF2B5EF4-FFF2-40B4-BE49-F238E27FC236}">
                <a16:creationId xmlns:a16="http://schemas.microsoft.com/office/drawing/2014/main" id="{447704F0-0E9A-8589-E903-AE3C5C0FDDA0}"/>
              </a:ext>
            </a:extLst>
          </p:cNvPr>
          <p:cNvPicPr>
            <a:picLocks noChangeAspect="1"/>
          </p:cNvPicPr>
          <p:nvPr/>
        </p:nvPicPr>
        <p:blipFill>
          <a:blip r:embed="rId10"/>
          <a:stretch>
            <a:fillRect/>
          </a:stretch>
        </p:blipFill>
        <p:spPr>
          <a:xfrm>
            <a:off x="7331365" y="1168251"/>
            <a:ext cx="2170684" cy="1744287"/>
          </a:xfrm>
          <a:prstGeom prst="rect">
            <a:avLst/>
          </a:prstGeom>
        </p:spPr>
      </p:pic>
    </p:spTree>
    <p:extLst>
      <p:ext uri="{BB962C8B-B14F-4D97-AF65-F5344CB8AC3E}">
        <p14:creationId xmlns:p14="http://schemas.microsoft.com/office/powerpoint/2010/main" val="1538658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92BA55-669C-483D-52E3-8C0B7B40EC12}"/>
              </a:ext>
            </a:extLst>
          </p:cNvPr>
          <p:cNvSpPr>
            <a:spLocks noGrp="1"/>
          </p:cNvSpPr>
          <p:nvPr>
            <p:ph type="title"/>
          </p:nvPr>
        </p:nvSpPr>
        <p:spPr>
          <a:xfrm>
            <a:off x="251396" y="242533"/>
            <a:ext cx="10241902" cy="492443"/>
          </a:xfrm>
        </p:spPr>
        <p:txBody>
          <a:bodyPr/>
          <a:lstStyle/>
          <a:p>
            <a:r>
              <a:rPr lang="en-US" sz="2600" dirty="0"/>
              <a:t>Providing Greater Manchester with a plan to deliver Net Zero</a:t>
            </a:r>
            <a:endParaRPr lang="en-GB" sz="2600" dirty="0"/>
          </a:p>
        </p:txBody>
      </p:sp>
      <p:sp>
        <p:nvSpPr>
          <p:cNvPr id="8" name="Text Placeholder 7">
            <a:extLst>
              <a:ext uri="{FF2B5EF4-FFF2-40B4-BE49-F238E27FC236}">
                <a16:creationId xmlns:a16="http://schemas.microsoft.com/office/drawing/2014/main" id="{9FE5AED8-B210-82CC-972B-7007E033C755}"/>
              </a:ext>
            </a:extLst>
          </p:cNvPr>
          <p:cNvSpPr>
            <a:spLocks noGrp="1"/>
          </p:cNvSpPr>
          <p:nvPr>
            <p:ph type="body" sz="quarter" idx="4294967295"/>
          </p:nvPr>
        </p:nvSpPr>
        <p:spPr>
          <a:xfrm>
            <a:off x="7483022" y="1260829"/>
            <a:ext cx="4578350" cy="5354638"/>
          </a:xfrm>
          <a:ln>
            <a:solidFill>
              <a:schemeClr val="bg1"/>
            </a:solidFill>
          </a:ln>
        </p:spPr>
        <p:txBody>
          <a:bodyPr/>
          <a:lstStyle/>
          <a:p>
            <a:endParaRPr lang="en-US" sz="1800" dirty="0">
              <a:latin typeface="+mn-lt"/>
            </a:endParaRPr>
          </a:p>
          <a:p>
            <a:pPr marL="342900" indent="-342900">
              <a:buFont typeface="Arial" panose="020B0604020202020204" pitchFamily="34" charset="0"/>
              <a:buChar char="•"/>
            </a:pPr>
            <a:r>
              <a:rPr lang="en-US" sz="1800" dirty="0">
                <a:latin typeface="+mn-lt"/>
              </a:rPr>
              <a:t>A plan for each of the </a:t>
            </a:r>
            <a:r>
              <a:rPr lang="en-US" sz="1800" b="1" dirty="0">
                <a:latin typeface="+mn-lt"/>
              </a:rPr>
              <a:t>10 districts </a:t>
            </a:r>
            <a:r>
              <a:rPr lang="en-US" sz="1800" dirty="0">
                <a:latin typeface="+mn-lt"/>
              </a:rPr>
              <a:t>for 2038 carbon neutrality</a:t>
            </a:r>
          </a:p>
          <a:p>
            <a:endParaRPr lang="en-US" sz="1800" dirty="0">
              <a:latin typeface="+mn-lt"/>
            </a:endParaRPr>
          </a:p>
          <a:p>
            <a:pPr marL="342900" indent="-342900">
              <a:buFont typeface="Arial" panose="020B0604020202020204" pitchFamily="34" charset="0"/>
              <a:buChar char="•"/>
            </a:pPr>
            <a:r>
              <a:rPr lang="en-GB" sz="1800" b="1" dirty="0">
                <a:latin typeface="+mn-lt"/>
              </a:rPr>
              <a:t>Near term opportunities</a:t>
            </a:r>
            <a:r>
              <a:rPr lang="en-GB" sz="1800" dirty="0">
                <a:latin typeface="+mn-lt"/>
              </a:rPr>
              <a:t>; 140,000 domestic retrofits; 4.5GW solar, EV charging, heat networks…</a:t>
            </a:r>
          </a:p>
          <a:p>
            <a:pPr marL="342900" indent="-342900">
              <a:buFont typeface="Arial" panose="020B0604020202020204" pitchFamily="34" charset="0"/>
              <a:buChar char="•"/>
            </a:pPr>
            <a:endParaRPr lang="en-GB" sz="1800" dirty="0">
              <a:latin typeface="+mn-lt"/>
            </a:endParaRPr>
          </a:p>
          <a:p>
            <a:pPr marL="342900" indent="-342900">
              <a:buFont typeface="Arial" panose="020B0604020202020204" pitchFamily="34" charset="0"/>
              <a:buChar char="•"/>
            </a:pPr>
            <a:r>
              <a:rPr lang="en-GB" sz="1800" dirty="0">
                <a:latin typeface="+mn-lt"/>
              </a:rPr>
              <a:t>Visibility of </a:t>
            </a:r>
            <a:r>
              <a:rPr lang="en-GB" sz="1800" b="1" dirty="0">
                <a:latin typeface="+mn-lt"/>
              </a:rPr>
              <a:t>total investment</a:t>
            </a:r>
            <a:r>
              <a:rPr lang="en-GB" sz="1800" dirty="0">
                <a:latin typeface="+mn-lt"/>
              </a:rPr>
              <a:t>, e.g. £5.1bn in Bolton across all technologies and the network by 2038</a:t>
            </a:r>
          </a:p>
          <a:p>
            <a:pPr marL="342900" indent="-342900">
              <a:buFont typeface="Arial" panose="020B0604020202020204" pitchFamily="34" charset="0"/>
              <a:buChar char="•"/>
            </a:pPr>
            <a:endParaRPr lang="en-GB" sz="1800" dirty="0">
              <a:latin typeface="+mn-lt"/>
            </a:endParaRPr>
          </a:p>
          <a:p>
            <a:pPr marL="342900" indent="-342900">
              <a:buFont typeface="Arial" panose="020B0604020202020204" pitchFamily="34" charset="0"/>
              <a:buChar char="•"/>
            </a:pPr>
            <a:r>
              <a:rPr lang="en-GB" sz="1800" dirty="0">
                <a:latin typeface="+mn-lt"/>
              </a:rPr>
              <a:t>Catalysing </a:t>
            </a:r>
            <a:r>
              <a:rPr lang="en-GB" sz="1800" b="1" dirty="0">
                <a:latin typeface="+mn-lt"/>
              </a:rPr>
              <a:t>private sector </a:t>
            </a:r>
            <a:r>
              <a:rPr lang="en-GB" sz="1800" dirty="0">
                <a:latin typeface="+mn-lt"/>
              </a:rPr>
              <a:t>funder and developer interest, and political traction</a:t>
            </a:r>
          </a:p>
          <a:p>
            <a:pPr marL="342900" indent="-342900">
              <a:buFont typeface="Arial" panose="020B0604020202020204" pitchFamily="34" charset="0"/>
              <a:buChar char="•"/>
            </a:pPr>
            <a:endParaRPr lang="en-GB" sz="1800" dirty="0">
              <a:latin typeface="+mn-lt"/>
            </a:endParaRPr>
          </a:p>
          <a:p>
            <a:pPr marL="342900" indent="-342900">
              <a:buFont typeface="Arial" panose="020B0604020202020204" pitchFamily="34" charset="0"/>
              <a:buChar char="•"/>
            </a:pPr>
            <a:r>
              <a:rPr lang="en-US" sz="1800" dirty="0">
                <a:latin typeface="+mn-lt"/>
              </a:rPr>
              <a:t>Informing the </a:t>
            </a:r>
            <a:r>
              <a:rPr lang="en-US" sz="1800" b="1" dirty="0">
                <a:latin typeface="+mn-lt"/>
              </a:rPr>
              <a:t>trailblazer devolution </a:t>
            </a:r>
            <a:r>
              <a:rPr lang="en-US" sz="1800" dirty="0">
                <a:latin typeface="+mn-lt"/>
              </a:rPr>
              <a:t>deal and creation of in-house capacity</a:t>
            </a:r>
          </a:p>
          <a:p>
            <a:pPr marL="342900" indent="-342900">
              <a:buFont typeface="Arial" panose="020B0604020202020204" pitchFamily="34" charset="0"/>
              <a:buChar char="•"/>
            </a:pPr>
            <a:endParaRPr lang="en-GB" sz="1800" dirty="0">
              <a:latin typeface="+mn-lt"/>
            </a:endParaRPr>
          </a:p>
          <a:p>
            <a:pPr marL="342900" indent="-342900">
              <a:buFont typeface="Arial" panose="020B0604020202020204" pitchFamily="34" charset="0"/>
              <a:buChar char="•"/>
            </a:pPr>
            <a:endParaRPr lang="en-GB" sz="1800" dirty="0">
              <a:highlight>
                <a:srgbClr val="FFFF00"/>
              </a:highlight>
              <a:latin typeface="+mn-lt"/>
            </a:endParaRPr>
          </a:p>
        </p:txBody>
      </p:sp>
      <p:sp>
        <p:nvSpPr>
          <p:cNvPr id="2" name="Rectangle: Rounded Corners 1">
            <a:extLst>
              <a:ext uri="{FF2B5EF4-FFF2-40B4-BE49-F238E27FC236}">
                <a16:creationId xmlns:a16="http://schemas.microsoft.com/office/drawing/2014/main" id="{FE1A8371-8C67-3B16-E25A-31A3CC58B1C3}"/>
              </a:ext>
            </a:extLst>
          </p:cNvPr>
          <p:cNvSpPr/>
          <p:nvPr/>
        </p:nvSpPr>
        <p:spPr>
          <a:xfrm>
            <a:off x="279328" y="3633399"/>
            <a:ext cx="3459916" cy="2250331"/>
          </a:xfrm>
          <a:prstGeom prst="roundRect">
            <a:avLst/>
          </a:prstGeom>
          <a:solidFill>
            <a:schemeClr val="accent2">
              <a:lumMod val="40000"/>
              <a:lumOff val="60000"/>
            </a:schemeClr>
          </a:solidFill>
          <a:ln>
            <a:noFill/>
          </a:ln>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10FF99C-B866-8B0B-6339-D45C227209FF}"/>
              </a:ext>
            </a:extLst>
          </p:cNvPr>
          <p:cNvSpPr txBox="1"/>
          <p:nvPr/>
        </p:nvSpPr>
        <p:spPr>
          <a:xfrm>
            <a:off x="537127" y="3888646"/>
            <a:ext cx="2950776" cy="2662267"/>
          </a:xfrm>
          <a:prstGeom prst="rect">
            <a:avLst/>
          </a:prstGeom>
          <a:noFill/>
        </p:spPr>
        <p:txBody>
          <a:bodyPr wrap="square" lIns="91440" tIns="45720" rIns="91440" bIns="45720" anchor="t">
            <a:spAutoFit/>
          </a:bodyPr>
          <a:lstStyle/>
          <a:p>
            <a:r>
              <a:rPr lang="en-US" sz="1600"/>
              <a:t>“</a:t>
            </a:r>
            <a:r>
              <a:rPr lang="en-GB" sz="1600" i="1">
                <a:solidFill>
                  <a:srgbClr val="000000"/>
                </a:solidFill>
                <a:latin typeface="Segoe UI"/>
                <a:cs typeface="Segoe UI"/>
              </a:rPr>
              <a:t>The LAEP work undertaken is powerful because it identifies not just the type of technologies that will be needed for this transition, but their scale, indicative locations, and costs</a:t>
            </a:r>
            <a:r>
              <a:rPr lang="en-US" sz="1600"/>
              <a:t>.”</a:t>
            </a:r>
          </a:p>
          <a:p>
            <a:endParaRPr lang="en-US" sz="1600"/>
          </a:p>
          <a:p>
            <a:endParaRPr lang="en-US" sz="600"/>
          </a:p>
          <a:p>
            <a:r>
              <a:rPr lang="en-US" sz="1400"/>
              <a:t>Mark Atherton, Director of Environment, GMCA</a:t>
            </a:r>
            <a:endParaRPr lang="en-GB" sz="1400"/>
          </a:p>
        </p:txBody>
      </p:sp>
      <p:pic>
        <p:nvPicPr>
          <p:cNvPr id="9" name="Picture 8">
            <a:extLst>
              <a:ext uri="{FF2B5EF4-FFF2-40B4-BE49-F238E27FC236}">
                <a16:creationId xmlns:a16="http://schemas.microsoft.com/office/drawing/2014/main" id="{0EA420D8-84E6-B71C-5D48-2CD95B7A2D1A}"/>
              </a:ext>
            </a:extLst>
          </p:cNvPr>
          <p:cNvPicPr>
            <a:picLocks noChangeAspect="1"/>
          </p:cNvPicPr>
          <p:nvPr/>
        </p:nvPicPr>
        <p:blipFill>
          <a:blip r:embed="rId3"/>
          <a:stretch>
            <a:fillRect/>
          </a:stretch>
        </p:blipFill>
        <p:spPr>
          <a:xfrm>
            <a:off x="4058581" y="3164714"/>
            <a:ext cx="2984391" cy="3187700"/>
          </a:xfrm>
          <a:prstGeom prst="rect">
            <a:avLst/>
          </a:prstGeom>
          <a:ln>
            <a:noFill/>
          </a:ln>
          <a:effectLst>
            <a:outerShdw blurRad="50800" dist="38100" dir="2700000" algn="tl" rotWithShape="0">
              <a:prstClr val="black">
                <a:alpha val="40000"/>
              </a:prstClr>
            </a:outerShdw>
          </a:effectLst>
        </p:spPr>
      </p:pic>
      <p:pic>
        <p:nvPicPr>
          <p:cNvPr id="3" name="Picture 2" descr="A picture containing cloud, sky, screenshot, aerial photography&#10;&#10;Description automatically generated">
            <a:extLst>
              <a:ext uri="{FF2B5EF4-FFF2-40B4-BE49-F238E27FC236}">
                <a16:creationId xmlns:a16="http://schemas.microsoft.com/office/drawing/2014/main" id="{D82FDBA8-4F49-70DB-F61F-BF6F6E244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6774" y="1924238"/>
            <a:ext cx="2257144" cy="1504762"/>
          </a:xfrm>
          <a:prstGeom prst="rect">
            <a:avLst/>
          </a:prstGeom>
          <a:ln>
            <a:no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FEE85682-AB9B-F5CF-F8C2-3D780846A7C7}"/>
              </a:ext>
            </a:extLst>
          </p:cNvPr>
          <p:cNvPicPr>
            <a:picLocks noChangeAspect="1"/>
          </p:cNvPicPr>
          <p:nvPr/>
        </p:nvPicPr>
        <p:blipFill rotWithShape="1">
          <a:blip r:embed="rId5"/>
          <a:srcRect b="26050"/>
          <a:stretch/>
        </p:blipFill>
        <p:spPr>
          <a:xfrm>
            <a:off x="865070" y="1273916"/>
            <a:ext cx="4119455" cy="2209402"/>
          </a:xfrm>
          <a:prstGeom prst="rect">
            <a:avLst/>
          </a:prstGeom>
          <a:ln>
            <a:noFill/>
          </a:ln>
          <a:effectLst>
            <a:outerShdw blurRad="50800" dist="38100" dir="2700000" algn="tl" rotWithShape="0">
              <a:prstClr val="black">
                <a:alpha val="40000"/>
              </a:prstClr>
            </a:outerShdw>
          </a:effectLst>
        </p:spPr>
      </p:pic>
      <p:sp>
        <p:nvSpPr>
          <p:cNvPr id="11" name="Right Triangle 10">
            <a:extLst>
              <a:ext uri="{FF2B5EF4-FFF2-40B4-BE49-F238E27FC236}">
                <a16:creationId xmlns:a16="http://schemas.microsoft.com/office/drawing/2014/main" id="{4730B914-4184-2840-C6FF-4CB86138B8CE}"/>
              </a:ext>
            </a:extLst>
          </p:cNvPr>
          <p:cNvSpPr/>
          <p:nvPr/>
        </p:nvSpPr>
        <p:spPr>
          <a:xfrm rot="5400000">
            <a:off x="609823" y="3479711"/>
            <a:ext cx="510494" cy="307376"/>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Triangle 11">
            <a:extLst>
              <a:ext uri="{FF2B5EF4-FFF2-40B4-BE49-F238E27FC236}">
                <a16:creationId xmlns:a16="http://schemas.microsoft.com/office/drawing/2014/main" id="{A8E32F0B-B0C6-F04F-2D09-708B61376DDD}"/>
              </a:ext>
            </a:extLst>
          </p:cNvPr>
          <p:cNvSpPr/>
          <p:nvPr/>
        </p:nvSpPr>
        <p:spPr>
          <a:xfrm rot="5400000">
            <a:off x="1044081" y="3479711"/>
            <a:ext cx="510494" cy="307376"/>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72560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9654A3D-491E-6939-7B5B-328194D9C7F4}"/>
              </a:ext>
            </a:extLst>
          </p:cNvPr>
          <p:cNvSpPr/>
          <p:nvPr/>
        </p:nvSpPr>
        <p:spPr>
          <a:xfrm>
            <a:off x="1317806" y="1982873"/>
            <a:ext cx="5324423" cy="3307850"/>
          </a:xfrm>
          <a:prstGeom prst="roundRect">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23" name="Picture 22">
            <a:extLst>
              <a:ext uri="{FF2B5EF4-FFF2-40B4-BE49-F238E27FC236}">
                <a16:creationId xmlns:a16="http://schemas.microsoft.com/office/drawing/2014/main" id="{09DAE3AC-4E25-0EF2-3990-359D9D6B1B36}"/>
              </a:ext>
            </a:extLst>
          </p:cNvPr>
          <p:cNvPicPr>
            <a:picLocks noChangeAspect="1"/>
          </p:cNvPicPr>
          <p:nvPr/>
        </p:nvPicPr>
        <p:blipFill rotWithShape="1">
          <a:blip r:embed="rId3">
            <a:extLst>
              <a:ext uri="{28A0092B-C50C-407E-A947-70E740481C1C}">
                <a14:useLocalDpi xmlns:a14="http://schemas.microsoft.com/office/drawing/2010/main" val="0"/>
              </a:ext>
            </a:extLst>
          </a:blip>
          <a:srcRect t="12319" b="12877"/>
          <a:stretch/>
        </p:blipFill>
        <p:spPr>
          <a:xfrm>
            <a:off x="8377297" y="0"/>
            <a:ext cx="4138379" cy="6858000"/>
          </a:xfrm>
          <a:prstGeom prst="rect">
            <a:avLst/>
          </a:prstGeom>
        </p:spPr>
      </p:pic>
      <p:sp>
        <p:nvSpPr>
          <p:cNvPr id="6" name="Title 5">
            <a:extLst>
              <a:ext uri="{FF2B5EF4-FFF2-40B4-BE49-F238E27FC236}">
                <a16:creationId xmlns:a16="http://schemas.microsoft.com/office/drawing/2014/main" id="{8E3E9A7A-BE4F-B755-E21C-2C81DF612EB9}"/>
              </a:ext>
            </a:extLst>
          </p:cNvPr>
          <p:cNvSpPr>
            <a:spLocks noGrp="1"/>
          </p:cNvSpPr>
          <p:nvPr>
            <p:ph type="ctrTitle"/>
          </p:nvPr>
        </p:nvSpPr>
        <p:spPr>
          <a:xfrm>
            <a:off x="783916" y="421255"/>
            <a:ext cx="6392204" cy="720197"/>
          </a:xfrm>
        </p:spPr>
        <p:txBody>
          <a:bodyPr/>
          <a:lstStyle/>
          <a:p>
            <a:r>
              <a:rPr kumimoji="0" lang="en-US" sz="2600" b="1" i="0" u="none" strike="noStrike" kern="1200" cap="none" spc="0" normalizeH="0" baseline="0" noProof="0" dirty="0">
                <a:ln>
                  <a:noFill/>
                </a:ln>
                <a:solidFill>
                  <a:schemeClr val="accent1"/>
                </a:solidFill>
                <a:effectLst/>
                <a:uLnTx/>
                <a:uFillTx/>
                <a:latin typeface="Segoe UI"/>
                <a:ea typeface="+mn-ea"/>
                <a:cs typeface="Segoe UI"/>
              </a:rPr>
              <a:t>Helping shape a Welsh national </a:t>
            </a:r>
            <a:r>
              <a:rPr lang="en-US" sz="2600" b="1" dirty="0">
                <a:solidFill>
                  <a:schemeClr val="accent1"/>
                </a:solidFill>
                <a:latin typeface="Segoe UI"/>
                <a:ea typeface="+mn-ea"/>
                <a:cs typeface="Segoe UI"/>
              </a:rPr>
              <a:t>Net</a:t>
            </a:r>
            <a:r>
              <a:rPr kumimoji="0" lang="en-US" sz="2600" b="1" i="0" u="none" strike="noStrike" kern="1200" cap="none" spc="0" normalizeH="0" baseline="0" noProof="0" dirty="0">
                <a:ln>
                  <a:noFill/>
                </a:ln>
                <a:solidFill>
                  <a:schemeClr val="accent1"/>
                </a:solidFill>
                <a:effectLst/>
                <a:uLnTx/>
                <a:uFillTx/>
                <a:latin typeface="Segoe UI"/>
                <a:ea typeface="+mn-ea"/>
                <a:cs typeface="Segoe UI"/>
              </a:rPr>
              <a:t> </a:t>
            </a:r>
            <a:r>
              <a:rPr lang="en-US" sz="2600" b="1" dirty="0">
                <a:solidFill>
                  <a:schemeClr val="accent1"/>
                </a:solidFill>
                <a:latin typeface="Segoe UI"/>
                <a:ea typeface="+mn-ea"/>
                <a:cs typeface="Segoe UI"/>
              </a:rPr>
              <a:t>Zero</a:t>
            </a:r>
            <a:r>
              <a:rPr kumimoji="0" lang="en-US" sz="2600" b="1" i="0" u="none" strike="noStrike" kern="1200" cap="none" spc="0" normalizeH="0" baseline="0" noProof="0" dirty="0">
                <a:ln>
                  <a:noFill/>
                </a:ln>
                <a:solidFill>
                  <a:schemeClr val="accent1"/>
                </a:solidFill>
                <a:effectLst/>
                <a:uLnTx/>
                <a:uFillTx/>
                <a:latin typeface="Segoe UI"/>
                <a:ea typeface="+mn-ea"/>
                <a:cs typeface="Segoe UI"/>
              </a:rPr>
              <a:t> energy plan</a:t>
            </a:r>
            <a:endParaRPr lang="en-GB" sz="2600" b="1" dirty="0">
              <a:solidFill>
                <a:schemeClr val="accent1"/>
              </a:solidFill>
            </a:endParaRPr>
          </a:p>
        </p:txBody>
      </p:sp>
      <p:sp>
        <p:nvSpPr>
          <p:cNvPr id="5" name="Slide Number Placeholder 4">
            <a:extLst>
              <a:ext uri="{FF2B5EF4-FFF2-40B4-BE49-F238E27FC236}">
                <a16:creationId xmlns:a16="http://schemas.microsoft.com/office/drawing/2014/main" id="{35139762-005A-7A21-7B2B-B5A9F98689CE}"/>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GB" sz="1154" b="0" i="0" u="none" strike="noStrike" kern="1200" cap="none" spc="0" normalizeH="0" baseline="0" noProof="0" smtClean="0">
                <a:ln>
                  <a:noFill/>
                </a:ln>
                <a:solidFill>
                  <a:prstClr val="black">
                    <a:tint val="75000"/>
                  </a:prst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154" b="0" i="0" u="none" strike="noStrike" kern="1200" cap="none" spc="0" normalizeH="0" baseline="0" noProof="0">
              <a:ln>
                <a:noFill/>
              </a:ln>
              <a:solidFill>
                <a:prstClr val="black">
                  <a:tint val="75000"/>
                </a:prstClr>
              </a:solidFill>
              <a:effectLst/>
              <a:uLnTx/>
              <a:uFillTx/>
              <a:latin typeface="Segoe UI" panose="020B0502040204020203" pitchFamily="34" charset="0"/>
              <a:cs typeface="Segoe UI" panose="020B0502040204020203" pitchFamily="34" charset="0"/>
            </a:endParaRPr>
          </a:p>
        </p:txBody>
      </p:sp>
      <p:pic>
        <p:nvPicPr>
          <p:cNvPr id="2" name="Graphic 1">
            <a:extLst>
              <a:ext uri="{FF2B5EF4-FFF2-40B4-BE49-F238E27FC236}">
                <a16:creationId xmlns:a16="http://schemas.microsoft.com/office/drawing/2014/main" id="{08DD8C36-762B-C5B2-4C9E-733D7699C6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54283" y="1096476"/>
            <a:ext cx="4223470" cy="5259875"/>
          </a:xfrm>
          <a:prstGeom prst="rect">
            <a:avLst/>
          </a:prstGeom>
        </p:spPr>
      </p:pic>
      <p:sp>
        <p:nvSpPr>
          <p:cNvPr id="4" name="TextBox 3">
            <a:extLst>
              <a:ext uri="{FF2B5EF4-FFF2-40B4-BE49-F238E27FC236}">
                <a16:creationId xmlns:a16="http://schemas.microsoft.com/office/drawing/2014/main" id="{639F3EEB-379D-A4BE-A9B5-F43721ECD370}"/>
              </a:ext>
            </a:extLst>
          </p:cNvPr>
          <p:cNvSpPr txBox="1"/>
          <p:nvPr/>
        </p:nvSpPr>
        <p:spPr>
          <a:xfrm>
            <a:off x="1966697" y="1972086"/>
            <a:ext cx="3163827" cy="32316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 “</a:t>
            </a:r>
            <a:r>
              <a:rPr kumimoji="0" lang="en-GB" sz="1800" b="0" i="1" u="none" strike="noStrike" kern="1200" cap="none" spc="0" normalizeH="0" baseline="0" noProof="0">
                <a:ln>
                  <a:noFill/>
                </a:ln>
                <a:solidFill>
                  <a:srgbClr val="000000"/>
                </a:solidFill>
                <a:effectLst/>
                <a:uLnTx/>
                <a:uFillTx/>
                <a:latin typeface="Segoe UI"/>
                <a:ea typeface="+mn-ea"/>
                <a:cs typeface="Segoe UI"/>
              </a:rPr>
              <a:t>It has been very helpful to draw on the breadth of whole energy system expertise at the Catapult to develop energy scenarios for Wales. With the support of the Catapult as our Technical Advisor we aim to be the first nation to have complete coverage of Local area energy plans</a:t>
            </a:r>
            <a:r>
              <a:rPr kumimoji="0" lang="en-US" sz="1800" b="0" i="0" u="none" strike="noStrike" kern="1200" cap="none" spc="0" normalizeH="0" baseline="0" noProof="0">
                <a:ln>
                  <a:noFill/>
                </a:ln>
                <a:solidFill>
                  <a:prstClr val="black"/>
                </a:solidFill>
                <a:effectLst/>
                <a:uLnTx/>
                <a:uFillTx/>
                <a:latin typeface="Segoe U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Huw Lewis Welsh Government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Lead for LAEP</a:t>
            </a:r>
            <a:endParaRPr kumimoji="0" lang="en-GB" sz="1200" b="0" i="0" u="none" strike="noStrike" kern="1200" cap="none" spc="0" normalizeH="0" baseline="0" noProof="0">
              <a:ln>
                <a:noFill/>
              </a:ln>
              <a:solidFill>
                <a:prstClr val="black"/>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7778D3ED-76DD-E064-A16A-396DDF8FE6A9}"/>
              </a:ext>
            </a:extLst>
          </p:cNvPr>
          <p:cNvGrpSpPr/>
          <p:nvPr/>
        </p:nvGrpSpPr>
        <p:grpSpPr>
          <a:xfrm>
            <a:off x="1677466" y="1658044"/>
            <a:ext cx="741634" cy="510494"/>
            <a:chOff x="4930420" y="1087631"/>
            <a:chExt cx="741634" cy="510494"/>
          </a:xfrm>
        </p:grpSpPr>
        <p:sp>
          <p:nvSpPr>
            <p:cNvPr id="8" name="Right Triangle 7">
              <a:extLst>
                <a:ext uri="{FF2B5EF4-FFF2-40B4-BE49-F238E27FC236}">
                  <a16:creationId xmlns:a16="http://schemas.microsoft.com/office/drawing/2014/main" id="{820075EA-63FF-BC2F-AE8D-D115E8057008}"/>
                </a:ext>
              </a:extLst>
            </p:cNvPr>
            <p:cNvSpPr/>
            <p:nvPr/>
          </p:nvSpPr>
          <p:spPr>
            <a:xfrm rot="5400000">
              <a:off x="4828861" y="1189190"/>
              <a:ext cx="510494" cy="307376"/>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9" name="Right Triangle 8">
              <a:extLst>
                <a:ext uri="{FF2B5EF4-FFF2-40B4-BE49-F238E27FC236}">
                  <a16:creationId xmlns:a16="http://schemas.microsoft.com/office/drawing/2014/main" id="{912BFE69-04D9-2ACD-C7D7-E3C9943B8061}"/>
                </a:ext>
              </a:extLst>
            </p:cNvPr>
            <p:cNvSpPr/>
            <p:nvPr/>
          </p:nvSpPr>
          <p:spPr>
            <a:xfrm rot="5400000">
              <a:off x="5263119" y="1189190"/>
              <a:ext cx="510494" cy="307376"/>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10" name="TextBox 9">
            <a:extLst>
              <a:ext uri="{FF2B5EF4-FFF2-40B4-BE49-F238E27FC236}">
                <a16:creationId xmlns:a16="http://schemas.microsoft.com/office/drawing/2014/main" id="{1EFF0ABB-A321-A9D3-DB71-5D4D8FF1807C}"/>
              </a:ext>
            </a:extLst>
          </p:cNvPr>
          <p:cNvSpPr txBox="1"/>
          <p:nvPr/>
        </p:nvSpPr>
        <p:spPr>
          <a:xfrm>
            <a:off x="8344598" y="1414106"/>
            <a:ext cx="4171078" cy="5016758"/>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
                <a:srgbClr val="EC609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a:ea typeface="+mn-ea"/>
                <a:cs typeface="Segoe UI"/>
              </a:rPr>
              <a:t>The </a:t>
            </a:r>
            <a:r>
              <a:rPr kumimoji="0" lang="en-US" sz="2000" b="0" i="0" u="none" strike="noStrike" kern="1200" cap="none" spc="0" normalizeH="0" baseline="0" noProof="0" dirty="0" err="1">
                <a:ln>
                  <a:noFill/>
                </a:ln>
                <a:solidFill>
                  <a:prstClr val="black"/>
                </a:solidFill>
                <a:effectLst/>
                <a:uLnTx/>
                <a:uFillTx/>
                <a:latin typeface="Segoe UI"/>
                <a:ea typeface="+mn-ea"/>
                <a:cs typeface="Segoe UI"/>
              </a:rPr>
              <a:t>Catapu</a:t>
            </a:r>
            <a:r>
              <a:rPr lang="en-US" sz="2000" dirty="0" err="1">
                <a:solidFill>
                  <a:prstClr val="black"/>
                </a:solidFill>
                <a:latin typeface="Segoe UI"/>
                <a:cs typeface="Segoe UI"/>
              </a:rPr>
              <a:t>lt</a:t>
            </a:r>
            <a:r>
              <a:rPr kumimoji="0" lang="en-US" sz="2000" b="0" i="0" u="none" strike="noStrike" kern="1200" cap="none" spc="0" normalizeH="0" baseline="0" noProof="0" dirty="0">
                <a:ln>
                  <a:noFill/>
                </a:ln>
                <a:solidFill>
                  <a:prstClr val="black"/>
                </a:solidFill>
                <a:effectLst/>
                <a:uLnTx/>
                <a:uFillTx/>
                <a:latin typeface="Segoe UI"/>
                <a:ea typeface="+mn-ea"/>
                <a:cs typeface="Segoe UI"/>
              </a:rPr>
              <a:t> is </a:t>
            </a:r>
            <a:r>
              <a:rPr kumimoji="0" lang="en-US" sz="2000" b="1" i="0" u="none" strike="noStrike" kern="1200" cap="none" spc="0" normalizeH="0" baseline="0" noProof="0" dirty="0">
                <a:ln>
                  <a:noFill/>
                </a:ln>
                <a:solidFill>
                  <a:prstClr val="black"/>
                </a:solidFill>
                <a:effectLst/>
                <a:uLnTx/>
                <a:uFillTx/>
                <a:latin typeface="Segoe UI"/>
                <a:ea typeface="+mn-ea"/>
                <a:cs typeface="Segoe UI"/>
              </a:rPr>
              <a:t>advisor</a:t>
            </a:r>
            <a:r>
              <a:rPr kumimoji="0" lang="en-US" sz="2000" b="0" i="0" u="none" strike="noStrike" kern="1200" cap="none" spc="0" normalizeH="0" baseline="0" noProof="0" dirty="0">
                <a:ln>
                  <a:noFill/>
                </a:ln>
                <a:solidFill>
                  <a:prstClr val="black"/>
                </a:solidFill>
                <a:effectLst/>
                <a:uLnTx/>
                <a:uFillTx/>
                <a:latin typeface="Segoe UI"/>
                <a:ea typeface="+mn-ea"/>
                <a:cs typeface="Segoe UI"/>
              </a:rPr>
              <a:t> to Welsh Government on the rollout of all LAEPs in Wales, advising on procurement, management, and quality in </a:t>
            </a:r>
            <a:r>
              <a:rPr kumimoji="0" lang="en-US" sz="2000" b="1" i="0" u="none" strike="noStrike" kern="1200" cap="none" spc="0" normalizeH="0" baseline="0" noProof="0" dirty="0">
                <a:ln>
                  <a:noFill/>
                </a:ln>
                <a:solidFill>
                  <a:prstClr val="black"/>
                </a:solidFill>
                <a:effectLst/>
                <a:uLnTx/>
                <a:uFillTx/>
                <a:latin typeface="Segoe UI"/>
                <a:ea typeface="+mn-ea"/>
                <a:cs typeface="Segoe UI"/>
              </a:rPr>
              <a:t>delivery</a:t>
            </a:r>
          </a:p>
          <a:p>
            <a:pPr marL="342900" marR="0" lvl="0" indent="-342900" algn="l" defTabSz="914400" rtl="0" eaLnBrk="1" fontAlgn="auto" latinLnBrk="0" hangingPunct="1">
              <a:lnSpc>
                <a:spcPct val="100000"/>
              </a:lnSpc>
              <a:spcBef>
                <a:spcPts val="0"/>
              </a:spcBef>
              <a:spcAft>
                <a:spcPts val="0"/>
              </a:spcAft>
              <a:buClr>
                <a:srgbClr val="EC6097"/>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Segoe UI"/>
              <a:ea typeface="+mn-ea"/>
              <a:cs typeface="Segoe UI"/>
            </a:endParaRPr>
          </a:p>
          <a:p>
            <a:pPr marL="342900" marR="0" lvl="0" indent="-342900" algn="l" defTabSz="914400" rtl="0" eaLnBrk="1" fontAlgn="auto" latinLnBrk="0" hangingPunct="1">
              <a:lnSpc>
                <a:spcPct val="100000"/>
              </a:lnSpc>
              <a:spcBef>
                <a:spcPts val="0"/>
              </a:spcBef>
              <a:spcAft>
                <a:spcPts val="0"/>
              </a:spcAft>
              <a:buClr>
                <a:srgbClr val="EC609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a:ea typeface="+mn-ea"/>
                <a:cs typeface="+mn-cs"/>
              </a:rPr>
              <a:t>LAEPs across </a:t>
            </a:r>
            <a:r>
              <a:rPr kumimoji="0" lang="en-US" sz="2000" b="1" i="0" u="none" strike="noStrike" kern="1200" cap="none" spc="0" normalizeH="0" baseline="0" noProof="0" dirty="0">
                <a:ln>
                  <a:noFill/>
                </a:ln>
                <a:solidFill>
                  <a:prstClr val="black"/>
                </a:solidFill>
                <a:effectLst/>
                <a:uLnTx/>
                <a:uFillTx/>
                <a:latin typeface="Segoe UI"/>
                <a:ea typeface="+mn-ea"/>
                <a:cs typeface="+mn-cs"/>
              </a:rPr>
              <a:t>22 local councils </a:t>
            </a:r>
          </a:p>
          <a:p>
            <a:pPr marL="342900" marR="0" lvl="0" indent="-342900" algn="l" defTabSz="914400" rtl="0" eaLnBrk="1" fontAlgn="auto" latinLnBrk="0" hangingPunct="1">
              <a:lnSpc>
                <a:spcPct val="100000"/>
              </a:lnSpc>
              <a:spcBef>
                <a:spcPts val="0"/>
              </a:spcBef>
              <a:spcAft>
                <a:spcPts val="0"/>
              </a:spcAft>
              <a:buClr>
                <a:srgbClr val="EC6097"/>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Segoe UI"/>
              <a:ea typeface="+mn-ea"/>
              <a:cs typeface="Segoe UI"/>
            </a:endParaRPr>
          </a:p>
          <a:p>
            <a:pPr marL="342900" marR="0" lvl="0" indent="-342900" algn="l" defTabSz="914400" rtl="0" eaLnBrk="1" fontAlgn="auto" latinLnBrk="0" hangingPunct="1">
              <a:lnSpc>
                <a:spcPct val="100000"/>
              </a:lnSpc>
              <a:spcBef>
                <a:spcPts val="0"/>
              </a:spcBef>
              <a:spcAft>
                <a:spcPts val="0"/>
              </a:spcAft>
              <a:buClr>
                <a:srgbClr val="EC609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a:ea typeface="+mn-ea"/>
                <a:cs typeface="Segoe UI"/>
              </a:rPr>
              <a:t>The Catapult is directly </a:t>
            </a:r>
            <a:r>
              <a:rPr kumimoji="0" lang="en-US" sz="2000" b="1" i="0" u="none" strike="noStrike" kern="1200" cap="none" spc="0" normalizeH="0" baseline="0" noProof="0" dirty="0">
                <a:ln>
                  <a:noFill/>
                </a:ln>
                <a:solidFill>
                  <a:prstClr val="black"/>
                </a:solidFill>
                <a:effectLst/>
                <a:uLnTx/>
                <a:uFillTx/>
                <a:latin typeface="Segoe UI"/>
                <a:ea typeface="+mn-ea"/>
                <a:cs typeface="Segoe UI"/>
              </a:rPr>
              <a:t>delivering </a:t>
            </a:r>
            <a:r>
              <a:rPr kumimoji="0" lang="en-US" sz="2000" b="0" i="0" u="none" strike="noStrike" kern="1200" cap="none" spc="0" normalizeH="0" baseline="0" noProof="0" dirty="0">
                <a:ln>
                  <a:noFill/>
                </a:ln>
                <a:solidFill>
                  <a:prstClr val="black"/>
                </a:solidFill>
                <a:effectLst/>
                <a:uLnTx/>
                <a:uFillTx/>
                <a:latin typeface="Segoe UI"/>
                <a:ea typeface="+mn-ea"/>
                <a:cs typeface="Segoe UI"/>
              </a:rPr>
              <a:t>two mid-Wales LAEPs</a:t>
            </a:r>
          </a:p>
          <a:p>
            <a:pPr marL="342900" marR="0" lvl="0" indent="-342900" algn="l" defTabSz="914400" rtl="0" eaLnBrk="1" fontAlgn="auto" latinLnBrk="0" hangingPunct="1">
              <a:lnSpc>
                <a:spcPct val="100000"/>
              </a:lnSpc>
              <a:spcBef>
                <a:spcPts val="0"/>
              </a:spcBef>
              <a:spcAft>
                <a:spcPts val="0"/>
              </a:spcAft>
              <a:buClr>
                <a:srgbClr val="EC6097"/>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Segoe UI"/>
              <a:ea typeface="+mn-ea"/>
              <a:cs typeface="Segoe UI"/>
            </a:endParaRPr>
          </a:p>
          <a:p>
            <a:pPr marL="342900" marR="0" lvl="0" indent="-342900" algn="l" defTabSz="914400" rtl="0" eaLnBrk="1" fontAlgn="auto" latinLnBrk="0" hangingPunct="1">
              <a:lnSpc>
                <a:spcPct val="100000"/>
              </a:lnSpc>
              <a:spcBef>
                <a:spcPts val="0"/>
              </a:spcBef>
              <a:spcAft>
                <a:spcPts val="0"/>
              </a:spcAft>
              <a:buClr>
                <a:srgbClr val="EC609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a:ea typeface="+mn-ea"/>
                <a:cs typeface="Segoe UI"/>
              </a:rPr>
              <a:t>Helping Wales produce a </a:t>
            </a:r>
            <a:r>
              <a:rPr kumimoji="0" lang="en-US" sz="2000" b="1" i="0" u="none" strike="noStrike" kern="1200" cap="none" spc="0" normalizeH="0" baseline="0" noProof="0" dirty="0">
                <a:ln>
                  <a:noFill/>
                </a:ln>
                <a:solidFill>
                  <a:prstClr val="black"/>
                </a:solidFill>
                <a:effectLst/>
                <a:uLnTx/>
                <a:uFillTx/>
                <a:latin typeface="Segoe UI"/>
                <a:ea typeface="+mn-ea"/>
                <a:cs typeface="Segoe UI"/>
              </a:rPr>
              <a:t>National Energy plan </a:t>
            </a:r>
            <a:r>
              <a:rPr kumimoji="0" lang="en-US" sz="2000" b="0" i="0" u="none" strike="noStrike" kern="1200" cap="none" spc="0" normalizeH="0" baseline="0" noProof="0" dirty="0">
                <a:ln>
                  <a:noFill/>
                </a:ln>
                <a:solidFill>
                  <a:prstClr val="black"/>
                </a:solidFill>
                <a:effectLst/>
                <a:uLnTx/>
                <a:uFillTx/>
                <a:latin typeface="Segoe UI"/>
                <a:ea typeface="+mn-ea"/>
                <a:cs typeface="Segoe UI"/>
              </a:rPr>
              <a:t>informed by the 22 LAEPs</a:t>
            </a:r>
            <a:endParaRPr kumimoji="0" lang="en-GB" sz="2000" b="0" i="0" u="none" strike="noStrike" kern="1200" cap="none" spc="0" normalizeH="0" baseline="0" noProof="0" dirty="0">
              <a:ln>
                <a:noFill/>
              </a:ln>
              <a:solidFill>
                <a:prstClr val="black"/>
              </a:solidFill>
              <a:effectLst/>
              <a:uLnTx/>
              <a:uFillTx/>
              <a:latin typeface="Segoe UI"/>
              <a:ea typeface="+mn-ea"/>
              <a:cs typeface="Segoe UI"/>
            </a:endParaRPr>
          </a:p>
        </p:txBody>
      </p:sp>
      <p:pic>
        <p:nvPicPr>
          <p:cNvPr id="14" name="Picture 13" descr="A black and white logo with a dragon&#10;&#10;Description automatically generated">
            <a:extLst>
              <a:ext uri="{FF2B5EF4-FFF2-40B4-BE49-F238E27FC236}">
                <a16:creationId xmlns:a16="http://schemas.microsoft.com/office/drawing/2014/main" id="{81C684F9-69D6-E945-A19B-5C434DA744A2}"/>
              </a:ext>
            </a:extLst>
          </p:cNvPr>
          <p:cNvPicPr>
            <a:picLocks noChangeAspect="1"/>
          </p:cNvPicPr>
          <p:nvPr/>
        </p:nvPicPr>
        <p:blipFill>
          <a:blip r:embed="rId6"/>
          <a:stretch>
            <a:fillRect/>
          </a:stretch>
        </p:blipFill>
        <p:spPr>
          <a:xfrm>
            <a:off x="308175" y="5423165"/>
            <a:ext cx="1060275" cy="1007699"/>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D266A7B7-753E-2FC7-1C31-A5695A1BE4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7792" y="-45988"/>
            <a:ext cx="2280584" cy="1136829"/>
          </a:xfrm>
          <a:prstGeom prst="rect">
            <a:avLst/>
          </a:prstGeom>
        </p:spPr>
      </p:pic>
    </p:spTree>
    <p:extLst>
      <p:ext uri="{BB962C8B-B14F-4D97-AF65-F5344CB8AC3E}">
        <p14:creationId xmlns:p14="http://schemas.microsoft.com/office/powerpoint/2010/main" val="1930361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ink, typography&#10;&#10;Description automatically generated">
            <a:extLst>
              <a:ext uri="{FF2B5EF4-FFF2-40B4-BE49-F238E27FC236}">
                <a16:creationId xmlns:a16="http://schemas.microsoft.com/office/drawing/2014/main" id="{B473E745-34A7-5040-8A2C-A49EB5665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8" y="2466881"/>
            <a:ext cx="12192000" cy="2895600"/>
          </a:xfrm>
          <a:prstGeom prst="rect">
            <a:avLst/>
          </a:prstGeom>
        </p:spPr>
      </p:pic>
      <p:sp>
        <p:nvSpPr>
          <p:cNvPr id="79" name="Rectangle: Rounded Corners 78">
            <a:extLst>
              <a:ext uri="{FF2B5EF4-FFF2-40B4-BE49-F238E27FC236}">
                <a16:creationId xmlns:a16="http://schemas.microsoft.com/office/drawing/2014/main" id="{8426FEF1-CF39-3CB0-7F25-036D3B0D6CED}"/>
              </a:ext>
            </a:extLst>
          </p:cNvPr>
          <p:cNvSpPr/>
          <p:nvPr/>
        </p:nvSpPr>
        <p:spPr>
          <a:xfrm>
            <a:off x="294477" y="5246753"/>
            <a:ext cx="3001617" cy="1298172"/>
          </a:xfrm>
          <a:prstGeom prst="roundRect">
            <a:avLst/>
          </a:prstGeom>
          <a:no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Slide Number Placeholder 1">
            <a:extLst>
              <a:ext uri="{FF2B5EF4-FFF2-40B4-BE49-F238E27FC236}">
                <a16:creationId xmlns:a16="http://schemas.microsoft.com/office/drawing/2014/main" id="{5F88A438-144E-BF45-83FB-34A55295405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13994-E38F-4BB4-A257-6815BBC3FB08}" type="slidenum">
              <a:rPr kumimoji="0" lang="en-GB" sz="9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80" name="Title 79">
            <a:extLst>
              <a:ext uri="{FF2B5EF4-FFF2-40B4-BE49-F238E27FC236}">
                <a16:creationId xmlns:a16="http://schemas.microsoft.com/office/drawing/2014/main" id="{2A7D0879-A1D0-68E2-ACF0-D1D83B41AB75}"/>
              </a:ext>
            </a:extLst>
          </p:cNvPr>
          <p:cNvSpPr>
            <a:spLocks noGrp="1"/>
          </p:cNvSpPr>
          <p:nvPr>
            <p:ph type="title"/>
          </p:nvPr>
        </p:nvSpPr>
        <p:spPr>
          <a:xfrm>
            <a:off x="251396" y="242534"/>
            <a:ext cx="8940962" cy="954107"/>
          </a:xfrm>
        </p:spPr>
        <p:txBody>
          <a:bodyPr/>
          <a:lstStyle/>
          <a:p>
            <a:r>
              <a:rPr lang="en-GB" dirty="0"/>
              <a:t>The Catapult’s Local Area Energy Plan timeline.</a:t>
            </a:r>
            <a:br>
              <a:rPr lang="en-GB" dirty="0"/>
            </a:br>
            <a:endParaRPr lang="en-GB" dirty="0"/>
          </a:p>
        </p:txBody>
      </p:sp>
      <p:pic>
        <p:nvPicPr>
          <p:cNvPr id="13" name="Picture 12" descr="A picture containing font, graphics, text, logo&#10;&#10;Description automatically generated">
            <a:extLst>
              <a:ext uri="{FF2B5EF4-FFF2-40B4-BE49-F238E27FC236}">
                <a16:creationId xmlns:a16="http://schemas.microsoft.com/office/drawing/2014/main" id="{A69C23B6-7B39-614F-B892-D9EC9C756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449" y="3814659"/>
            <a:ext cx="834650" cy="702089"/>
          </a:xfrm>
          <a:prstGeom prst="rect">
            <a:avLst/>
          </a:prstGeom>
        </p:spPr>
      </p:pic>
      <p:cxnSp>
        <p:nvCxnSpPr>
          <p:cNvPr id="9" name="Straight Connector 8">
            <a:extLst>
              <a:ext uri="{FF2B5EF4-FFF2-40B4-BE49-F238E27FC236}">
                <a16:creationId xmlns:a16="http://schemas.microsoft.com/office/drawing/2014/main" id="{86B9F632-C002-7648-A5AF-A7612FB80FE3}"/>
              </a:ext>
            </a:extLst>
          </p:cNvPr>
          <p:cNvCxnSpPr>
            <a:cxnSpLocks/>
          </p:cNvCxnSpPr>
          <p:nvPr/>
        </p:nvCxnSpPr>
        <p:spPr>
          <a:xfrm flipV="1">
            <a:off x="1660069" y="3351167"/>
            <a:ext cx="0" cy="19963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7CD5F030-2733-FA47-A4BA-0FD96014BB5B}"/>
              </a:ext>
            </a:extLst>
          </p:cNvPr>
          <p:cNvSpPr>
            <a:spLocks noChangeAspect="1"/>
          </p:cNvSpPr>
          <p:nvPr/>
        </p:nvSpPr>
        <p:spPr>
          <a:xfrm>
            <a:off x="1593334" y="3562863"/>
            <a:ext cx="133470" cy="133590"/>
          </a:xfrm>
          <a:prstGeom prst="ellipse">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40" name="TextBox 39">
            <a:extLst>
              <a:ext uri="{FF2B5EF4-FFF2-40B4-BE49-F238E27FC236}">
                <a16:creationId xmlns:a16="http://schemas.microsoft.com/office/drawing/2014/main" id="{19341479-81A1-D748-8247-679E9818EEA3}"/>
              </a:ext>
            </a:extLst>
          </p:cNvPr>
          <p:cNvSpPr txBox="1"/>
          <p:nvPr/>
        </p:nvSpPr>
        <p:spPr>
          <a:xfrm>
            <a:off x="1277653" y="2790299"/>
            <a:ext cx="757763" cy="480131"/>
          </a:xfrm>
          <a:prstGeom prst="rect">
            <a:avLst/>
          </a:prstGeom>
          <a:noFill/>
        </p:spPr>
        <p:txBody>
          <a:bodyPr wrap="square">
            <a:sp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2013/14</a:t>
            </a:r>
            <a:endParaRPr kumimoji="0" lang="en-GB"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17" name="Picture 16" descr="A close-up of a logo&#10;&#10;Description automatically generated with medium confidence">
            <a:extLst>
              <a:ext uri="{FF2B5EF4-FFF2-40B4-BE49-F238E27FC236}">
                <a16:creationId xmlns:a16="http://schemas.microsoft.com/office/drawing/2014/main" id="{A221653C-4F90-C043-821A-4FDB09D799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4922" y="3579788"/>
            <a:ext cx="632654" cy="316328"/>
          </a:xfrm>
          <a:prstGeom prst="rect">
            <a:avLst/>
          </a:prstGeom>
        </p:spPr>
      </p:pic>
      <p:pic>
        <p:nvPicPr>
          <p:cNvPr id="21" name="Picture 20" descr="A close-up of a logo&#10;&#10;Description automatically generated with medium confidence">
            <a:extLst>
              <a:ext uri="{FF2B5EF4-FFF2-40B4-BE49-F238E27FC236}">
                <a16:creationId xmlns:a16="http://schemas.microsoft.com/office/drawing/2014/main" id="{CDAF96BF-0D5F-D749-B53A-65FC4EB5CF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9371" y="3122575"/>
            <a:ext cx="1165080" cy="288182"/>
          </a:xfrm>
          <a:prstGeom prst="rect">
            <a:avLst/>
          </a:prstGeom>
        </p:spPr>
      </p:pic>
      <p:pic>
        <p:nvPicPr>
          <p:cNvPr id="24" name="Picture 23" descr="A picture containing font, graphics, text, typography&#10;&#10;Description automatically generated">
            <a:extLst>
              <a:ext uri="{FF2B5EF4-FFF2-40B4-BE49-F238E27FC236}">
                <a16:creationId xmlns:a16="http://schemas.microsoft.com/office/drawing/2014/main" id="{1902D691-ECA0-EF46-93F3-869C271A1A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3165" y="2628984"/>
            <a:ext cx="1165075" cy="351328"/>
          </a:xfrm>
          <a:prstGeom prst="rect">
            <a:avLst/>
          </a:prstGeom>
        </p:spPr>
      </p:pic>
      <p:cxnSp>
        <p:nvCxnSpPr>
          <p:cNvPr id="10" name="Straight Connector 9">
            <a:extLst>
              <a:ext uri="{FF2B5EF4-FFF2-40B4-BE49-F238E27FC236}">
                <a16:creationId xmlns:a16="http://schemas.microsoft.com/office/drawing/2014/main" id="{3FB07399-35E4-EB49-A82F-ADF5E711FE59}"/>
              </a:ext>
            </a:extLst>
          </p:cNvPr>
          <p:cNvCxnSpPr>
            <a:cxnSpLocks/>
          </p:cNvCxnSpPr>
          <p:nvPr/>
        </p:nvCxnSpPr>
        <p:spPr>
          <a:xfrm flipV="1">
            <a:off x="3489373" y="4208516"/>
            <a:ext cx="0" cy="20920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6D2BCB0C-071B-6D4F-BE11-5C1C21D02E5D}"/>
              </a:ext>
            </a:extLst>
          </p:cNvPr>
          <p:cNvSpPr>
            <a:spLocks noChangeAspect="1"/>
          </p:cNvSpPr>
          <p:nvPr/>
        </p:nvSpPr>
        <p:spPr>
          <a:xfrm>
            <a:off x="3424751" y="4060784"/>
            <a:ext cx="133470" cy="133590"/>
          </a:xfrm>
          <a:prstGeom prst="ellipse">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41" name="TextBox 40">
            <a:extLst>
              <a:ext uri="{FF2B5EF4-FFF2-40B4-BE49-F238E27FC236}">
                <a16:creationId xmlns:a16="http://schemas.microsoft.com/office/drawing/2014/main" id="{1BD4A1EA-486E-4A4B-8E72-E94989027A57}"/>
              </a:ext>
            </a:extLst>
          </p:cNvPr>
          <p:cNvSpPr txBox="1"/>
          <p:nvPr/>
        </p:nvSpPr>
        <p:spPr>
          <a:xfrm>
            <a:off x="3153163" y="4656545"/>
            <a:ext cx="656173" cy="286232"/>
          </a:xfrm>
          <a:prstGeom prst="rect">
            <a:avLst/>
          </a:prstGeom>
          <a:noFill/>
        </p:spPr>
        <p:txBody>
          <a:bodyPr wrap="square">
            <a:sp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2018</a:t>
            </a:r>
            <a:endParaRPr kumimoji="0" lang="en-GB"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cxnSp>
        <p:nvCxnSpPr>
          <p:cNvPr id="28" name="Straight Connector 27">
            <a:extLst>
              <a:ext uri="{FF2B5EF4-FFF2-40B4-BE49-F238E27FC236}">
                <a16:creationId xmlns:a16="http://schemas.microsoft.com/office/drawing/2014/main" id="{96F0417C-DA73-8440-B430-3AFA2BBE9806}"/>
              </a:ext>
            </a:extLst>
          </p:cNvPr>
          <p:cNvCxnSpPr>
            <a:cxnSpLocks/>
          </p:cNvCxnSpPr>
          <p:nvPr/>
        </p:nvCxnSpPr>
        <p:spPr>
          <a:xfrm flipV="1">
            <a:off x="5267226" y="3336687"/>
            <a:ext cx="0" cy="21411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3" name="Picture 32" descr="A picture containing text, font, white, logo&#10;&#10;Description automatically generated">
            <a:extLst>
              <a:ext uri="{FF2B5EF4-FFF2-40B4-BE49-F238E27FC236}">
                <a16:creationId xmlns:a16="http://schemas.microsoft.com/office/drawing/2014/main" id="{E13B16DC-B147-0C46-9E6E-576F35D2B2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68899" y="3838561"/>
            <a:ext cx="1133186" cy="350988"/>
          </a:xfrm>
          <a:prstGeom prst="rect">
            <a:avLst/>
          </a:prstGeom>
        </p:spPr>
      </p:pic>
      <p:cxnSp>
        <p:nvCxnSpPr>
          <p:cNvPr id="34" name="Straight Connector 33">
            <a:extLst>
              <a:ext uri="{FF2B5EF4-FFF2-40B4-BE49-F238E27FC236}">
                <a16:creationId xmlns:a16="http://schemas.microsoft.com/office/drawing/2014/main" id="{45137F64-79C2-4E45-AAB1-C35404557199}"/>
              </a:ext>
            </a:extLst>
          </p:cNvPr>
          <p:cNvCxnSpPr>
            <a:cxnSpLocks/>
          </p:cNvCxnSpPr>
          <p:nvPr/>
        </p:nvCxnSpPr>
        <p:spPr>
          <a:xfrm flipV="1">
            <a:off x="5273764" y="4308468"/>
            <a:ext cx="0" cy="23246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7F0BA56E-6EE7-A948-9465-6A8D8146E318}"/>
              </a:ext>
            </a:extLst>
          </p:cNvPr>
          <p:cNvSpPr>
            <a:spLocks noChangeAspect="1"/>
          </p:cNvSpPr>
          <p:nvPr/>
        </p:nvSpPr>
        <p:spPr>
          <a:xfrm>
            <a:off x="5207029" y="4558226"/>
            <a:ext cx="133466" cy="133587"/>
          </a:xfrm>
          <a:prstGeom prst="ellipse">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38" name="Picture 37" descr="A picture containing font, graphics, logo, text&#10;&#10;Description automatically generated">
            <a:extLst>
              <a:ext uri="{FF2B5EF4-FFF2-40B4-BE49-F238E27FC236}">
                <a16:creationId xmlns:a16="http://schemas.microsoft.com/office/drawing/2014/main" id="{9DDEFBB8-EF13-5F40-B5D2-AE941EE314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47396" y="4695751"/>
            <a:ext cx="873243" cy="441256"/>
          </a:xfrm>
          <a:prstGeom prst="rect">
            <a:avLst/>
          </a:prstGeom>
        </p:spPr>
      </p:pic>
      <p:sp>
        <p:nvSpPr>
          <p:cNvPr id="46" name="TextBox 45">
            <a:extLst>
              <a:ext uri="{FF2B5EF4-FFF2-40B4-BE49-F238E27FC236}">
                <a16:creationId xmlns:a16="http://schemas.microsoft.com/office/drawing/2014/main" id="{942AC41E-9D86-DE4D-9ACD-A982B237393F}"/>
              </a:ext>
            </a:extLst>
          </p:cNvPr>
          <p:cNvSpPr txBox="1"/>
          <p:nvPr/>
        </p:nvSpPr>
        <p:spPr>
          <a:xfrm>
            <a:off x="4940247" y="2859334"/>
            <a:ext cx="645021" cy="286232"/>
          </a:xfrm>
          <a:prstGeom prst="rect">
            <a:avLst/>
          </a:prstGeom>
          <a:noFill/>
        </p:spPr>
        <p:txBody>
          <a:bodyPr wrap="square">
            <a:sp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2020</a:t>
            </a:r>
            <a:endParaRPr kumimoji="0" lang="en-GB"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71" name="Picture 70" descr="A picture containing font, graphics, graphic design, design&#10;&#10;Description automatically generated">
            <a:extLst>
              <a:ext uri="{FF2B5EF4-FFF2-40B4-BE49-F238E27FC236}">
                <a16:creationId xmlns:a16="http://schemas.microsoft.com/office/drawing/2014/main" id="{3D45019D-EC34-7645-A1C6-9E47F8F04B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2382" y="1950632"/>
            <a:ext cx="770416" cy="345359"/>
          </a:xfrm>
          <a:prstGeom prst="rect">
            <a:avLst/>
          </a:prstGeom>
        </p:spPr>
      </p:pic>
      <p:pic>
        <p:nvPicPr>
          <p:cNvPr id="73" name="Picture 72" descr="A picture containing font, graphics, logo, symbol&#10;&#10;Description automatically generated">
            <a:extLst>
              <a:ext uri="{FF2B5EF4-FFF2-40B4-BE49-F238E27FC236}">
                <a16:creationId xmlns:a16="http://schemas.microsoft.com/office/drawing/2014/main" id="{A0C3EC54-E50F-9543-BB57-A567012384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03080" y="1948448"/>
            <a:ext cx="908224" cy="305264"/>
          </a:xfrm>
          <a:prstGeom prst="rect">
            <a:avLst/>
          </a:prstGeom>
        </p:spPr>
      </p:pic>
      <p:pic>
        <p:nvPicPr>
          <p:cNvPr id="78" name="Picture 77" descr="A picture containing font, graphics, graphic design, text&#10;&#10;Description automatically generated">
            <a:extLst>
              <a:ext uri="{FF2B5EF4-FFF2-40B4-BE49-F238E27FC236}">
                <a16:creationId xmlns:a16="http://schemas.microsoft.com/office/drawing/2014/main" id="{306E7B49-710A-EA42-84E2-4DB3DFA727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2358" y="1349316"/>
            <a:ext cx="836888" cy="254055"/>
          </a:xfrm>
          <a:prstGeom prst="rect">
            <a:avLst/>
          </a:prstGeom>
        </p:spPr>
      </p:pic>
      <p:pic>
        <p:nvPicPr>
          <p:cNvPr id="85" name="Picture 84" descr="A black background with white text&#10;&#10;Description automatically generated with low confidence">
            <a:extLst>
              <a:ext uri="{FF2B5EF4-FFF2-40B4-BE49-F238E27FC236}">
                <a16:creationId xmlns:a16="http://schemas.microsoft.com/office/drawing/2014/main" id="{7232092C-4684-BC44-85FB-2F234B792A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05265" y="1380850"/>
            <a:ext cx="947665" cy="290618"/>
          </a:xfrm>
          <a:prstGeom prst="rect">
            <a:avLst/>
          </a:prstGeom>
        </p:spPr>
      </p:pic>
      <p:pic>
        <p:nvPicPr>
          <p:cNvPr id="90" name="Picture 89" descr="A close-up of a sign&#10;&#10;Description automatically generated with low confidence">
            <a:extLst>
              <a:ext uri="{FF2B5EF4-FFF2-40B4-BE49-F238E27FC236}">
                <a16:creationId xmlns:a16="http://schemas.microsoft.com/office/drawing/2014/main" id="{5F162195-2A3C-DD45-95C9-9DA07DB35FB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85099" y="1396173"/>
            <a:ext cx="994601" cy="275355"/>
          </a:xfrm>
          <a:prstGeom prst="rect">
            <a:avLst/>
          </a:prstGeom>
        </p:spPr>
      </p:pic>
      <p:sp>
        <p:nvSpPr>
          <p:cNvPr id="50" name="TextBox 49">
            <a:extLst>
              <a:ext uri="{FF2B5EF4-FFF2-40B4-BE49-F238E27FC236}">
                <a16:creationId xmlns:a16="http://schemas.microsoft.com/office/drawing/2014/main" id="{54A3E951-34A0-3548-9687-532F9B51B07D}"/>
              </a:ext>
            </a:extLst>
          </p:cNvPr>
          <p:cNvSpPr txBox="1"/>
          <p:nvPr/>
        </p:nvSpPr>
        <p:spPr>
          <a:xfrm>
            <a:off x="10300348" y="4658461"/>
            <a:ext cx="656174" cy="286232"/>
          </a:xfrm>
          <a:prstGeom prst="rect">
            <a:avLst/>
          </a:prstGeom>
          <a:noFill/>
        </p:spPr>
        <p:txBody>
          <a:bodyPr wrap="square">
            <a:sp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2023</a:t>
            </a:r>
            <a:endParaRPr kumimoji="0" lang="en-GB"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cxnSp>
        <p:nvCxnSpPr>
          <p:cNvPr id="96" name="Straight Connector 95">
            <a:extLst>
              <a:ext uri="{FF2B5EF4-FFF2-40B4-BE49-F238E27FC236}">
                <a16:creationId xmlns:a16="http://schemas.microsoft.com/office/drawing/2014/main" id="{75F7B813-3801-8647-A928-CE9F94329A41}"/>
              </a:ext>
            </a:extLst>
          </p:cNvPr>
          <p:cNvCxnSpPr>
            <a:cxnSpLocks/>
          </p:cNvCxnSpPr>
          <p:nvPr/>
        </p:nvCxnSpPr>
        <p:spPr>
          <a:xfrm flipV="1">
            <a:off x="10624643" y="4208516"/>
            <a:ext cx="0" cy="20920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id="{CB4C7818-A01F-1646-809F-2990F687E6D6}"/>
              </a:ext>
            </a:extLst>
          </p:cNvPr>
          <p:cNvSpPr>
            <a:spLocks noChangeAspect="1"/>
          </p:cNvSpPr>
          <p:nvPr/>
        </p:nvSpPr>
        <p:spPr>
          <a:xfrm>
            <a:off x="10453830" y="4056325"/>
            <a:ext cx="128321" cy="128437"/>
          </a:xfrm>
          <a:prstGeom prst="ellipse">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01" name="Picture 100" descr="A picture containing bird&#10;&#10;Description automatically generated">
            <a:extLst>
              <a:ext uri="{FF2B5EF4-FFF2-40B4-BE49-F238E27FC236}">
                <a16:creationId xmlns:a16="http://schemas.microsoft.com/office/drawing/2014/main" id="{841BBFAC-060F-4544-A6E1-80712F7E5FF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00348" y="3062568"/>
            <a:ext cx="594996" cy="384377"/>
          </a:xfrm>
          <a:prstGeom prst="rect">
            <a:avLst/>
          </a:prstGeom>
        </p:spPr>
      </p:pic>
      <p:pic>
        <p:nvPicPr>
          <p:cNvPr id="103" name="Picture 102" descr="A picture containing text, font, logo, graphics&#10;&#10;Description automatically generated">
            <a:extLst>
              <a:ext uri="{FF2B5EF4-FFF2-40B4-BE49-F238E27FC236}">
                <a16:creationId xmlns:a16="http://schemas.microsoft.com/office/drawing/2014/main" id="{B410E956-9A90-7140-B501-46AE2074D38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40839" y="3502114"/>
            <a:ext cx="1171861" cy="533252"/>
          </a:xfrm>
          <a:prstGeom prst="rect">
            <a:avLst/>
          </a:prstGeom>
        </p:spPr>
      </p:pic>
      <p:sp>
        <p:nvSpPr>
          <p:cNvPr id="48" name="TextBox 47">
            <a:extLst>
              <a:ext uri="{FF2B5EF4-FFF2-40B4-BE49-F238E27FC236}">
                <a16:creationId xmlns:a16="http://schemas.microsoft.com/office/drawing/2014/main" id="{C03DC224-4447-9440-91BC-2FF292AF10DE}"/>
              </a:ext>
            </a:extLst>
          </p:cNvPr>
          <p:cNvSpPr txBox="1"/>
          <p:nvPr/>
        </p:nvSpPr>
        <p:spPr>
          <a:xfrm>
            <a:off x="6727732" y="4648212"/>
            <a:ext cx="656174" cy="286232"/>
          </a:xfrm>
          <a:prstGeom prst="rect">
            <a:avLst/>
          </a:prstGeom>
          <a:noFill/>
        </p:spPr>
        <p:txBody>
          <a:bodyPr wrap="square">
            <a:sp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2021</a:t>
            </a:r>
            <a:endParaRPr kumimoji="0" lang="en-GB"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cxnSp>
        <p:nvCxnSpPr>
          <p:cNvPr id="51" name="Straight Connector 50">
            <a:extLst>
              <a:ext uri="{FF2B5EF4-FFF2-40B4-BE49-F238E27FC236}">
                <a16:creationId xmlns:a16="http://schemas.microsoft.com/office/drawing/2014/main" id="{7EE26D39-DE14-BE48-BF48-0D119900FE78}"/>
              </a:ext>
            </a:extLst>
          </p:cNvPr>
          <p:cNvCxnSpPr>
            <a:cxnSpLocks/>
          </p:cNvCxnSpPr>
          <p:nvPr/>
        </p:nvCxnSpPr>
        <p:spPr>
          <a:xfrm flipV="1">
            <a:off x="7071205" y="4208516"/>
            <a:ext cx="0" cy="20920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40462597-1482-5947-8695-9502FEFDEB80}"/>
              </a:ext>
            </a:extLst>
          </p:cNvPr>
          <p:cNvSpPr>
            <a:spLocks noChangeAspect="1"/>
          </p:cNvSpPr>
          <p:nvPr/>
        </p:nvSpPr>
        <p:spPr>
          <a:xfrm>
            <a:off x="7008050" y="4060787"/>
            <a:ext cx="133467" cy="133587"/>
          </a:xfrm>
          <a:prstGeom prst="ellipse">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8" name="Picture 7" descr="A picture containing font, graphics, text, typography&#10;&#10;Description automatically generated">
            <a:extLst>
              <a:ext uri="{FF2B5EF4-FFF2-40B4-BE49-F238E27FC236}">
                <a16:creationId xmlns:a16="http://schemas.microsoft.com/office/drawing/2014/main" id="{FEE32F71-9A2B-456B-DCA6-812E19A665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2079" y="3620382"/>
            <a:ext cx="1133186" cy="341712"/>
          </a:xfrm>
          <a:prstGeom prst="rect">
            <a:avLst/>
          </a:prstGeom>
        </p:spPr>
      </p:pic>
      <p:grpSp>
        <p:nvGrpSpPr>
          <p:cNvPr id="16" name="Group 15">
            <a:extLst>
              <a:ext uri="{FF2B5EF4-FFF2-40B4-BE49-F238E27FC236}">
                <a16:creationId xmlns:a16="http://schemas.microsoft.com/office/drawing/2014/main" id="{64A1F810-72A4-9EBC-592B-CB9E86E9507C}"/>
              </a:ext>
            </a:extLst>
          </p:cNvPr>
          <p:cNvGrpSpPr/>
          <p:nvPr/>
        </p:nvGrpSpPr>
        <p:grpSpPr>
          <a:xfrm>
            <a:off x="380646" y="5336208"/>
            <a:ext cx="2750634" cy="1110316"/>
            <a:chOff x="186833" y="4981411"/>
            <a:chExt cx="2750634" cy="1110316"/>
          </a:xfrm>
        </p:grpSpPr>
        <p:sp>
          <p:nvSpPr>
            <p:cNvPr id="104" name="TextBox 103">
              <a:extLst>
                <a:ext uri="{FF2B5EF4-FFF2-40B4-BE49-F238E27FC236}">
                  <a16:creationId xmlns:a16="http://schemas.microsoft.com/office/drawing/2014/main" id="{FB0DA688-A871-7546-A578-25940CEA83F1}"/>
                </a:ext>
              </a:extLst>
            </p:cNvPr>
            <p:cNvSpPr txBox="1"/>
            <p:nvPr/>
          </p:nvSpPr>
          <p:spPr>
            <a:xfrm>
              <a:off x="186833" y="4981411"/>
              <a:ext cx="1269905"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Segoe UI"/>
                  <a:ea typeface="+mn-ea"/>
                  <a:cs typeface="+mn-cs"/>
                </a:rPr>
                <a:t>Key</a:t>
              </a:r>
            </a:p>
          </p:txBody>
        </p:sp>
        <p:sp>
          <p:nvSpPr>
            <p:cNvPr id="106" name="Oval 105">
              <a:extLst>
                <a:ext uri="{FF2B5EF4-FFF2-40B4-BE49-F238E27FC236}">
                  <a16:creationId xmlns:a16="http://schemas.microsoft.com/office/drawing/2014/main" id="{6E166329-877C-864B-8EE6-9F15F7BC444B}"/>
                </a:ext>
              </a:extLst>
            </p:cNvPr>
            <p:cNvSpPr>
              <a:spLocks noChangeAspect="1"/>
            </p:cNvSpPr>
            <p:nvPr/>
          </p:nvSpPr>
          <p:spPr>
            <a:xfrm>
              <a:off x="249201" y="5355106"/>
              <a:ext cx="207651" cy="207838"/>
            </a:xfrm>
            <a:prstGeom prst="ellipse">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107" name="TextBox 106">
              <a:extLst>
                <a:ext uri="{FF2B5EF4-FFF2-40B4-BE49-F238E27FC236}">
                  <a16:creationId xmlns:a16="http://schemas.microsoft.com/office/drawing/2014/main" id="{5A4BAEE2-AE06-1D4F-A2AE-3023FB3D1EAB}"/>
                </a:ext>
              </a:extLst>
            </p:cNvPr>
            <p:cNvSpPr txBox="1"/>
            <p:nvPr/>
          </p:nvSpPr>
          <p:spPr>
            <a:xfrm>
              <a:off x="456852" y="5320526"/>
              <a:ext cx="2480615" cy="276999"/>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Concept / guidance development</a:t>
              </a:r>
            </a:p>
          </p:txBody>
        </p:sp>
        <p:sp>
          <p:nvSpPr>
            <p:cNvPr id="109" name="Oval 108">
              <a:extLst>
                <a:ext uri="{FF2B5EF4-FFF2-40B4-BE49-F238E27FC236}">
                  <a16:creationId xmlns:a16="http://schemas.microsoft.com/office/drawing/2014/main" id="{5EB6A5A7-51A0-5049-B463-E0F2EC4B7D86}"/>
                </a:ext>
              </a:extLst>
            </p:cNvPr>
            <p:cNvSpPr>
              <a:spLocks noChangeAspect="1"/>
            </p:cNvSpPr>
            <p:nvPr/>
          </p:nvSpPr>
          <p:spPr>
            <a:xfrm>
              <a:off x="249201" y="5602207"/>
              <a:ext cx="207651" cy="207838"/>
            </a:xfrm>
            <a:prstGeom prst="ellipse">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110" name="TextBox 109">
              <a:extLst>
                <a:ext uri="{FF2B5EF4-FFF2-40B4-BE49-F238E27FC236}">
                  <a16:creationId xmlns:a16="http://schemas.microsoft.com/office/drawing/2014/main" id="{E2E9ADFA-9936-7349-83D0-07E457DE0859}"/>
                </a:ext>
              </a:extLst>
            </p:cNvPr>
            <p:cNvSpPr txBox="1"/>
            <p:nvPr/>
          </p:nvSpPr>
          <p:spPr>
            <a:xfrm>
              <a:off x="456852" y="5567627"/>
              <a:ext cx="2480615" cy="276999"/>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Technical advisory</a:t>
              </a:r>
            </a:p>
          </p:txBody>
        </p:sp>
        <p:sp>
          <p:nvSpPr>
            <p:cNvPr id="112" name="Oval 111">
              <a:extLst>
                <a:ext uri="{FF2B5EF4-FFF2-40B4-BE49-F238E27FC236}">
                  <a16:creationId xmlns:a16="http://schemas.microsoft.com/office/drawing/2014/main" id="{783E4A92-BD8D-4A4C-9B76-E1392F9E33C5}"/>
                </a:ext>
              </a:extLst>
            </p:cNvPr>
            <p:cNvSpPr>
              <a:spLocks noChangeAspect="1"/>
            </p:cNvSpPr>
            <p:nvPr/>
          </p:nvSpPr>
          <p:spPr>
            <a:xfrm>
              <a:off x="249201" y="5849308"/>
              <a:ext cx="207651" cy="207838"/>
            </a:xfrm>
            <a:prstGeom prst="ellips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113" name="TextBox 112">
              <a:extLst>
                <a:ext uri="{FF2B5EF4-FFF2-40B4-BE49-F238E27FC236}">
                  <a16:creationId xmlns:a16="http://schemas.microsoft.com/office/drawing/2014/main" id="{5971F121-5303-DF4D-8ABB-6205092BE64A}"/>
                </a:ext>
              </a:extLst>
            </p:cNvPr>
            <p:cNvSpPr txBox="1"/>
            <p:nvPr/>
          </p:nvSpPr>
          <p:spPr>
            <a:xfrm>
              <a:off x="456852" y="5814728"/>
              <a:ext cx="2480615" cy="276999"/>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LAEP delivery</a:t>
              </a:r>
            </a:p>
          </p:txBody>
        </p:sp>
      </p:grpSp>
      <p:sp>
        <p:nvSpPr>
          <p:cNvPr id="49" name="TextBox 48">
            <a:extLst>
              <a:ext uri="{FF2B5EF4-FFF2-40B4-BE49-F238E27FC236}">
                <a16:creationId xmlns:a16="http://schemas.microsoft.com/office/drawing/2014/main" id="{D6300A39-BDCE-5148-BDFC-0CF093720464}"/>
              </a:ext>
            </a:extLst>
          </p:cNvPr>
          <p:cNvSpPr txBox="1"/>
          <p:nvPr/>
        </p:nvSpPr>
        <p:spPr>
          <a:xfrm>
            <a:off x="8463607" y="2874642"/>
            <a:ext cx="656174" cy="286232"/>
          </a:xfrm>
          <a:prstGeom prst="rect">
            <a:avLst/>
          </a:prstGeom>
          <a:noFill/>
        </p:spPr>
        <p:txBody>
          <a:bodyPr wrap="square">
            <a:sp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2022</a:t>
            </a:r>
            <a:endParaRPr kumimoji="0" lang="en-GB"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cxnSp>
        <p:nvCxnSpPr>
          <p:cNvPr id="56" name="Straight Connector 55">
            <a:extLst>
              <a:ext uri="{FF2B5EF4-FFF2-40B4-BE49-F238E27FC236}">
                <a16:creationId xmlns:a16="http://schemas.microsoft.com/office/drawing/2014/main" id="{4B992C2B-BFB1-FA4A-92B8-3861ED646948}"/>
              </a:ext>
            </a:extLst>
          </p:cNvPr>
          <p:cNvCxnSpPr>
            <a:cxnSpLocks/>
          </p:cNvCxnSpPr>
          <p:nvPr/>
        </p:nvCxnSpPr>
        <p:spPr>
          <a:xfrm flipH="1" flipV="1">
            <a:off x="8813606" y="3347699"/>
            <a:ext cx="2197" cy="1691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DED7AC22-D717-094E-A930-EE12FD852330}"/>
              </a:ext>
            </a:extLst>
          </p:cNvPr>
          <p:cNvSpPr>
            <a:spLocks noChangeAspect="1"/>
          </p:cNvSpPr>
          <p:nvPr/>
        </p:nvSpPr>
        <p:spPr>
          <a:xfrm>
            <a:off x="8750421" y="3531578"/>
            <a:ext cx="133468" cy="133588"/>
          </a:xfrm>
          <a:prstGeom prst="ellips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58" name="Straight Connector 57">
            <a:extLst>
              <a:ext uri="{FF2B5EF4-FFF2-40B4-BE49-F238E27FC236}">
                <a16:creationId xmlns:a16="http://schemas.microsoft.com/office/drawing/2014/main" id="{EA315F21-B2A0-F44E-B7DF-6F97C4CD78A0}"/>
              </a:ext>
            </a:extLst>
          </p:cNvPr>
          <p:cNvCxnSpPr>
            <a:cxnSpLocks/>
          </p:cNvCxnSpPr>
          <p:nvPr/>
        </p:nvCxnSpPr>
        <p:spPr>
          <a:xfrm flipV="1">
            <a:off x="8818131" y="4634034"/>
            <a:ext cx="0" cy="13681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E93AC9BE-3203-1445-822F-28705F70E9D2}"/>
              </a:ext>
            </a:extLst>
          </p:cNvPr>
          <p:cNvSpPr>
            <a:spLocks noChangeAspect="1"/>
          </p:cNvSpPr>
          <p:nvPr/>
        </p:nvSpPr>
        <p:spPr>
          <a:xfrm>
            <a:off x="8758475" y="4786292"/>
            <a:ext cx="129076" cy="129192"/>
          </a:xfrm>
          <a:prstGeom prst="ellips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63" name="Picture 62" descr="A picture containing font, clipart, design, illustration&#10;&#10;Description automatically generated">
            <a:extLst>
              <a:ext uri="{FF2B5EF4-FFF2-40B4-BE49-F238E27FC236}">
                <a16:creationId xmlns:a16="http://schemas.microsoft.com/office/drawing/2014/main" id="{901CFBB4-7BDE-614D-8050-AD86B88E143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76211" y="3799678"/>
            <a:ext cx="661271" cy="627068"/>
          </a:xfrm>
          <a:prstGeom prst="rect">
            <a:avLst/>
          </a:prstGeom>
        </p:spPr>
      </p:pic>
      <p:cxnSp>
        <p:nvCxnSpPr>
          <p:cNvPr id="93" name="Straight Connector 92">
            <a:extLst>
              <a:ext uri="{FF2B5EF4-FFF2-40B4-BE49-F238E27FC236}">
                <a16:creationId xmlns:a16="http://schemas.microsoft.com/office/drawing/2014/main" id="{32FA0B16-6948-2940-B55D-88815E4626F9}"/>
              </a:ext>
            </a:extLst>
          </p:cNvPr>
          <p:cNvCxnSpPr>
            <a:cxnSpLocks/>
          </p:cNvCxnSpPr>
          <p:nvPr/>
        </p:nvCxnSpPr>
        <p:spPr>
          <a:xfrm flipV="1">
            <a:off x="8824644" y="5554998"/>
            <a:ext cx="0" cy="14503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236BB169-D7CA-924E-85BD-8608A62B142F}"/>
              </a:ext>
            </a:extLst>
          </p:cNvPr>
          <p:cNvSpPr>
            <a:spLocks noChangeAspect="1"/>
          </p:cNvSpPr>
          <p:nvPr/>
        </p:nvSpPr>
        <p:spPr>
          <a:xfrm>
            <a:off x="8759043" y="5712768"/>
            <a:ext cx="133466" cy="133586"/>
          </a:xfrm>
          <a:prstGeom prst="ellipse">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5" name="Picture 14" descr="A close-up of a logo&#10;&#10;Description automatically generated with medium confidence">
            <a:extLst>
              <a:ext uri="{FF2B5EF4-FFF2-40B4-BE49-F238E27FC236}">
                <a16:creationId xmlns:a16="http://schemas.microsoft.com/office/drawing/2014/main" id="{6082163D-DC6E-4FED-82DE-F113989D8158}"/>
              </a:ext>
            </a:extLst>
          </p:cNvPr>
          <p:cNvPicPr>
            <a:picLocks noChangeAspect="1"/>
          </p:cNvPicPr>
          <p:nvPr/>
        </p:nvPicPr>
        <p:blipFill rotWithShape="1">
          <a:blip r:embed="rId18">
            <a:extLst>
              <a:ext uri="{28A0092B-C50C-407E-A947-70E740481C1C}">
                <a14:useLocalDpi xmlns:a14="http://schemas.microsoft.com/office/drawing/2010/main" val="0"/>
              </a:ext>
            </a:extLst>
          </a:blip>
          <a:srcRect l="17253" t="33161" r="16750" b="34529"/>
          <a:stretch/>
        </p:blipFill>
        <p:spPr>
          <a:xfrm>
            <a:off x="8383949" y="4962289"/>
            <a:ext cx="873243" cy="427516"/>
          </a:xfrm>
          <a:prstGeom prst="rect">
            <a:avLst/>
          </a:prstGeom>
        </p:spPr>
      </p:pic>
      <p:pic>
        <p:nvPicPr>
          <p:cNvPr id="19" name="Picture 18" descr="A picture containing font, graphics, text, logo&#10;&#10;Description automatically generated">
            <a:extLst>
              <a:ext uri="{FF2B5EF4-FFF2-40B4-BE49-F238E27FC236}">
                <a16:creationId xmlns:a16="http://schemas.microsoft.com/office/drawing/2014/main" id="{27D9DF25-3D4D-C434-2A34-377948C8A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0041" y="5922528"/>
            <a:ext cx="581057" cy="488772"/>
          </a:xfrm>
          <a:prstGeom prst="rect">
            <a:avLst/>
          </a:prstGeom>
        </p:spPr>
      </p:pic>
      <p:cxnSp>
        <p:nvCxnSpPr>
          <p:cNvPr id="23" name="Straight Connector 22">
            <a:extLst>
              <a:ext uri="{FF2B5EF4-FFF2-40B4-BE49-F238E27FC236}">
                <a16:creationId xmlns:a16="http://schemas.microsoft.com/office/drawing/2014/main" id="{9900E354-5180-3A73-4FD3-B4F78F7A47B5}"/>
              </a:ext>
            </a:extLst>
          </p:cNvPr>
          <p:cNvCxnSpPr>
            <a:cxnSpLocks/>
          </p:cNvCxnSpPr>
          <p:nvPr/>
        </p:nvCxnSpPr>
        <p:spPr>
          <a:xfrm flipV="1">
            <a:off x="8813576" y="2466881"/>
            <a:ext cx="0" cy="20920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28494DF2-436D-02F1-D327-8F967CB47D4C}"/>
              </a:ext>
            </a:extLst>
          </p:cNvPr>
          <p:cNvSpPr>
            <a:spLocks noChangeAspect="1"/>
          </p:cNvSpPr>
          <p:nvPr/>
        </p:nvSpPr>
        <p:spPr>
          <a:xfrm>
            <a:off x="8750421" y="2319152"/>
            <a:ext cx="133467" cy="133587"/>
          </a:xfrm>
          <a:prstGeom prst="ellipse">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43" name="Straight Connector 42">
            <a:extLst>
              <a:ext uri="{FF2B5EF4-FFF2-40B4-BE49-F238E27FC236}">
                <a16:creationId xmlns:a16="http://schemas.microsoft.com/office/drawing/2014/main" id="{51FAB804-BC5A-2D02-929C-F56EFD60F0E7}"/>
              </a:ext>
            </a:extLst>
          </p:cNvPr>
          <p:cNvCxnSpPr>
            <a:cxnSpLocks/>
          </p:cNvCxnSpPr>
          <p:nvPr/>
        </p:nvCxnSpPr>
        <p:spPr>
          <a:xfrm flipV="1">
            <a:off x="8813576" y="1651569"/>
            <a:ext cx="0" cy="20920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9EDF0888-3CAD-E5F2-EEED-C66301A656C4}"/>
              </a:ext>
            </a:extLst>
          </p:cNvPr>
          <p:cNvSpPr>
            <a:spLocks noChangeAspect="1"/>
          </p:cNvSpPr>
          <p:nvPr/>
        </p:nvSpPr>
        <p:spPr>
          <a:xfrm>
            <a:off x="8598021" y="1503840"/>
            <a:ext cx="133467" cy="133587"/>
          </a:xfrm>
          <a:prstGeom prst="ellipse">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3" name="Oval 2">
            <a:extLst>
              <a:ext uri="{FF2B5EF4-FFF2-40B4-BE49-F238E27FC236}">
                <a16:creationId xmlns:a16="http://schemas.microsoft.com/office/drawing/2014/main" id="{48E66EF0-C549-CD35-6166-5FAE2CD46FA7}"/>
              </a:ext>
            </a:extLst>
          </p:cNvPr>
          <p:cNvSpPr>
            <a:spLocks noChangeAspect="1"/>
          </p:cNvSpPr>
          <p:nvPr/>
        </p:nvSpPr>
        <p:spPr>
          <a:xfrm>
            <a:off x="5197553" y="3577127"/>
            <a:ext cx="139345" cy="139470"/>
          </a:xfrm>
          <a:prstGeom prst="ellips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026" name="Picture 2" descr="belfast-city-council-logo – Usfolk">
            <a:extLst>
              <a:ext uri="{FF2B5EF4-FFF2-40B4-BE49-F238E27FC236}">
                <a16:creationId xmlns:a16="http://schemas.microsoft.com/office/drawing/2014/main" id="{F296F224-B6D4-0C70-1D43-58416B703BC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994576" y="2238442"/>
            <a:ext cx="1165076" cy="11650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NCASTER CITY COUNCIL">
            <a:extLst>
              <a:ext uri="{FF2B5EF4-FFF2-40B4-BE49-F238E27FC236}">
                <a16:creationId xmlns:a16="http://schemas.microsoft.com/office/drawing/2014/main" id="{B7A78E4A-0D83-7F58-434B-F39E2641A2A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089889" y="2101080"/>
            <a:ext cx="992419" cy="4557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urple and black square with a black background&#10;&#10;Description automatically generated">
            <a:extLst>
              <a:ext uri="{FF2B5EF4-FFF2-40B4-BE49-F238E27FC236}">
                <a16:creationId xmlns:a16="http://schemas.microsoft.com/office/drawing/2014/main" id="{5AB046A5-2CA6-360B-A08B-B6434832F82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205114" y="5894528"/>
            <a:ext cx="1518247" cy="488772"/>
          </a:xfrm>
          <a:prstGeom prst="rect">
            <a:avLst/>
          </a:prstGeom>
        </p:spPr>
      </p:pic>
      <p:sp>
        <p:nvSpPr>
          <p:cNvPr id="12" name="Oval 11">
            <a:extLst>
              <a:ext uri="{FF2B5EF4-FFF2-40B4-BE49-F238E27FC236}">
                <a16:creationId xmlns:a16="http://schemas.microsoft.com/office/drawing/2014/main" id="{ED6D244A-7A70-21FE-0FE1-CDA6F0C9DB03}"/>
              </a:ext>
            </a:extLst>
          </p:cNvPr>
          <p:cNvSpPr>
            <a:spLocks noChangeAspect="1"/>
          </p:cNvSpPr>
          <p:nvPr/>
        </p:nvSpPr>
        <p:spPr>
          <a:xfrm>
            <a:off x="8754812" y="2317800"/>
            <a:ext cx="129076" cy="129192"/>
          </a:xfrm>
          <a:prstGeom prst="ellips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18" name="Oval 17">
            <a:extLst>
              <a:ext uri="{FF2B5EF4-FFF2-40B4-BE49-F238E27FC236}">
                <a16:creationId xmlns:a16="http://schemas.microsoft.com/office/drawing/2014/main" id="{F537CE8B-666B-0A0B-C8EE-723D9789BF46}"/>
              </a:ext>
            </a:extLst>
          </p:cNvPr>
          <p:cNvSpPr>
            <a:spLocks noChangeAspect="1"/>
          </p:cNvSpPr>
          <p:nvPr/>
        </p:nvSpPr>
        <p:spPr>
          <a:xfrm>
            <a:off x="8892509" y="1508235"/>
            <a:ext cx="129076" cy="129192"/>
          </a:xfrm>
          <a:prstGeom prst="ellips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0" name="Oval 19">
            <a:extLst>
              <a:ext uri="{FF2B5EF4-FFF2-40B4-BE49-F238E27FC236}">
                <a16:creationId xmlns:a16="http://schemas.microsoft.com/office/drawing/2014/main" id="{F0C89C8C-1A6E-9566-6159-F205A93EA657}"/>
              </a:ext>
            </a:extLst>
          </p:cNvPr>
          <p:cNvSpPr>
            <a:spLocks noChangeAspect="1"/>
          </p:cNvSpPr>
          <p:nvPr/>
        </p:nvSpPr>
        <p:spPr>
          <a:xfrm>
            <a:off x="10666717" y="4045906"/>
            <a:ext cx="129076" cy="129192"/>
          </a:xfrm>
          <a:prstGeom prst="ellips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555699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up)">
                                      <p:cBhvr>
                                        <p:cTn id="39" dur="500"/>
                                        <p:tgtEl>
                                          <p:spTgt spid="28"/>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par>
                          <p:cTn id="44" fill="hold">
                            <p:stCondLst>
                              <p:cond delay="5000"/>
                            </p:stCondLst>
                            <p:childTnLst>
                              <p:par>
                                <p:cTn id="45" presetID="22" presetClass="entr" presetSubtype="1" fill="hold"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up)">
                                      <p:cBhvr>
                                        <p:cTn id="47" dur="500"/>
                                        <p:tgtEl>
                                          <p:spTgt spid="34"/>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childTnLst>
                          </p:cTn>
                        </p:par>
                        <p:par>
                          <p:cTn id="56" fill="hold">
                            <p:stCondLst>
                              <p:cond delay="6500"/>
                            </p:stCondLst>
                            <p:childTnLst>
                              <p:par>
                                <p:cTn id="57" presetID="22" presetClass="entr" presetSubtype="4" fill="hold" nodeType="after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wipe(down)">
                                      <p:cBhvr>
                                        <p:cTn id="59" dur="500"/>
                                        <p:tgtEl>
                                          <p:spTgt spid="51"/>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fade">
                                      <p:cBhvr>
                                        <p:cTn id="63" dur="500"/>
                                        <p:tgtEl>
                                          <p:spTgt spid="52"/>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childTnLst>
                          </p:cTn>
                        </p:par>
                        <p:par>
                          <p:cTn id="68" fill="hold">
                            <p:stCondLst>
                              <p:cond delay="8000"/>
                            </p:stCondLst>
                            <p:childTnLst>
                              <p:par>
                                <p:cTn id="69" presetID="22" presetClass="entr" presetSubtype="4" fill="hold"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down)">
                                      <p:cBhvr>
                                        <p:cTn id="71" dur="500"/>
                                        <p:tgtEl>
                                          <p:spTgt spid="23"/>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71"/>
                                        </p:tgtEl>
                                        <p:attrNameLst>
                                          <p:attrName>style.visibility</p:attrName>
                                        </p:attrNameLst>
                                      </p:cBhvr>
                                      <p:to>
                                        <p:strVal val="visible"/>
                                      </p:to>
                                    </p:set>
                                    <p:animEffect transition="in" filter="fade">
                                      <p:cBhvr>
                                        <p:cTn id="79" dur="500"/>
                                        <p:tgtEl>
                                          <p:spTgt spid="71"/>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73"/>
                                        </p:tgtEl>
                                        <p:attrNameLst>
                                          <p:attrName>style.visibility</p:attrName>
                                        </p:attrNameLst>
                                      </p:cBhvr>
                                      <p:to>
                                        <p:strVal val="visible"/>
                                      </p:to>
                                    </p:set>
                                    <p:animEffect transition="in" filter="fade">
                                      <p:cBhvr>
                                        <p:cTn id="83" dur="500"/>
                                        <p:tgtEl>
                                          <p:spTgt spid="73"/>
                                        </p:tgtEl>
                                      </p:cBhvr>
                                    </p:animEffect>
                                  </p:childTnLst>
                                </p:cTn>
                              </p:par>
                            </p:childTnLst>
                          </p:cTn>
                        </p:par>
                        <p:par>
                          <p:cTn id="84" fill="hold">
                            <p:stCondLst>
                              <p:cond delay="10000"/>
                            </p:stCondLst>
                            <p:childTnLst>
                              <p:par>
                                <p:cTn id="85" presetID="22" presetClass="entr" presetSubtype="4" fill="hold" nodeType="after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wipe(down)">
                                      <p:cBhvr>
                                        <p:cTn id="87" dur="500"/>
                                        <p:tgtEl>
                                          <p:spTgt spid="43"/>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44"/>
                                        </p:tgtEl>
                                        <p:attrNameLst>
                                          <p:attrName>style.visibility</p:attrName>
                                        </p:attrNameLst>
                                      </p:cBhvr>
                                      <p:to>
                                        <p:strVal val="visible"/>
                                      </p:to>
                                    </p:set>
                                    <p:animEffect transition="in" filter="fade">
                                      <p:cBhvr>
                                        <p:cTn id="91" dur="500"/>
                                        <p:tgtEl>
                                          <p:spTgt spid="44"/>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78"/>
                                        </p:tgtEl>
                                        <p:attrNameLst>
                                          <p:attrName>style.visibility</p:attrName>
                                        </p:attrNameLst>
                                      </p:cBhvr>
                                      <p:to>
                                        <p:strVal val="visible"/>
                                      </p:to>
                                    </p:set>
                                    <p:animEffect transition="in" filter="fade">
                                      <p:cBhvr>
                                        <p:cTn id="95" dur="500"/>
                                        <p:tgtEl>
                                          <p:spTgt spid="78"/>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90"/>
                                        </p:tgtEl>
                                        <p:attrNameLst>
                                          <p:attrName>style.visibility</p:attrName>
                                        </p:attrNameLst>
                                      </p:cBhvr>
                                      <p:to>
                                        <p:strVal val="visible"/>
                                      </p:to>
                                    </p:set>
                                    <p:animEffect transition="in" filter="fade">
                                      <p:cBhvr>
                                        <p:cTn id="99" dur="500"/>
                                        <p:tgtEl>
                                          <p:spTgt spid="90"/>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85"/>
                                        </p:tgtEl>
                                        <p:attrNameLst>
                                          <p:attrName>style.visibility</p:attrName>
                                        </p:attrNameLst>
                                      </p:cBhvr>
                                      <p:to>
                                        <p:strVal val="visible"/>
                                      </p:to>
                                    </p:set>
                                    <p:animEffect transition="in" filter="fade">
                                      <p:cBhvr>
                                        <p:cTn id="103" dur="500"/>
                                        <p:tgtEl>
                                          <p:spTgt spid="85"/>
                                        </p:tgtEl>
                                      </p:cBhvr>
                                    </p:animEffect>
                                  </p:childTnLst>
                                </p:cTn>
                              </p:par>
                            </p:childTnLst>
                          </p:cTn>
                        </p:par>
                        <p:par>
                          <p:cTn id="104" fill="hold">
                            <p:stCondLst>
                              <p:cond delay="12500"/>
                            </p:stCondLst>
                            <p:childTnLst>
                              <p:par>
                                <p:cTn id="105" presetID="22" presetClass="entr" presetSubtype="1" fill="hold" nodeType="after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wipe(up)">
                                      <p:cBhvr>
                                        <p:cTn id="107" dur="500"/>
                                        <p:tgtEl>
                                          <p:spTgt spid="56"/>
                                        </p:tgtEl>
                                      </p:cBhvr>
                                    </p:animEffect>
                                  </p:childTnLst>
                                </p:cTn>
                              </p:par>
                            </p:childTnLst>
                          </p:cTn>
                        </p:par>
                        <p:par>
                          <p:cTn id="108" fill="hold">
                            <p:stCondLst>
                              <p:cond delay="13000"/>
                            </p:stCondLst>
                            <p:childTnLst>
                              <p:par>
                                <p:cTn id="109" presetID="10" presetClass="entr" presetSubtype="0" fill="hold" grpId="0" nodeType="afterEffect">
                                  <p:stCondLst>
                                    <p:cond delay="0"/>
                                  </p:stCondLst>
                                  <p:childTnLst>
                                    <p:set>
                                      <p:cBhvr>
                                        <p:cTn id="110" dur="1" fill="hold">
                                          <p:stCondLst>
                                            <p:cond delay="0"/>
                                          </p:stCondLst>
                                        </p:cTn>
                                        <p:tgtEl>
                                          <p:spTgt spid="57"/>
                                        </p:tgtEl>
                                        <p:attrNameLst>
                                          <p:attrName>style.visibility</p:attrName>
                                        </p:attrNameLst>
                                      </p:cBhvr>
                                      <p:to>
                                        <p:strVal val="visible"/>
                                      </p:to>
                                    </p:set>
                                    <p:animEffect transition="in" filter="fade">
                                      <p:cBhvr>
                                        <p:cTn id="111" dur="500"/>
                                        <p:tgtEl>
                                          <p:spTgt spid="57"/>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63"/>
                                        </p:tgtEl>
                                        <p:attrNameLst>
                                          <p:attrName>style.visibility</p:attrName>
                                        </p:attrNameLst>
                                      </p:cBhvr>
                                      <p:to>
                                        <p:strVal val="visible"/>
                                      </p:to>
                                    </p:set>
                                    <p:animEffect transition="in" filter="fade">
                                      <p:cBhvr>
                                        <p:cTn id="115" dur="500"/>
                                        <p:tgtEl>
                                          <p:spTgt spid="63"/>
                                        </p:tgtEl>
                                      </p:cBhvr>
                                    </p:animEffect>
                                  </p:childTnLst>
                                </p:cTn>
                              </p:par>
                            </p:childTnLst>
                          </p:cTn>
                        </p:par>
                        <p:par>
                          <p:cTn id="116" fill="hold">
                            <p:stCondLst>
                              <p:cond delay="14000"/>
                            </p:stCondLst>
                            <p:childTnLst>
                              <p:par>
                                <p:cTn id="117" presetID="22" presetClass="entr" presetSubtype="1" fill="hold" nodeType="afterEffect">
                                  <p:stCondLst>
                                    <p:cond delay="0"/>
                                  </p:stCondLst>
                                  <p:childTnLst>
                                    <p:set>
                                      <p:cBhvr>
                                        <p:cTn id="118" dur="1" fill="hold">
                                          <p:stCondLst>
                                            <p:cond delay="0"/>
                                          </p:stCondLst>
                                        </p:cTn>
                                        <p:tgtEl>
                                          <p:spTgt spid="58"/>
                                        </p:tgtEl>
                                        <p:attrNameLst>
                                          <p:attrName>style.visibility</p:attrName>
                                        </p:attrNameLst>
                                      </p:cBhvr>
                                      <p:to>
                                        <p:strVal val="visible"/>
                                      </p:to>
                                    </p:set>
                                    <p:animEffect transition="in" filter="wipe(up)">
                                      <p:cBhvr>
                                        <p:cTn id="119" dur="500"/>
                                        <p:tgtEl>
                                          <p:spTgt spid="58"/>
                                        </p:tgtEl>
                                      </p:cBhvr>
                                    </p:animEffect>
                                  </p:childTnLst>
                                </p:cTn>
                              </p:par>
                            </p:childTnLst>
                          </p:cTn>
                        </p:par>
                        <p:par>
                          <p:cTn id="120" fill="hold">
                            <p:stCondLst>
                              <p:cond delay="14500"/>
                            </p:stCondLst>
                            <p:childTnLst>
                              <p:par>
                                <p:cTn id="121" presetID="10" presetClass="entr" presetSubtype="0" fill="hold" grpId="0" nodeType="afterEffect">
                                  <p:stCondLst>
                                    <p:cond delay="0"/>
                                  </p:stCondLst>
                                  <p:childTnLst>
                                    <p:set>
                                      <p:cBhvr>
                                        <p:cTn id="122" dur="1" fill="hold">
                                          <p:stCondLst>
                                            <p:cond delay="0"/>
                                          </p:stCondLst>
                                        </p:cTn>
                                        <p:tgtEl>
                                          <p:spTgt spid="59"/>
                                        </p:tgtEl>
                                        <p:attrNameLst>
                                          <p:attrName>style.visibility</p:attrName>
                                        </p:attrNameLst>
                                      </p:cBhvr>
                                      <p:to>
                                        <p:strVal val="visible"/>
                                      </p:to>
                                    </p:set>
                                    <p:animEffect transition="in" filter="fade">
                                      <p:cBhvr>
                                        <p:cTn id="123" dur="500"/>
                                        <p:tgtEl>
                                          <p:spTgt spid="59"/>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15"/>
                                        </p:tgtEl>
                                        <p:attrNameLst>
                                          <p:attrName>style.visibility</p:attrName>
                                        </p:attrNameLst>
                                      </p:cBhvr>
                                      <p:to>
                                        <p:strVal val="visible"/>
                                      </p:to>
                                    </p:set>
                                    <p:animEffect transition="in" filter="fade">
                                      <p:cBhvr>
                                        <p:cTn id="127" dur="500"/>
                                        <p:tgtEl>
                                          <p:spTgt spid="15"/>
                                        </p:tgtEl>
                                      </p:cBhvr>
                                    </p:animEffect>
                                  </p:childTnLst>
                                </p:cTn>
                              </p:par>
                            </p:childTnLst>
                          </p:cTn>
                        </p:par>
                        <p:par>
                          <p:cTn id="128" fill="hold">
                            <p:stCondLst>
                              <p:cond delay="15500"/>
                            </p:stCondLst>
                            <p:childTnLst>
                              <p:par>
                                <p:cTn id="129" presetID="22" presetClass="entr" presetSubtype="1" fill="hold" nodeType="afterEffect">
                                  <p:stCondLst>
                                    <p:cond delay="0"/>
                                  </p:stCondLst>
                                  <p:childTnLst>
                                    <p:set>
                                      <p:cBhvr>
                                        <p:cTn id="130" dur="1" fill="hold">
                                          <p:stCondLst>
                                            <p:cond delay="0"/>
                                          </p:stCondLst>
                                        </p:cTn>
                                        <p:tgtEl>
                                          <p:spTgt spid="93"/>
                                        </p:tgtEl>
                                        <p:attrNameLst>
                                          <p:attrName>style.visibility</p:attrName>
                                        </p:attrNameLst>
                                      </p:cBhvr>
                                      <p:to>
                                        <p:strVal val="visible"/>
                                      </p:to>
                                    </p:set>
                                    <p:animEffect transition="in" filter="wipe(up)">
                                      <p:cBhvr>
                                        <p:cTn id="131" dur="500"/>
                                        <p:tgtEl>
                                          <p:spTgt spid="93"/>
                                        </p:tgtEl>
                                      </p:cBhvr>
                                    </p:animEffect>
                                  </p:childTnLst>
                                </p:cTn>
                              </p:par>
                            </p:childTnLst>
                          </p:cTn>
                        </p:par>
                        <p:par>
                          <p:cTn id="132" fill="hold">
                            <p:stCondLst>
                              <p:cond delay="16000"/>
                            </p:stCondLst>
                            <p:childTnLst>
                              <p:par>
                                <p:cTn id="133" presetID="10" presetClass="entr" presetSubtype="0" fill="hold" grpId="0" nodeType="afterEffect">
                                  <p:stCondLst>
                                    <p:cond delay="0"/>
                                  </p:stCondLst>
                                  <p:childTnLst>
                                    <p:set>
                                      <p:cBhvr>
                                        <p:cTn id="134" dur="1" fill="hold">
                                          <p:stCondLst>
                                            <p:cond delay="0"/>
                                          </p:stCondLst>
                                        </p:cTn>
                                        <p:tgtEl>
                                          <p:spTgt spid="95"/>
                                        </p:tgtEl>
                                        <p:attrNameLst>
                                          <p:attrName>style.visibility</p:attrName>
                                        </p:attrNameLst>
                                      </p:cBhvr>
                                      <p:to>
                                        <p:strVal val="visible"/>
                                      </p:to>
                                    </p:set>
                                    <p:animEffect transition="in" filter="fade">
                                      <p:cBhvr>
                                        <p:cTn id="135" dur="500"/>
                                        <p:tgtEl>
                                          <p:spTgt spid="95"/>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19"/>
                                        </p:tgtEl>
                                        <p:attrNameLst>
                                          <p:attrName>style.visibility</p:attrName>
                                        </p:attrNameLst>
                                      </p:cBhvr>
                                      <p:to>
                                        <p:strVal val="visible"/>
                                      </p:to>
                                    </p:set>
                                    <p:animEffect transition="in" filter="fade">
                                      <p:cBhvr>
                                        <p:cTn id="139" dur="500"/>
                                        <p:tgtEl>
                                          <p:spTgt spid="19"/>
                                        </p:tgtEl>
                                      </p:cBhvr>
                                    </p:animEffect>
                                  </p:childTnLst>
                                </p:cTn>
                              </p:par>
                            </p:childTnLst>
                          </p:cTn>
                        </p:par>
                        <p:par>
                          <p:cTn id="140" fill="hold">
                            <p:stCondLst>
                              <p:cond delay="17000"/>
                            </p:stCondLst>
                            <p:childTnLst>
                              <p:par>
                                <p:cTn id="141" presetID="22" presetClass="entr" presetSubtype="4" fill="hold" nodeType="afterEffect">
                                  <p:stCondLst>
                                    <p:cond delay="0"/>
                                  </p:stCondLst>
                                  <p:childTnLst>
                                    <p:set>
                                      <p:cBhvr>
                                        <p:cTn id="142" dur="1" fill="hold">
                                          <p:stCondLst>
                                            <p:cond delay="0"/>
                                          </p:stCondLst>
                                        </p:cTn>
                                        <p:tgtEl>
                                          <p:spTgt spid="96"/>
                                        </p:tgtEl>
                                        <p:attrNameLst>
                                          <p:attrName>style.visibility</p:attrName>
                                        </p:attrNameLst>
                                      </p:cBhvr>
                                      <p:to>
                                        <p:strVal val="visible"/>
                                      </p:to>
                                    </p:set>
                                    <p:animEffect transition="in" filter="wipe(down)">
                                      <p:cBhvr>
                                        <p:cTn id="143" dur="500"/>
                                        <p:tgtEl>
                                          <p:spTgt spid="96"/>
                                        </p:tgtEl>
                                      </p:cBhvr>
                                    </p:animEffect>
                                  </p:childTnLst>
                                </p:cTn>
                              </p:par>
                            </p:childTnLst>
                          </p:cTn>
                        </p:par>
                        <p:par>
                          <p:cTn id="144" fill="hold">
                            <p:stCondLst>
                              <p:cond delay="17500"/>
                            </p:stCondLst>
                            <p:childTnLst>
                              <p:par>
                                <p:cTn id="145" presetID="10" presetClass="entr" presetSubtype="0" fill="hold" grpId="0" nodeType="afterEffect">
                                  <p:stCondLst>
                                    <p:cond delay="0"/>
                                  </p:stCondLst>
                                  <p:childTnLst>
                                    <p:set>
                                      <p:cBhvr>
                                        <p:cTn id="146" dur="1" fill="hold">
                                          <p:stCondLst>
                                            <p:cond delay="0"/>
                                          </p:stCondLst>
                                        </p:cTn>
                                        <p:tgtEl>
                                          <p:spTgt spid="99"/>
                                        </p:tgtEl>
                                        <p:attrNameLst>
                                          <p:attrName>style.visibility</p:attrName>
                                        </p:attrNameLst>
                                      </p:cBhvr>
                                      <p:to>
                                        <p:strVal val="visible"/>
                                      </p:to>
                                    </p:set>
                                    <p:animEffect transition="in" filter="fade">
                                      <p:cBhvr>
                                        <p:cTn id="147" dur="500"/>
                                        <p:tgtEl>
                                          <p:spTgt spid="99"/>
                                        </p:tgtEl>
                                      </p:cBhvr>
                                    </p:animEffect>
                                  </p:childTnLst>
                                </p:cTn>
                              </p:par>
                            </p:childTnLst>
                          </p:cTn>
                        </p:par>
                        <p:par>
                          <p:cTn id="148" fill="hold">
                            <p:stCondLst>
                              <p:cond delay="18000"/>
                            </p:stCondLst>
                            <p:childTnLst>
                              <p:par>
                                <p:cTn id="149" presetID="10" presetClass="entr" presetSubtype="0" fill="hold" nodeType="afterEffect">
                                  <p:stCondLst>
                                    <p:cond delay="0"/>
                                  </p:stCondLst>
                                  <p:childTnLst>
                                    <p:set>
                                      <p:cBhvr>
                                        <p:cTn id="150" dur="1" fill="hold">
                                          <p:stCondLst>
                                            <p:cond delay="0"/>
                                          </p:stCondLst>
                                        </p:cTn>
                                        <p:tgtEl>
                                          <p:spTgt spid="103"/>
                                        </p:tgtEl>
                                        <p:attrNameLst>
                                          <p:attrName>style.visibility</p:attrName>
                                        </p:attrNameLst>
                                      </p:cBhvr>
                                      <p:to>
                                        <p:strVal val="visible"/>
                                      </p:to>
                                    </p:set>
                                    <p:animEffect transition="in" filter="fade">
                                      <p:cBhvr>
                                        <p:cTn id="151" dur="500"/>
                                        <p:tgtEl>
                                          <p:spTgt spid="103"/>
                                        </p:tgtEl>
                                      </p:cBhvr>
                                    </p:animEffect>
                                  </p:childTnLst>
                                </p:cTn>
                              </p:par>
                            </p:childTnLst>
                          </p:cTn>
                        </p:par>
                        <p:par>
                          <p:cTn id="152" fill="hold">
                            <p:stCondLst>
                              <p:cond delay="18500"/>
                            </p:stCondLst>
                            <p:childTnLst>
                              <p:par>
                                <p:cTn id="153" presetID="10" presetClass="entr" presetSubtype="0" fill="hold" nodeType="afterEffect">
                                  <p:stCondLst>
                                    <p:cond delay="0"/>
                                  </p:stCondLst>
                                  <p:childTnLst>
                                    <p:set>
                                      <p:cBhvr>
                                        <p:cTn id="154" dur="1" fill="hold">
                                          <p:stCondLst>
                                            <p:cond delay="0"/>
                                          </p:stCondLst>
                                        </p:cTn>
                                        <p:tgtEl>
                                          <p:spTgt spid="101"/>
                                        </p:tgtEl>
                                        <p:attrNameLst>
                                          <p:attrName>style.visibility</p:attrName>
                                        </p:attrNameLst>
                                      </p:cBhvr>
                                      <p:to>
                                        <p:strVal val="visible"/>
                                      </p:to>
                                    </p:set>
                                    <p:animEffect transition="in" filter="fade">
                                      <p:cBhvr>
                                        <p:cTn id="155" dur="500"/>
                                        <p:tgtEl>
                                          <p:spTgt spid="101"/>
                                        </p:tgtEl>
                                      </p:cBhvr>
                                    </p:animEffect>
                                  </p:childTnLst>
                                </p:cTn>
                              </p:par>
                            </p:childTnLst>
                          </p:cTn>
                        </p:par>
                        <p:par>
                          <p:cTn id="156" fill="hold">
                            <p:stCondLst>
                              <p:cond delay="19000"/>
                            </p:stCondLst>
                            <p:childTnLst>
                              <p:par>
                                <p:cTn id="157" presetID="10" presetClass="entr" presetSubtype="0" fill="hold" grpId="0" nodeType="afterEffect">
                                  <p:stCondLst>
                                    <p:cond delay="0"/>
                                  </p:stCondLst>
                                  <p:childTnLst>
                                    <p:set>
                                      <p:cBhvr>
                                        <p:cTn id="158" dur="1" fill="hold">
                                          <p:stCondLst>
                                            <p:cond delay="0"/>
                                          </p:stCondLst>
                                        </p:cTn>
                                        <p:tgtEl>
                                          <p:spTgt spid="3"/>
                                        </p:tgtEl>
                                        <p:attrNameLst>
                                          <p:attrName>style.visibility</p:attrName>
                                        </p:attrNameLst>
                                      </p:cBhvr>
                                      <p:to>
                                        <p:strVal val="visible"/>
                                      </p:to>
                                    </p:set>
                                    <p:animEffect transition="in" filter="fade">
                                      <p:cBhvr>
                                        <p:cTn id="159" dur="500"/>
                                        <p:tgtEl>
                                          <p:spTgt spid="3"/>
                                        </p:tgtEl>
                                      </p:cBhvr>
                                    </p:animEffect>
                                  </p:childTnLst>
                                </p:cTn>
                              </p:par>
                            </p:childTnLst>
                          </p:cTn>
                        </p:par>
                        <p:par>
                          <p:cTn id="160" fill="hold">
                            <p:stCondLst>
                              <p:cond delay="19500"/>
                            </p:stCondLst>
                            <p:childTnLst>
                              <p:par>
                                <p:cTn id="161" presetID="10" presetClass="entr" presetSubtype="0" fill="hold" grpId="0" nodeType="afterEffect">
                                  <p:stCondLst>
                                    <p:cond delay="0"/>
                                  </p:stCondLst>
                                  <p:childTnLst>
                                    <p:set>
                                      <p:cBhvr>
                                        <p:cTn id="162" dur="1" fill="hold">
                                          <p:stCondLst>
                                            <p:cond delay="0"/>
                                          </p:stCondLst>
                                        </p:cTn>
                                        <p:tgtEl>
                                          <p:spTgt spid="12"/>
                                        </p:tgtEl>
                                        <p:attrNameLst>
                                          <p:attrName>style.visibility</p:attrName>
                                        </p:attrNameLst>
                                      </p:cBhvr>
                                      <p:to>
                                        <p:strVal val="visible"/>
                                      </p:to>
                                    </p:set>
                                    <p:animEffect transition="in" filter="fade">
                                      <p:cBhvr>
                                        <p:cTn id="163" dur="500"/>
                                        <p:tgtEl>
                                          <p:spTgt spid="12"/>
                                        </p:tgtEl>
                                      </p:cBhvr>
                                    </p:animEffect>
                                  </p:childTnLst>
                                </p:cTn>
                              </p:par>
                            </p:childTnLst>
                          </p:cTn>
                        </p:par>
                        <p:par>
                          <p:cTn id="164" fill="hold">
                            <p:stCondLst>
                              <p:cond delay="20000"/>
                            </p:stCondLst>
                            <p:childTnLst>
                              <p:par>
                                <p:cTn id="165" presetID="10" presetClass="entr" presetSubtype="0" fill="hold" grpId="0" nodeType="afterEffect">
                                  <p:stCondLst>
                                    <p:cond delay="0"/>
                                  </p:stCondLst>
                                  <p:childTnLst>
                                    <p:set>
                                      <p:cBhvr>
                                        <p:cTn id="166" dur="1" fill="hold">
                                          <p:stCondLst>
                                            <p:cond delay="0"/>
                                          </p:stCondLst>
                                        </p:cTn>
                                        <p:tgtEl>
                                          <p:spTgt spid="18"/>
                                        </p:tgtEl>
                                        <p:attrNameLst>
                                          <p:attrName>style.visibility</p:attrName>
                                        </p:attrNameLst>
                                      </p:cBhvr>
                                      <p:to>
                                        <p:strVal val="visible"/>
                                      </p:to>
                                    </p:set>
                                    <p:animEffect transition="in" filter="fade">
                                      <p:cBhvr>
                                        <p:cTn id="167" dur="500"/>
                                        <p:tgtEl>
                                          <p:spTgt spid="18"/>
                                        </p:tgtEl>
                                      </p:cBhvr>
                                    </p:animEffect>
                                  </p:childTnLst>
                                </p:cTn>
                              </p:par>
                            </p:childTnLst>
                          </p:cTn>
                        </p:par>
                        <p:par>
                          <p:cTn id="168" fill="hold">
                            <p:stCondLst>
                              <p:cond delay="20500"/>
                            </p:stCondLst>
                            <p:childTnLst>
                              <p:par>
                                <p:cTn id="169" presetID="10" presetClass="entr" presetSubtype="0" fill="hold" grpId="0" nodeType="afterEffect">
                                  <p:stCondLst>
                                    <p:cond delay="0"/>
                                  </p:stCondLst>
                                  <p:childTnLst>
                                    <p:set>
                                      <p:cBhvr>
                                        <p:cTn id="170" dur="1" fill="hold">
                                          <p:stCondLst>
                                            <p:cond delay="0"/>
                                          </p:stCondLst>
                                        </p:cTn>
                                        <p:tgtEl>
                                          <p:spTgt spid="20"/>
                                        </p:tgtEl>
                                        <p:attrNameLst>
                                          <p:attrName>style.visibility</p:attrName>
                                        </p:attrNameLst>
                                      </p:cBhvr>
                                      <p:to>
                                        <p:strVal val="visible"/>
                                      </p:to>
                                    </p:set>
                                    <p:animEffect transition="in" filter="fade">
                                      <p:cBhvr>
                                        <p:cTn id="17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6" grpId="0" animBg="1"/>
      <p:bldP spid="35" grpId="0" animBg="1"/>
      <p:bldP spid="99" grpId="0" animBg="1"/>
      <p:bldP spid="52" grpId="0" animBg="1"/>
      <p:bldP spid="57" grpId="0" animBg="1"/>
      <p:bldP spid="59" grpId="0" animBg="1"/>
      <p:bldP spid="95" grpId="0" animBg="1"/>
      <p:bldP spid="25" grpId="0" animBg="1"/>
      <p:bldP spid="44" grpId="0" animBg="1"/>
      <p:bldP spid="3" grpId="0" animBg="1"/>
      <p:bldP spid="12" grpId="0" animBg="1"/>
      <p:bldP spid="18" grpId="0" animBg="1"/>
      <p:bldP spid="20" grpId="0" animBg="1"/>
    </p:bldLst>
  </p:timing>
</p:sld>
</file>

<file path=ppt/theme/theme1.xml><?xml version="1.0" encoding="utf-8"?>
<a:theme xmlns:a="http://schemas.openxmlformats.org/drawingml/2006/main" name="2_Office Theme">
  <a:themeElements>
    <a:clrScheme name="ESC">
      <a:dk1>
        <a:sysClr val="windowText" lastClr="000000"/>
      </a:dk1>
      <a:lt1>
        <a:sysClr val="window" lastClr="FFFFFF"/>
      </a:lt1>
      <a:dk2>
        <a:srgbClr val="393D48"/>
      </a:dk2>
      <a:lt2>
        <a:srgbClr val="F0EBEA"/>
      </a:lt2>
      <a:accent1>
        <a:srgbClr val="EC6097"/>
      </a:accent1>
      <a:accent2>
        <a:srgbClr val="7FC9C9"/>
      </a:accent2>
      <a:accent3>
        <a:srgbClr val="393D48"/>
      </a:accent3>
      <a:accent4>
        <a:srgbClr val="EA9A30"/>
      </a:accent4>
      <a:accent5>
        <a:srgbClr val="9E6AB8"/>
      </a:accent5>
      <a:accent6>
        <a:srgbClr val="98C21E"/>
      </a:accent6>
      <a:hlink>
        <a:srgbClr val="D8B25C"/>
      </a:hlink>
      <a:folHlink>
        <a:srgbClr val="A5AB81"/>
      </a:folHlink>
    </a:clrScheme>
    <a:fontScheme name="ESC">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1440" tIns="45720" rIns="91440" bIns="45720" rtlCol="0" anchor="t">
        <a:spAutoFit/>
      </a:bodyPr>
      <a:lstStyle>
        <a:defPPr marL="342900" marR="0" indent="-342900" algn="l" defTabSz="914400" rtl="0" eaLnBrk="1" fontAlgn="auto" latinLnBrk="0" hangingPunct="1">
          <a:lnSpc>
            <a:spcPct val="100000"/>
          </a:lnSpc>
          <a:spcBef>
            <a:spcPts val="0"/>
          </a:spcBef>
          <a:spcAft>
            <a:spcPts val="0"/>
          </a:spcAft>
          <a:buClr>
            <a:srgbClr val="D96A96"/>
          </a:buClr>
          <a:buSzTx/>
          <a:buFont typeface="Arial" panose="020B0604020202020204" pitchFamily="34" charset="0"/>
          <a:buChar char="•"/>
          <a:tabLst/>
          <a:defRPr kumimoji="0" sz="20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defRPr>
        </a:defPPr>
      </a:lstStyle>
    </a:txDef>
  </a:objectDefaults>
  <a:extraClrSchemeLst/>
  <a:extLst>
    <a:ext uri="{05A4C25C-085E-4340-85A3-A5531E510DB2}">
      <thm15:themeFamily xmlns:thm15="http://schemas.microsoft.com/office/thememl/2012/main" name="05.03.19 Corporate slides FINAL.pptx" id="{C87831FA-E44F-4B61-9C55-A851714448C7}" vid="{46BA62B4-9868-403A-AE2D-2290BEAC299F}"/>
    </a:ext>
  </a:extLst>
</a:theme>
</file>

<file path=ppt/theme/theme2.xml><?xml version="1.0" encoding="utf-8"?>
<a:theme xmlns:a="http://schemas.openxmlformats.org/drawingml/2006/main" name="5_Office Theme">
  <a:themeElements>
    <a:clrScheme name="ESC">
      <a:dk1>
        <a:sysClr val="windowText" lastClr="000000"/>
      </a:dk1>
      <a:lt1>
        <a:sysClr val="window" lastClr="FFFFFF"/>
      </a:lt1>
      <a:dk2>
        <a:srgbClr val="393D48"/>
      </a:dk2>
      <a:lt2>
        <a:srgbClr val="F0EBEA"/>
      </a:lt2>
      <a:accent1>
        <a:srgbClr val="EC6097"/>
      </a:accent1>
      <a:accent2>
        <a:srgbClr val="7FC9C9"/>
      </a:accent2>
      <a:accent3>
        <a:srgbClr val="393D48"/>
      </a:accent3>
      <a:accent4>
        <a:srgbClr val="EA9A30"/>
      </a:accent4>
      <a:accent5>
        <a:srgbClr val="9E6AB8"/>
      </a:accent5>
      <a:accent6>
        <a:srgbClr val="98C21E"/>
      </a:accent6>
      <a:hlink>
        <a:srgbClr val="D8B25C"/>
      </a:hlink>
      <a:folHlink>
        <a:srgbClr val="A5AB81"/>
      </a:folHlink>
    </a:clrScheme>
    <a:fontScheme name="ESC">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err="1" smtClean="0"/>
        </a:defPPr>
      </a:lstStyle>
    </a:txDef>
  </a:objectDefaults>
  <a:extraClrSchemeLst/>
  <a:extLst>
    <a:ext uri="{05A4C25C-085E-4340-85A3-A5531E510DB2}">
      <thm15:themeFamily xmlns:thm15="http://schemas.microsoft.com/office/thememl/2012/main" name="05.03.19 Corporate slides FINAL.pptx" id="{C87831FA-E44F-4B61-9C55-A851714448C7}" vid="{46BA62B4-9868-403A-AE2D-2290BEAC299F}"/>
    </a:ext>
  </a:extLst>
</a:theme>
</file>

<file path=ppt/theme/theme3.xml><?xml version="1.0" encoding="utf-8"?>
<a:theme xmlns:a="http://schemas.openxmlformats.org/drawingml/2006/main" name="1_ESC theme">
  <a:themeElements>
    <a:clrScheme name="ESC">
      <a:dk1>
        <a:sysClr val="windowText" lastClr="000000"/>
      </a:dk1>
      <a:lt1>
        <a:sysClr val="window" lastClr="FFFFFF"/>
      </a:lt1>
      <a:dk2>
        <a:srgbClr val="393D48"/>
      </a:dk2>
      <a:lt2>
        <a:srgbClr val="F0EBEA"/>
      </a:lt2>
      <a:accent1>
        <a:srgbClr val="EC6097"/>
      </a:accent1>
      <a:accent2>
        <a:srgbClr val="7FC9C9"/>
      </a:accent2>
      <a:accent3>
        <a:srgbClr val="393D48"/>
      </a:accent3>
      <a:accent4>
        <a:srgbClr val="EA9A30"/>
      </a:accent4>
      <a:accent5>
        <a:srgbClr val="9E6AB8"/>
      </a:accent5>
      <a:accent6>
        <a:srgbClr val="98C21E"/>
      </a:accent6>
      <a:hlink>
        <a:srgbClr val="D8B25C"/>
      </a:hlink>
      <a:folHlink>
        <a:srgbClr val="A5AB81"/>
      </a:folHlink>
    </a:clrScheme>
    <a:fontScheme name="ESC">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2">
            <a:shade val="15000"/>
          </a:schemeClr>
        </a:lnRef>
        <a:fillRef idx="1">
          <a:schemeClr val="accent2"/>
        </a:fillRef>
        <a:effectRef idx="0">
          <a:schemeClr val="accent2"/>
        </a:effectRef>
        <a:fontRef idx="minor">
          <a:schemeClr val="lt1"/>
        </a:fontRef>
      </a:style>
    </a:spDef>
    <a:txDef>
      <a:spPr>
        <a:noFill/>
      </a:spPr>
      <a:bodyPr wrap="square" rtlCol="0">
        <a:spAutoFit/>
      </a:bodyPr>
      <a:lstStyle>
        <a:defPPr algn="l">
          <a:defRPr sz="2000" dirty="0" err="1" smtClean="0"/>
        </a:defPPr>
      </a:lstStyle>
    </a:txDef>
  </a:objectDefaults>
  <a:extraClrSchemeLst/>
  <a:extLst>
    <a:ext uri="{05A4C25C-085E-4340-85A3-A5531E510DB2}">
      <thm15:themeFamily xmlns:thm15="http://schemas.microsoft.com/office/thememl/2012/main" name="ESC theme" id="{0737FA99-82E2-4740-88FC-4AA98ED47B35}" vid="{6D67131D-A280-4FDD-AD39-BAE199419FEF}"/>
    </a:ext>
  </a:extLst>
</a:theme>
</file>

<file path=ppt/theme/theme4.xml><?xml version="1.0" encoding="utf-8"?>
<a:theme xmlns:a="http://schemas.openxmlformats.org/drawingml/2006/main" name="3_Office Theme">
  <a:themeElements>
    <a:clrScheme name="ESC">
      <a:dk1>
        <a:sysClr val="windowText" lastClr="000000"/>
      </a:dk1>
      <a:lt1>
        <a:sysClr val="window" lastClr="FFFFFF"/>
      </a:lt1>
      <a:dk2>
        <a:srgbClr val="393D48"/>
      </a:dk2>
      <a:lt2>
        <a:srgbClr val="F0EBEA"/>
      </a:lt2>
      <a:accent1>
        <a:srgbClr val="EC6097"/>
      </a:accent1>
      <a:accent2>
        <a:srgbClr val="7FC9C9"/>
      </a:accent2>
      <a:accent3>
        <a:srgbClr val="393D48"/>
      </a:accent3>
      <a:accent4>
        <a:srgbClr val="EA9A30"/>
      </a:accent4>
      <a:accent5>
        <a:srgbClr val="9E6AB8"/>
      </a:accent5>
      <a:accent6>
        <a:srgbClr val="98C21E"/>
      </a:accent6>
      <a:hlink>
        <a:srgbClr val="D8B25C"/>
      </a:hlink>
      <a:folHlink>
        <a:srgbClr val="A5AB81"/>
      </a:folHlink>
    </a:clrScheme>
    <a:fontScheme name="ESC">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1440" tIns="45720" rIns="91440" bIns="45720" rtlCol="0" anchor="t">
        <a:spAutoFit/>
      </a:bodyPr>
      <a:lstStyle>
        <a:defPPr marL="342900" marR="0" indent="-342900" algn="l" defTabSz="914400" rtl="0" eaLnBrk="1" fontAlgn="auto" latinLnBrk="0" hangingPunct="1">
          <a:lnSpc>
            <a:spcPct val="100000"/>
          </a:lnSpc>
          <a:spcBef>
            <a:spcPts val="0"/>
          </a:spcBef>
          <a:spcAft>
            <a:spcPts val="0"/>
          </a:spcAft>
          <a:buClr>
            <a:srgbClr val="D96A96"/>
          </a:buClr>
          <a:buSzTx/>
          <a:buFont typeface="Arial" panose="020B0604020202020204" pitchFamily="34" charset="0"/>
          <a:buChar char="•"/>
          <a:tabLst/>
          <a:defRPr kumimoji="0" sz="20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defRPr>
        </a:defPPr>
      </a:lstStyle>
    </a:txDef>
  </a:objectDefaults>
  <a:extraClrSchemeLst/>
  <a:extLst>
    <a:ext uri="{05A4C25C-085E-4340-85A3-A5531E510DB2}">
      <thm15:themeFamily xmlns:thm15="http://schemas.microsoft.com/office/thememl/2012/main" name="05.03.19 Corporate slides FINAL.pptx" id="{C87831FA-E44F-4B61-9C55-A851714448C7}" vid="{46BA62B4-9868-403A-AE2D-2290BEAC299F}"/>
    </a:ext>
  </a:extLst>
</a:theme>
</file>

<file path=ppt/theme/theme5.xml><?xml version="1.0" encoding="utf-8"?>
<a:theme xmlns:a="http://schemas.openxmlformats.org/drawingml/2006/main" name="6_Office Theme">
  <a:themeElements>
    <a:clrScheme name="ESC">
      <a:dk1>
        <a:sysClr val="windowText" lastClr="000000"/>
      </a:dk1>
      <a:lt1>
        <a:sysClr val="window" lastClr="FFFFFF"/>
      </a:lt1>
      <a:dk2>
        <a:srgbClr val="393D48"/>
      </a:dk2>
      <a:lt2>
        <a:srgbClr val="F0EBEA"/>
      </a:lt2>
      <a:accent1>
        <a:srgbClr val="EC6097"/>
      </a:accent1>
      <a:accent2>
        <a:srgbClr val="7FC9C9"/>
      </a:accent2>
      <a:accent3>
        <a:srgbClr val="393D48"/>
      </a:accent3>
      <a:accent4>
        <a:srgbClr val="EA9A30"/>
      </a:accent4>
      <a:accent5>
        <a:srgbClr val="9E6AB8"/>
      </a:accent5>
      <a:accent6>
        <a:srgbClr val="98C21E"/>
      </a:accent6>
      <a:hlink>
        <a:srgbClr val="D8B25C"/>
      </a:hlink>
      <a:folHlink>
        <a:srgbClr val="A5AB81"/>
      </a:folHlink>
    </a:clrScheme>
    <a:fontScheme name="ESC">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err="1" smtClean="0"/>
        </a:defPPr>
      </a:lstStyle>
    </a:txDef>
  </a:objectDefaults>
  <a:extraClrSchemeLst/>
  <a:extLst>
    <a:ext uri="{05A4C25C-085E-4340-85A3-A5531E510DB2}">
      <thm15:themeFamily xmlns:thm15="http://schemas.microsoft.com/office/thememl/2012/main" name="05.03.19 Corporate slides FINAL.pptx" id="{C87831FA-E44F-4B61-9C55-A851714448C7}" vid="{46BA62B4-9868-403A-AE2D-2290BEAC299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B37C370094A947B45A665807D95A87" ma:contentTypeVersion="29" ma:contentTypeDescription="Create a new document." ma:contentTypeScope="" ma:versionID="01d97a06b5e695cf0457bf3342bb977e">
  <xsd:schema xmlns:xsd="http://www.w3.org/2001/XMLSchema" xmlns:xs="http://www.w3.org/2001/XMLSchema" xmlns:p="http://schemas.microsoft.com/office/2006/metadata/properties" xmlns:ns1="c51e0c16-3c70-4bed-930f-b02839d0dd8b" xmlns:ns3="5f308053-a768-43f1-bf66-06210bb74c0d" targetNamespace="http://schemas.microsoft.com/office/2006/metadata/properties" ma:root="true" ma:fieldsID="d7c2235b88ac9abb34b0b2e78184de51" ns1:_="" ns3:_="">
    <xsd:import namespace="c51e0c16-3c70-4bed-930f-b02839d0dd8b"/>
    <xsd:import namespace="5f308053-a768-43f1-bf66-06210bb74c0d"/>
    <xsd:element name="properties">
      <xsd:complexType>
        <xsd:sequence>
          <xsd:element name="documentManagement">
            <xsd:complexType>
              <xsd:all>
                <xsd:element ref="ns1:Review_x0020_Status" minOccurs="0"/>
                <xsd:element ref="ns1:Link" minOccurs="0"/>
                <xsd:element ref="ns1:_Flow_SignoffStatus" minOccurs="0"/>
                <xsd:element ref="ns1:MigrationWizId" minOccurs="0"/>
                <xsd:element ref="ns1:MigrationWizIdPermissions" minOccurs="0"/>
                <xsd:element ref="ns1:MigrationWizIdPermissionLevels" minOccurs="0"/>
                <xsd:element ref="ns1:MigrationWizIdDocumentLibraryPermissions" minOccurs="0"/>
                <xsd:element ref="ns1:MigrationWizIdSecurityGroups" minOccurs="0"/>
                <xsd:element ref="ns1:MediaServiceMetadata" minOccurs="0"/>
                <xsd:element ref="ns1:MediaServiceFastMetadata" minOccurs="0"/>
                <xsd:element ref="ns1:MediaServiceDateTaken" minOccurs="0"/>
                <xsd:element ref="ns1:MediaServiceAutoKeyPoints" minOccurs="0"/>
                <xsd:element ref="ns1:MediaServiceKeyPoints" minOccurs="0"/>
                <xsd:element ref="ns1:MediaServiceAutoTags" minOccurs="0"/>
                <xsd:element ref="ns1:MediaServiceOCR" minOccurs="0"/>
                <xsd:element ref="ns1:MediaServiceGenerationTime" minOccurs="0"/>
                <xsd:element ref="ns1:MediaServiceEventHashCode" minOccurs="0"/>
                <xsd:element ref="ns1:MediaServiceLocation" minOccurs="0"/>
                <xsd:element ref="ns3:SharedWithUsers" minOccurs="0"/>
                <xsd:element ref="ns3:SharedWithDetails" minOccurs="0"/>
                <xsd:element ref="ns1:MediaLengthInSeconds" minOccurs="0"/>
                <xsd:element ref="ns1:lcf76f155ced4ddcb4097134ff3c332f" minOccurs="0"/>
                <xsd:element ref="ns3:TaxCatchAll" minOccurs="0"/>
                <xsd:element ref="ns1:MediaServiceObjectDetectorVersions" minOccurs="0"/>
                <xsd:element ref="ns1:Progres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1e0c16-3c70-4bed-930f-b02839d0dd8b" elementFormDefault="qualified">
    <xsd:import namespace="http://schemas.microsoft.com/office/2006/documentManagement/types"/>
    <xsd:import namespace="http://schemas.microsoft.com/office/infopath/2007/PartnerControls"/>
    <xsd:element name="Review_x0020_Status" ma:index="0" nillable="true" ma:displayName="Review Status" ma:format="Dropdown" ma:internalName="Review_x0020_Status">
      <xsd:complexType>
        <xsd:complexContent>
          <xsd:extension base="dms:MultiChoiceFillIn">
            <xsd:sequence>
              <xsd:element name="Value" maxOccurs="unbounded" minOccurs="0" nillable="true">
                <xsd:simpleType>
                  <xsd:union memberTypes="dms:Text">
                    <xsd:simpleType>
                      <xsd:restriction base="dms:Choice">
                        <xsd:enumeration value="In Process"/>
                        <xsd:enumeration value="In Review"/>
                        <xsd:enumeration value="Signed Off"/>
                      </xsd:restriction>
                    </xsd:simpleType>
                  </xsd:union>
                </xsd:simpleType>
              </xsd:element>
            </xsd:sequence>
          </xsd:extension>
        </xsd:complexContent>
      </xsd:complexType>
    </xsd:element>
    <xsd:element name="Link" ma:index="4" nillable="true" ma:displayName="Link" ma:format="Hyperlink" ma:internalName="Link"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Flow_SignoffStatus" ma:index="5" nillable="true" ma:displayName="Sign-off status" ma:hidden="true" ma:internalName="Sign_x002d_off_x0020_status" ma:readOnly="false">
      <xsd:simpleType>
        <xsd:restriction base="dms:Text"/>
      </xsd:simpleType>
    </xsd:element>
    <xsd:element name="MigrationWizId" ma:index="8" nillable="true" ma:displayName="MigrationWizId" ma:hidden="true" ma:internalName="MigrationWizId" ma:readOnly="false">
      <xsd:simpleType>
        <xsd:restriction base="dms:Text"/>
      </xsd:simpleType>
    </xsd:element>
    <xsd:element name="MigrationWizIdPermissions" ma:index="9" nillable="true" ma:displayName="MigrationWizIdPermissions" ma:hidden="true" ma:internalName="MigrationWizIdPermissions" ma:readOnly="false">
      <xsd:simpleType>
        <xsd:restriction base="dms:Text"/>
      </xsd:simpleType>
    </xsd:element>
    <xsd:element name="MigrationWizIdPermissionLevels" ma:index="10" nillable="true" ma:displayName="MigrationWizIdPermissionLevels" ma:hidden="true" ma:internalName="MigrationWizIdPermissionLevels" ma:readOnly="false">
      <xsd:simpleType>
        <xsd:restriction base="dms:Text"/>
      </xsd:simpleType>
    </xsd:element>
    <xsd:element name="MigrationWizIdDocumentLibraryPermissions" ma:index="11" nillable="true" ma:displayName="MigrationWizIdDocumentLibraryPermissions" ma:hidden="true" ma:internalName="MigrationWizIdDocumentLibraryPermissions" ma:readOnly="false">
      <xsd:simpleType>
        <xsd:restriction base="dms:Text"/>
      </xsd:simpleType>
    </xsd:element>
    <xsd:element name="MigrationWizIdSecurityGroups" ma:index="12" nillable="true" ma:displayName="MigrationWizIdSecurityGroups" ma:hidden="true" ma:internalName="MigrationWizIdSecurityGroups" ma:readOnly="false">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ServiceAutoTags" ma:index="18" nillable="true" ma:displayName="Tags" ma:hidden="true" ma:internalName="MediaServiceAutoTags" ma:readOnly="true">
      <xsd:simpleType>
        <xsd:restriction base="dms:Text"/>
      </xsd:simpleType>
    </xsd:element>
    <xsd:element name="MediaServiceOCR" ma:index="19" nillable="true" ma:displayName="Extracted Text" ma:hidden="true" ma:internalName="MediaServiceOCR" ma:readOnly="true">
      <xsd:simpleType>
        <xsd:restriction base="dms:Note"/>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hidden="true" ma:internalName="MediaServiceLocation" ma:readOnly="true">
      <xsd:simpleType>
        <xsd:restriction base="dms:Text"/>
      </xsd:simpleType>
    </xsd:element>
    <xsd:element name="MediaLengthInSeconds" ma:index="26" nillable="true" ma:displayName="Length (seconds)" ma:hidden="true"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34afddb5-dc7d-4a25-90c0-e68c37b0a60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Progress" ma:index="33" nillable="true" ma:displayName="Progress" ma:default="In Review" ma:description="Where is this document in process" ma:format="Dropdown" ma:internalName="Progress">
      <xsd:simpleType>
        <xsd:restriction base="dms:Choice">
          <xsd:enumeration value="In Review"/>
          <xsd:enumeration value="With TVCA Comm"/>
          <xsd:enumeration value="Live on Website"/>
          <xsd:enumeration value="Archived"/>
        </xsd:restriction>
      </xsd:simpleType>
    </xsd:element>
  </xsd:schema>
  <xsd:schema xmlns:xsd="http://www.w3.org/2001/XMLSchema" xmlns:xs="http://www.w3.org/2001/XMLSchema" xmlns:dms="http://schemas.microsoft.com/office/2006/documentManagement/types" xmlns:pc="http://schemas.microsoft.com/office/infopath/2007/PartnerControls" targetNamespace="5f308053-a768-43f1-bf66-06210bb74c0d" elementFormDefault="qualified">
    <xsd:import namespace="http://schemas.microsoft.com/office/2006/documentManagement/types"/>
    <xsd:import namespace="http://schemas.microsoft.com/office/infopath/2007/PartnerControls"/>
    <xsd:element name="SharedWithUsers" ma:index="23"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hidden="true" ma:internalName="SharedWithDetails" ma:readOnly="true">
      <xsd:simpleType>
        <xsd:restriction base="dms:Note"/>
      </xsd:simpleType>
    </xsd:element>
    <xsd:element name="TaxCatchAll" ma:index="29" nillable="true" ma:displayName="Taxonomy Catch All Column" ma:hidden="true" ma:list="{43247f23-7141-4778-a08d-7843529ef0d0}" ma:internalName="TaxCatchAll" ma:readOnly="false" ma:showField="CatchAllData" ma:web="5f308053-a768-43f1-bf66-06210bb74c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51e0c16-3c70-4bed-930f-b02839d0dd8b">
      <Terms xmlns="http://schemas.microsoft.com/office/infopath/2007/PartnerControls"/>
    </lcf76f155ced4ddcb4097134ff3c332f>
    <TaxCatchAll xmlns="5f308053-a768-43f1-bf66-06210bb74c0d" xsi:nil="true"/>
    <SharedWithUsers xmlns="5f308053-a768-43f1-bf66-06210bb74c0d">
      <UserInfo>
        <DisplayName>Tim German</DisplayName>
        <AccountId>32</AccountId>
        <AccountType/>
      </UserInfo>
      <UserInfo>
        <DisplayName>Andrew Clark</DisplayName>
        <AccountId>50</AccountId>
        <AccountType/>
      </UserInfo>
      <UserInfo>
        <DisplayName>Gordon Graham</DisplayName>
        <AccountId>42</AccountId>
        <AccountType/>
      </UserInfo>
      <UserInfo>
        <DisplayName>Joseph Price-Moore</DisplayName>
        <AccountId>99</AccountId>
        <AccountType/>
      </UserInfo>
      <UserInfo>
        <DisplayName>Dr. Friederike Kerr</DisplayName>
        <AccountId>45</AccountId>
        <AccountType/>
      </UserInfo>
      <UserInfo>
        <DisplayName>William Hart</DisplayName>
        <AccountId>201</AccountId>
        <AccountType/>
      </UserInfo>
      <UserInfo>
        <DisplayName>Susie Winter</DisplayName>
        <AccountId>12</AccountId>
        <AccountType/>
      </UserInfo>
      <UserInfo>
        <DisplayName>Chris Brierley</DisplayName>
        <AccountId>68</AccountId>
        <AccountType/>
      </UserInfo>
      <UserInfo>
        <DisplayName>Matthew Freeman</DisplayName>
        <AccountId>104</AccountId>
        <AccountType/>
      </UserInfo>
      <UserInfo>
        <DisplayName>Stuart Brennan</DisplayName>
        <AccountId>61</AccountId>
        <AccountType/>
      </UserInfo>
      <UserInfo>
        <DisplayName>Tabitha Dunn</DisplayName>
        <AccountId>105</AccountId>
        <AccountType/>
      </UserInfo>
      <UserInfo>
        <DisplayName>Hayley Myles</DisplayName>
        <AccountId>215</AccountId>
        <AccountType/>
      </UserInfo>
    </SharedWithUsers>
    <MigrationWizIdPermissionLevels xmlns="c51e0c16-3c70-4bed-930f-b02839d0dd8b" xsi:nil="true"/>
    <Review_x0020_Status xmlns="c51e0c16-3c70-4bed-930f-b02839d0dd8b" xsi:nil="true"/>
    <MigrationWizId xmlns="c51e0c16-3c70-4bed-930f-b02839d0dd8b" xsi:nil="true"/>
    <MigrationWizIdPermissions xmlns="c51e0c16-3c70-4bed-930f-b02839d0dd8b" xsi:nil="true"/>
    <MigrationWizIdDocumentLibraryPermissions xmlns="c51e0c16-3c70-4bed-930f-b02839d0dd8b" xsi:nil="true"/>
    <Progress xmlns="c51e0c16-3c70-4bed-930f-b02839d0dd8b">In Review</Progress>
    <Link xmlns="c51e0c16-3c70-4bed-930f-b02839d0dd8b">
      <Url xsi:nil="true"/>
      <Description xsi:nil="true"/>
    </Link>
    <_Flow_SignoffStatus xmlns="c51e0c16-3c70-4bed-930f-b02839d0dd8b" xsi:nil="true"/>
    <MigrationWizIdSecurityGroups xmlns="c51e0c16-3c70-4bed-930f-b02839d0dd8b" xsi:nil="true"/>
  </documentManagement>
</p:properties>
</file>

<file path=customXml/itemProps1.xml><?xml version="1.0" encoding="utf-8"?>
<ds:datastoreItem xmlns:ds="http://schemas.openxmlformats.org/officeDocument/2006/customXml" ds:itemID="{F8BE6090-1EA9-4754-8C55-78F8CDFC3208}"/>
</file>

<file path=customXml/itemProps2.xml><?xml version="1.0" encoding="utf-8"?>
<ds:datastoreItem xmlns:ds="http://schemas.openxmlformats.org/officeDocument/2006/customXml" ds:itemID="{7389B43E-9B30-4C42-B0B2-D25CD53E1790}">
  <ds:schemaRefs>
    <ds:schemaRef ds:uri="http://schemas.microsoft.com/sharepoint/v3/contenttype/forms"/>
  </ds:schemaRefs>
</ds:datastoreItem>
</file>

<file path=customXml/itemProps3.xml><?xml version="1.0" encoding="utf-8"?>
<ds:datastoreItem xmlns:ds="http://schemas.openxmlformats.org/officeDocument/2006/customXml" ds:itemID="{16B420CD-DFEE-492E-835C-F7811C9BA1A7}">
  <ds:schemaRefs>
    <ds:schemaRef ds:uri="http://purl.org/dc/elements/1.1/"/>
    <ds:schemaRef ds:uri="http://purl.org/dc/dcmitype/"/>
    <ds:schemaRef ds:uri="http://schemas.microsoft.com/office/2006/metadata/properties"/>
    <ds:schemaRef ds:uri="35da573f-3d10-460f-b723-13e41855072c"/>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39d5c39e-d37d-4c2d-838d-a3ee219d048b"/>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1282</TotalTime>
  <Words>780</Words>
  <Application>Microsoft Office PowerPoint</Application>
  <PresentationFormat>Widescreen</PresentationFormat>
  <Paragraphs>137</Paragraphs>
  <Slides>12</Slides>
  <Notes>11</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12</vt:i4>
      </vt:variant>
    </vt:vector>
  </HeadingPairs>
  <TitlesOfParts>
    <vt:vector size="27" baseType="lpstr">
      <vt:lpstr>Arial</vt:lpstr>
      <vt:lpstr>Calibri</vt:lpstr>
      <vt:lpstr>Courier New</vt:lpstr>
      <vt:lpstr>Roboto Condensed</vt:lpstr>
      <vt:lpstr>Segoe UI</vt:lpstr>
      <vt:lpstr>Segoe UI </vt:lpstr>
      <vt:lpstr>Segoe UI Light</vt:lpstr>
      <vt:lpstr>Segoe UI Semibold</vt:lpstr>
      <vt:lpstr>VAG Rounded</vt:lpstr>
      <vt:lpstr>Wingdings</vt:lpstr>
      <vt:lpstr>2_Office Theme</vt:lpstr>
      <vt:lpstr>5_Office Theme</vt:lpstr>
      <vt:lpstr>1_ESC theme</vt:lpstr>
      <vt:lpstr>3_Office Theme</vt:lpstr>
      <vt:lpstr>6_Office Theme</vt:lpstr>
      <vt:lpstr>Local Area Energy Planning:  Overview &amp; Impact  </vt:lpstr>
      <vt:lpstr>PowerPoint Presentation</vt:lpstr>
      <vt:lpstr>PowerPoint Presentation</vt:lpstr>
      <vt:lpstr>Local Authorities are seeing the impact...</vt:lpstr>
      <vt:lpstr>LAEP can drive significant benefits for stakeholders</vt:lpstr>
      <vt:lpstr>LAEP Output Examples: </vt:lpstr>
      <vt:lpstr>Providing Greater Manchester with a plan to deliver Net Zero</vt:lpstr>
      <vt:lpstr>Helping shape a Welsh national Net Zero energy plan</vt:lpstr>
      <vt:lpstr>The Catapult’s Local Area Energy Plan timeline. </vt:lpstr>
      <vt:lpstr>PowerPoint Presentation</vt:lpstr>
      <vt:lpstr>Data led self service tool to support LAEP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Area Energy Planning:  The Time and Place is Now   Empowering local action  on the road to Net Zero </dc:title>
  <dc:creator>Chris Brierley</dc:creator>
  <cp:lastModifiedBy>Andrew Clark</cp:lastModifiedBy>
  <cp:revision>10</cp:revision>
  <dcterms:created xsi:type="dcterms:W3CDTF">2023-09-15T09:39:39Z</dcterms:created>
  <dcterms:modified xsi:type="dcterms:W3CDTF">2023-10-11T13:50:16Z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bb19938-abdf-4bf9-b36f-6fa56c0e1ffb_Enabled">
    <vt:lpwstr>true</vt:lpwstr>
  </property>
  <property fmtid="{D5CDD505-2E9C-101B-9397-08002B2CF9AE}" pid="3" name="MSIP_Label_dbb19938-abdf-4bf9-b36f-6fa56c0e1ffb_SetDate">
    <vt:lpwstr>2023-09-15T09:39:39Z</vt:lpwstr>
  </property>
  <property fmtid="{D5CDD505-2E9C-101B-9397-08002B2CF9AE}" pid="4" name="MSIP_Label_dbb19938-abdf-4bf9-b36f-6fa56c0e1ffb_Method">
    <vt:lpwstr>Standard</vt:lpwstr>
  </property>
  <property fmtid="{D5CDD505-2E9C-101B-9397-08002B2CF9AE}" pid="5" name="MSIP_Label_dbb19938-abdf-4bf9-b36f-6fa56c0e1ffb_Name">
    <vt:lpwstr>dbb19938-abdf-4bf9-b36f-6fa56c0e1ffb</vt:lpwstr>
  </property>
  <property fmtid="{D5CDD505-2E9C-101B-9397-08002B2CF9AE}" pid="6" name="MSIP_Label_dbb19938-abdf-4bf9-b36f-6fa56c0e1ffb_SiteId">
    <vt:lpwstr>532a5fd0-268c-48ff-b181-14740d5d430b</vt:lpwstr>
  </property>
  <property fmtid="{D5CDD505-2E9C-101B-9397-08002B2CF9AE}" pid="7" name="MSIP_Label_dbb19938-abdf-4bf9-b36f-6fa56c0e1ffb_ActionId">
    <vt:lpwstr>8ca1c915-6f0d-4efd-854d-0023710eabfa</vt:lpwstr>
  </property>
  <property fmtid="{D5CDD505-2E9C-101B-9397-08002B2CF9AE}" pid="8" name="MSIP_Label_dbb19938-abdf-4bf9-b36f-6fa56c0e1ffb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
--------------------------------------------------------
This document is marked as confidential</vt:lpwstr>
  </property>
  <property fmtid="{D5CDD505-2E9C-101B-9397-08002B2CF9AE}" pid="11" name="ContentTypeId">
    <vt:lpwstr>0x010100A3B37C370094A947B45A665807D95A87</vt:lpwstr>
  </property>
  <property fmtid="{D5CDD505-2E9C-101B-9397-08002B2CF9AE}" pid="12" name="MediaServiceImageTags">
    <vt:lpwstr/>
  </property>
</Properties>
</file>