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1.xml" ContentType="application/vnd.openxmlformats-officedocument.drawingml.diagramData+xml"/>
  <Override PartName="/ppt/slideLayouts/slideLayout6.xml" ContentType="application/vnd.openxmlformats-officedocument.presentationml.slideLayout+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0" r:id="rId6"/>
  </p:sldMasterIdLst>
  <p:notesMasterIdLst>
    <p:notesMasterId r:id="rId33"/>
  </p:notesMasterIdLst>
  <p:sldIdLst>
    <p:sldId id="603" r:id="rId7"/>
    <p:sldId id="605" r:id="rId8"/>
    <p:sldId id="604" r:id="rId9"/>
    <p:sldId id="487" r:id="rId10"/>
    <p:sldId id="586" r:id="rId11"/>
    <p:sldId id="600" r:id="rId12"/>
    <p:sldId id="602" r:id="rId13"/>
    <p:sldId id="601" r:id="rId14"/>
    <p:sldId id="266" r:id="rId15"/>
    <p:sldId id="281" r:id="rId16"/>
    <p:sldId id="289" r:id="rId17"/>
    <p:sldId id="277" r:id="rId18"/>
    <p:sldId id="280" r:id="rId19"/>
    <p:sldId id="264" r:id="rId20"/>
    <p:sldId id="283" r:id="rId21"/>
    <p:sldId id="284" r:id="rId22"/>
    <p:sldId id="292" r:id="rId23"/>
    <p:sldId id="293" r:id="rId24"/>
    <p:sldId id="285" r:id="rId25"/>
    <p:sldId id="267" r:id="rId26"/>
    <p:sldId id="268" r:id="rId27"/>
    <p:sldId id="274" r:id="rId28"/>
    <p:sldId id="275" r:id="rId29"/>
    <p:sldId id="271" r:id="rId30"/>
    <p:sldId id="270" r:id="rId31"/>
    <p:sldId id="27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5088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1673" autoAdjust="0"/>
  </p:normalViewPr>
  <p:slideViewPr>
    <p:cSldViewPr snapToGrid="0" snapToObjects="1">
      <p:cViewPr varScale="1">
        <p:scale>
          <a:sx n="93" d="100"/>
          <a:sy n="93" d="100"/>
        </p:scale>
        <p:origin x="12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13D5E-5191-4193-BBE8-32D726E40D82}"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33952679-8A9D-486A-A7BD-A80E7FA24079}">
      <dgm:prSet/>
      <dgm:spPr/>
      <dgm:t>
        <a:bodyPr/>
        <a:lstStyle/>
        <a:p>
          <a:r>
            <a:rPr lang="en-GB"/>
            <a:t>The West Yorkshire Combined Authority declared a climate emergency in 2019, supported by our five local authority partners, establishing a target to be a net zero carbon region by 2038</a:t>
          </a:r>
          <a:endParaRPr lang="en-US"/>
        </a:p>
      </dgm:t>
    </dgm:pt>
    <dgm:pt modelId="{7FC1E13C-40F2-4B66-84EF-48628B2C8FED}" type="parTrans" cxnId="{AD641DEC-F0FE-4A0C-B12A-A42C96D2DAF5}">
      <dgm:prSet/>
      <dgm:spPr/>
      <dgm:t>
        <a:bodyPr/>
        <a:lstStyle/>
        <a:p>
          <a:endParaRPr lang="en-US"/>
        </a:p>
      </dgm:t>
    </dgm:pt>
    <dgm:pt modelId="{F55E6D8E-1176-428C-A035-AF4C3A961197}" type="sibTrans" cxnId="{AD641DEC-F0FE-4A0C-B12A-A42C96D2DAF5}">
      <dgm:prSet phldrT="1" phldr="0"/>
      <dgm:spPr/>
      <dgm:t>
        <a:bodyPr/>
        <a:lstStyle/>
        <a:p>
          <a:r>
            <a:rPr lang="en-US"/>
            <a:t>1</a:t>
          </a:r>
        </a:p>
      </dgm:t>
    </dgm:pt>
    <dgm:pt modelId="{9866398A-B548-4D34-87F5-5F0F773C0ED0}">
      <dgm:prSet/>
      <dgm:spPr/>
      <dgm:t>
        <a:bodyPr/>
        <a:lstStyle/>
        <a:p>
          <a:r>
            <a:rPr lang="en-GB"/>
            <a:t>A key requirement to achieving our emission targets is to change how our energy system currently operates and what it does in the future.</a:t>
          </a:r>
          <a:endParaRPr lang="en-US"/>
        </a:p>
      </dgm:t>
    </dgm:pt>
    <dgm:pt modelId="{885D42B5-3113-4492-B4AA-29F25D06CA75}" type="parTrans" cxnId="{A090417D-E91F-4A03-958D-44C6905B2F11}">
      <dgm:prSet/>
      <dgm:spPr/>
      <dgm:t>
        <a:bodyPr/>
        <a:lstStyle/>
        <a:p>
          <a:endParaRPr lang="en-US"/>
        </a:p>
      </dgm:t>
    </dgm:pt>
    <dgm:pt modelId="{2F0E8D96-B427-4942-A7D9-4A8E0B647582}" type="sibTrans" cxnId="{A090417D-E91F-4A03-958D-44C6905B2F11}">
      <dgm:prSet phldrT="2" phldr="0"/>
      <dgm:spPr/>
      <dgm:t>
        <a:bodyPr/>
        <a:lstStyle/>
        <a:p>
          <a:r>
            <a:rPr lang="en-US"/>
            <a:t>2</a:t>
          </a:r>
        </a:p>
      </dgm:t>
    </dgm:pt>
    <dgm:pt modelId="{7940B3FB-14F1-4731-A6BB-9BADC54AC825}">
      <dgm:prSet/>
      <dgm:spPr/>
      <dgm:t>
        <a:bodyPr/>
        <a:lstStyle/>
        <a:p>
          <a:r>
            <a:rPr lang="en-GB" dirty="0"/>
            <a:t>Local Area Energy Planning (LAEP) is a pioneering planning approach which addresses the whole energy system, to deliver an evidence-base for change and set-out a plan for implementation. </a:t>
          </a:r>
          <a:endParaRPr lang="en-US" dirty="0"/>
        </a:p>
      </dgm:t>
    </dgm:pt>
    <dgm:pt modelId="{C1664289-9FA6-4474-890A-5A98598AA0C9}" type="parTrans" cxnId="{1F18846F-9003-45AB-92FC-4BD78C6E50D5}">
      <dgm:prSet/>
      <dgm:spPr/>
      <dgm:t>
        <a:bodyPr/>
        <a:lstStyle/>
        <a:p>
          <a:endParaRPr lang="en-US"/>
        </a:p>
      </dgm:t>
    </dgm:pt>
    <dgm:pt modelId="{B7373A87-3964-4FBE-B4FD-4133C438FABA}" type="sibTrans" cxnId="{1F18846F-9003-45AB-92FC-4BD78C6E50D5}">
      <dgm:prSet phldrT="3" phldr="0"/>
      <dgm:spPr/>
      <dgm:t>
        <a:bodyPr/>
        <a:lstStyle/>
        <a:p>
          <a:r>
            <a:rPr lang="en-US"/>
            <a:t>3</a:t>
          </a:r>
        </a:p>
      </dgm:t>
    </dgm:pt>
    <dgm:pt modelId="{2058CFDC-BE59-48D3-BFFE-BEB6BB6920FA}">
      <dgm:prSet/>
      <dgm:spPr/>
      <dgm:t>
        <a:bodyPr/>
        <a:lstStyle/>
        <a:p>
          <a:r>
            <a:rPr lang="en-GB" dirty="0"/>
            <a:t>The Climate and Environment Action Plan includes a committed action for </a:t>
          </a:r>
          <a:r>
            <a:rPr lang="en-GB" dirty="0" err="1"/>
            <a:t>LAEPs</a:t>
          </a:r>
          <a:r>
            <a:rPr lang="en-GB" dirty="0"/>
            <a:t> to be developed in West Yorkshire with at least one completed in 2024.  </a:t>
          </a:r>
          <a:endParaRPr lang="en-US" dirty="0"/>
        </a:p>
      </dgm:t>
    </dgm:pt>
    <dgm:pt modelId="{D969914A-C442-41A5-998D-20B30B1F11CD}" type="parTrans" cxnId="{719EAAE0-4C44-4920-9B36-C48593A0EB95}">
      <dgm:prSet/>
      <dgm:spPr/>
      <dgm:t>
        <a:bodyPr/>
        <a:lstStyle/>
        <a:p>
          <a:endParaRPr lang="en-US"/>
        </a:p>
      </dgm:t>
    </dgm:pt>
    <dgm:pt modelId="{504A58EA-EF3D-4299-A6F2-9167FADA680B}" type="sibTrans" cxnId="{719EAAE0-4C44-4920-9B36-C48593A0EB95}">
      <dgm:prSet phldrT="4" phldr="0"/>
      <dgm:spPr/>
      <dgm:t>
        <a:bodyPr/>
        <a:lstStyle/>
        <a:p>
          <a:r>
            <a:rPr lang="en-US"/>
            <a:t>4</a:t>
          </a:r>
        </a:p>
      </dgm:t>
    </dgm:pt>
    <dgm:pt modelId="{E3B46CCE-FFDE-4D43-BE41-B741AFD87AD0}">
      <dgm:prSet/>
      <dgm:spPr/>
      <dgm:t>
        <a:bodyPr/>
        <a:lstStyle/>
        <a:p>
          <a:r>
            <a:rPr lang="en-GB"/>
            <a:t>To inform, shape and enable the transition to a net zero carbon energy system </a:t>
          </a:r>
          <a:endParaRPr lang="en-US"/>
        </a:p>
      </dgm:t>
    </dgm:pt>
    <dgm:pt modelId="{26BB2101-90D5-4876-98A9-9A138CCC68D7}" type="parTrans" cxnId="{0E303E82-A25B-4F77-9DDD-589B6A21228B}">
      <dgm:prSet/>
      <dgm:spPr/>
      <dgm:t>
        <a:bodyPr/>
        <a:lstStyle/>
        <a:p>
          <a:endParaRPr lang="en-US"/>
        </a:p>
      </dgm:t>
    </dgm:pt>
    <dgm:pt modelId="{9BC228BA-0898-4BD2-9B68-82AFF345D8DF}" type="sibTrans" cxnId="{0E303E82-A25B-4F77-9DDD-589B6A21228B}">
      <dgm:prSet phldrT="5" phldr="0"/>
      <dgm:spPr/>
      <dgm:t>
        <a:bodyPr/>
        <a:lstStyle/>
        <a:p>
          <a:r>
            <a:rPr lang="en-US"/>
            <a:t>5</a:t>
          </a:r>
        </a:p>
      </dgm:t>
    </dgm:pt>
    <dgm:pt modelId="{0D6D74E9-9B60-4C16-8E6D-0AE80D36D22B}" type="pres">
      <dgm:prSet presAssocID="{B3B13D5E-5191-4193-BBE8-32D726E40D82}" presName="linearFlow" presStyleCnt="0">
        <dgm:presLayoutVars>
          <dgm:dir/>
          <dgm:animLvl val="lvl"/>
          <dgm:resizeHandles val="exact"/>
        </dgm:presLayoutVars>
      </dgm:prSet>
      <dgm:spPr/>
    </dgm:pt>
    <dgm:pt modelId="{C837F575-AF8F-4FFF-8258-AEBAF1CCD05F}" type="pres">
      <dgm:prSet presAssocID="{33952679-8A9D-486A-A7BD-A80E7FA24079}" presName="compositeNode" presStyleCnt="0"/>
      <dgm:spPr/>
    </dgm:pt>
    <dgm:pt modelId="{C0BDA071-4737-4CE1-95CB-291A4CCB4FB9}" type="pres">
      <dgm:prSet presAssocID="{33952679-8A9D-486A-A7BD-A80E7FA24079}" presName="parTx" presStyleLbl="node1" presStyleIdx="0" presStyleCnt="0">
        <dgm:presLayoutVars>
          <dgm:chMax val="0"/>
          <dgm:chPref val="0"/>
          <dgm:bulletEnabled val="1"/>
        </dgm:presLayoutVars>
      </dgm:prSet>
      <dgm:spPr/>
    </dgm:pt>
    <dgm:pt modelId="{AD1472B0-9BD3-44A6-B497-E94B7804E07A}" type="pres">
      <dgm:prSet presAssocID="{33952679-8A9D-486A-A7BD-A80E7FA24079}" presName="parSh" presStyleCnt="0"/>
      <dgm:spPr/>
    </dgm:pt>
    <dgm:pt modelId="{663D686A-8421-4119-87EF-B3F6A25D21B0}" type="pres">
      <dgm:prSet presAssocID="{33952679-8A9D-486A-A7BD-A80E7FA24079}" presName="lineNode" presStyleLbl="alignAccFollowNode1" presStyleIdx="0" presStyleCnt="15"/>
      <dgm:spPr/>
    </dgm:pt>
    <dgm:pt modelId="{625FD3A1-3466-4E1A-B4C5-FC4E15621750}" type="pres">
      <dgm:prSet presAssocID="{33952679-8A9D-486A-A7BD-A80E7FA24079}" presName="lineArrowNode" presStyleLbl="alignAccFollowNode1" presStyleIdx="1" presStyleCnt="15"/>
      <dgm:spPr/>
    </dgm:pt>
    <dgm:pt modelId="{7917DE6E-0665-4D09-B4BF-786C7202B9B6}" type="pres">
      <dgm:prSet presAssocID="{F55E6D8E-1176-428C-A035-AF4C3A961197}" presName="sibTransNodeCircle" presStyleLbl="alignNode1" presStyleIdx="0" presStyleCnt="5">
        <dgm:presLayoutVars>
          <dgm:chMax val="0"/>
          <dgm:bulletEnabled/>
        </dgm:presLayoutVars>
      </dgm:prSet>
      <dgm:spPr/>
    </dgm:pt>
    <dgm:pt modelId="{7519D1D5-3BD3-42B2-9FA1-8AD2C3BB1234}" type="pres">
      <dgm:prSet presAssocID="{F55E6D8E-1176-428C-A035-AF4C3A961197}" presName="spacerBetweenCircleAndCallout" presStyleCnt="0">
        <dgm:presLayoutVars/>
      </dgm:prSet>
      <dgm:spPr/>
    </dgm:pt>
    <dgm:pt modelId="{F70ECB3E-DBA4-44C1-8A21-91229D8F4E90}" type="pres">
      <dgm:prSet presAssocID="{33952679-8A9D-486A-A7BD-A80E7FA24079}" presName="nodeText" presStyleLbl="alignAccFollowNode1" presStyleIdx="2" presStyleCnt="15">
        <dgm:presLayoutVars>
          <dgm:bulletEnabled val="1"/>
        </dgm:presLayoutVars>
      </dgm:prSet>
      <dgm:spPr/>
    </dgm:pt>
    <dgm:pt modelId="{D7672793-FC61-409B-8860-323814ABE4A3}" type="pres">
      <dgm:prSet presAssocID="{F55E6D8E-1176-428C-A035-AF4C3A961197}" presName="sibTransComposite" presStyleCnt="0"/>
      <dgm:spPr/>
    </dgm:pt>
    <dgm:pt modelId="{4683C942-C1C0-4960-978D-8D0D5E291030}" type="pres">
      <dgm:prSet presAssocID="{9866398A-B548-4D34-87F5-5F0F773C0ED0}" presName="compositeNode" presStyleCnt="0"/>
      <dgm:spPr/>
    </dgm:pt>
    <dgm:pt modelId="{A86AF5AC-EFC8-4415-B0BA-BF1393319BDE}" type="pres">
      <dgm:prSet presAssocID="{9866398A-B548-4D34-87F5-5F0F773C0ED0}" presName="parTx" presStyleLbl="node1" presStyleIdx="0" presStyleCnt="0">
        <dgm:presLayoutVars>
          <dgm:chMax val="0"/>
          <dgm:chPref val="0"/>
          <dgm:bulletEnabled val="1"/>
        </dgm:presLayoutVars>
      </dgm:prSet>
      <dgm:spPr/>
    </dgm:pt>
    <dgm:pt modelId="{C1C2607B-D5E0-4396-8675-F30A4DAA3EE8}" type="pres">
      <dgm:prSet presAssocID="{9866398A-B548-4D34-87F5-5F0F773C0ED0}" presName="parSh" presStyleCnt="0"/>
      <dgm:spPr/>
    </dgm:pt>
    <dgm:pt modelId="{4FF2685F-8C4B-41FB-A6DC-75B396231F39}" type="pres">
      <dgm:prSet presAssocID="{9866398A-B548-4D34-87F5-5F0F773C0ED0}" presName="lineNode" presStyleLbl="alignAccFollowNode1" presStyleIdx="3" presStyleCnt="15"/>
      <dgm:spPr/>
    </dgm:pt>
    <dgm:pt modelId="{091EE22B-B88A-494F-BBB3-6A59EA3AC642}" type="pres">
      <dgm:prSet presAssocID="{9866398A-B548-4D34-87F5-5F0F773C0ED0}" presName="lineArrowNode" presStyleLbl="alignAccFollowNode1" presStyleIdx="4" presStyleCnt="15"/>
      <dgm:spPr/>
    </dgm:pt>
    <dgm:pt modelId="{EBE6EB4D-CEB8-46A0-B3A4-D764FFA06003}" type="pres">
      <dgm:prSet presAssocID="{2F0E8D96-B427-4942-A7D9-4A8E0B647582}" presName="sibTransNodeCircle" presStyleLbl="alignNode1" presStyleIdx="1" presStyleCnt="5">
        <dgm:presLayoutVars>
          <dgm:chMax val="0"/>
          <dgm:bulletEnabled/>
        </dgm:presLayoutVars>
      </dgm:prSet>
      <dgm:spPr/>
    </dgm:pt>
    <dgm:pt modelId="{AF64CCF8-5F0F-4F37-A843-4C751C3B29C0}" type="pres">
      <dgm:prSet presAssocID="{2F0E8D96-B427-4942-A7D9-4A8E0B647582}" presName="spacerBetweenCircleAndCallout" presStyleCnt="0">
        <dgm:presLayoutVars/>
      </dgm:prSet>
      <dgm:spPr/>
    </dgm:pt>
    <dgm:pt modelId="{CF815413-3B40-4C23-9A14-BCBCFBC065D6}" type="pres">
      <dgm:prSet presAssocID="{9866398A-B548-4D34-87F5-5F0F773C0ED0}" presName="nodeText" presStyleLbl="alignAccFollowNode1" presStyleIdx="5" presStyleCnt="15">
        <dgm:presLayoutVars>
          <dgm:bulletEnabled val="1"/>
        </dgm:presLayoutVars>
      </dgm:prSet>
      <dgm:spPr/>
    </dgm:pt>
    <dgm:pt modelId="{0C6DF15F-1847-4455-ABB0-78FE19E14C2E}" type="pres">
      <dgm:prSet presAssocID="{2F0E8D96-B427-4942-A7D9-4A8E0B647582}" presName="sibTransComposite" presStyleCnt="0"/>
      <dgm:spPr/>
    </dgm:pt>
    <dgm:pt modelId="{51203AFB-2CCD-40BB-90AC-CAAF5E3124CE}" type="pres">
      <dgm:prSet presAssocID="{7940B3FB-14F1-4731-A6BB-9BADC54AC825}" presName="compositeNode" presStyleCnt="0"/>
      <dgm:spPr/>
    </dgm:pt>
    <dgm:pt modelId="{CE807340-44DC-415C-B7AB-1C78FAC9BF2A}" type="pres">
      <dgm:prSet presAssocID="{7940B3FB-14F1-4731-A6BB-9BADC54AC825}" presName="parTx" presStyleLbl="node1" presStyleIdx="0" presStyleCnt="0">
        <dgm:presLayoutVars>
          <dgm:chMax val="0"/>
          <dgm:chPref val="0"/>
          <dgm:bulletEnabled val="1"/>
        </dgm:presLayoutVars>
      </dgm:prSet>
      <dgm:spPr/>
    </dgm:pt>
    <dgm:pt modelId="{55627941-0EEC-483A-A54B-7B882C4FCDB8}" type="pres">
      <dgm:prSet presAssocID="{7940B3FB-14F1-4731-A6BB-9BADC54AC825}" presName="parSh" presStyleCnt="0"/>
      <dgm:spPr/>
    </dgm:pt>
    <dgm:pt modelId="{0474A035-1B47-4854-8718-783B60A7965E}" type="pres">
      <dgm:prSet presAssocID="{7940B3FB-14F1-4731-A6BB-9BADC54AC825}" presName="lineNode" presStyleLbl="alignAccFollowNode1" presStyleIdx="6" presStyleCnt="15"/>
      <dgm:spPr/>
    </dgm:pt>
    <dgm:pt modelId="{A07EB864-8227-42BF-89F4-FFE24E0AE00F}" type="pres">
      <dgm:prSet presAssocID="{7940B3FB-14F1-4731-A6BB-9BADC54AC825}" presName="lineArrowNode" presStyleLbl="alignAccFollowNode1" presStyleIdx="7" presStyleCnt="15"/>
      <dgm:spPr/>
    </dgm:pt>
    <dgm:pt modelId="{4996E087-E4D4-460C-BB00-1DA573162F16}" type="pres">
      <dgm:prSet presAssocID="{B7373A87-3964-4FBE-B4FD-4133C438FABA}" presName="sibTransNodeCircle" presStyleLbl="alignNode1" presStyleIdx="2" presStyleCnt="5">
        <dgm:presLayoutVars>
          <dgm:chMax val="0"/>
          <dgm:bulletEnabled/>
        </dgm:presLayoutVars>
      </dgm:prSet>
      <dgm:spPr/>
    </dgm:pt>
    <dgm:pt modelId="{14263C73-A336-436D-A364-40851DC36F7C}" type="pres">
      <dgm:prSet presAssocID="{B7373A87-3964-4FBE-B4FD-4133C438FABA}" presName="spacerBetweenCircleAndCallout" presStyleCnt="0">
        <dgm:presLayoutVars/>
      </dgm:prSet>
      <dgm:spPr/>
    </dgm:pt>
    <dgm:pt modelId="{286ECEB1-D8EF-4BFE-B5BF-EC39CC2E6B42}" type="pres">
      <dgm:prSet presAssocID="{7940B3FB-14F1-4731-A6BB-9BADC54AC825}" presName="nodeText" presStyleLbl="alignAccFollowNode1" presStyleIdx="8" presStyleCnt="15">
        <dgm:presLayoutVars>
          <dgm:bulletEnabled val="1"/>
        </dgm:presLayoutVars>
      </dgm:prSet>
      <dgm:spPr/>
    </dgm:pt>
    <dgm:pt modelId="{06F35554-1A74-4C0D-855C-A260D41C0563}" type="pres">
      <dgm:prSet presAssocID="{B7373A87-3964-4FBE-B4FD-4133C438FABA}" presName="sibTransComposite" presStyleCnt="0"/>
      <dgm:spPr/>
    </dgm:pt>
    <dgm:pt modelId="{5BF36440-E2A8-465C-AF9D-972337051C6D}" type="pres">
      <dgm:prSet presAssocID="{2058CFDC-BE59-48D3-BFFE-BEB6BB6920FA}" presName="compositeNode" presStyleCnt="0"/>
      <dgm:spPr/>
    </dgm:pt>
    <dgm:pt modelId="{8BA592B4-CF2D-457D-A28C-18DDB9685A4A}" type="pres">
      <dgm:prSet presAssocID="{2058CFDC-BE59-48D3-BFFE-BEB6BB6920FA}" presName="parTx" presStyleLbl="node1" presStyleIdx="0" presStyleCnt="0">
        <dgm:presLayoutVars>
          <dgm:chMax val="0"/>
          <dgm:chPref val="0"/>
          <dgm:bulletEnabled val="1"/>
        </dgm:presLayoutVars>
      </dgm:prSet>
      <dgm:spPr/>
    </dgm:pt>
    <dgm:pt modelId="{8D02A4F0-2F42-4378-B773-272BCADA8D42}" type="pres">
      <dgm:prSet presAssocID="{2058CFDC-BE59-48D3-BFFE-BEB6BB6920FA}" presName="parSh" presStyleCnt="0"/>
      <dgm:spPr/>
    </dgm:pt>
    <dgm:pt modelId="{5274A4FB-078D-43A9-A5D9-460855F4EDEF}" type="pres">
      <dgm:prSet presAssocID="{2058CFDC-BE59-48D3-BFFE-BEB6BB6920FA}" presName="lineNode" presStyleLbl="alignAccFollowNode1" presStyleIdx="9" presStyleCnt="15"/>
      <dgm:spPr/>
    </dgm:pt>
    <dgm:pt modelId="{93443D04-40AA-4E79-B3E5-F8CB4DBB4BCD}" type="pres">
      <dgm:prSet presAssocID="{2058CFDC-BE59-48D3-BFFE-BEB6BB6920FA}" presName="lineArrowNode" presStyleLbl="alignAccFollowNode1" presStyleIdx="10" presStyleCnt="15"/>
      <dgm:spPr/>
    </dgm:pt>
    <dgm:pt modelId="{D5866BFF-7EFE-42F2-A2A1-D51454EDD9FA}" type="pres">
      <dgm:prSet presAssocID="{504A58EA-EF3D-4299-A6F2-9167FADA680B}" presName="sibTransNodeCircle" presStyleLbl="alignNode1" presStyleIdx="3" presStyleCnt="5">
        <dgm:presLayoutVars>
          <dgm:chMax val="0"/>
          <dgm:bulletEnabled/>
        </dgm:presLayoutVars>
      </dgm:prSet>
      <dgm:spPr/>
    </dgm:pt>
    <dgm:pt modelId="{87404E67-FD3C-45B2-8188-2CD4F771DBDF}" type="pres">
      <dgm:prSet presAssocID="{504A58EA-EF3D-4299-A6F2-9167FADA680B}" presName="spacerBetweenCircleAndCallout" presStyleCnt="0">
        <dgm:presLayoutVars/>
      </dgm:prSet>
      <dgm:spPr/>
    </dgm:pt>
    <dgm:pt modelId="{139D6C4E-854B-44B1-A5DB-EDE2BCB53138}" type="pres">
      <dgm:prSet presAssocID="{2058CFDC-BE59-48D3-BFFE-BEB6BB6920FA}" presName="nodeText" presStyleLbl="alignAccFollowNode1" presStyleIdx="11" presStyleCnt="15">
        <dgm:presLayoutVars>
          <dgm:bulletEnabled val="1"/>
        </dgm:presLayoutVars>
      </dgm:prSet>
      <dgm:spPr/>
    </dgm:pt>
    <dgm:pt modelId="{1BF95387-9A8E-4B77-B542-9C3EC4C9E71E}" type="pres">
      <dgm:prSet presAssocID="{504A58EA-EF3D-4299-A6F2-9167FADA680B}" presName="sibTransComposite" presStyleCnt="0"/>
      <dgm:spPr/>
    </dgm:pt>
    <dgm:pt modelId="{ED93A562-F30E-4312-8402-0B185FADE8FF}" type="pres">
      <dgm:prSet presAssocID="{E3B46CCE-FFDE-4D43-BE41-B741AFD87AD0}" presName="compositeNode" presStyleCnt="0"/>
      <dgm:spPr/>
    </dgm:pt>
    <dgm:pt modelId="{C70237A5-4E7C-40AA-AF46-E8630B9C08D5}" type="pres">
      <dgm:prSet presAssocID="{E3B46CCE-FFDE-4D43-BE41-B741AFD87AD0}" presName="parTx" presStyleLbl="node1" presStyleIdx="0" presStyleCnt="0">
        <dgm:presLayoutVars>
          <dgm:chMax val="0"/>
          <dgm:chPref val="0"/>
          <dgm:bulletEnabled val="1"/>
        </dgm:presLayoutVars>
      </dgm:prSet>
      <dgm:spPr/>
    </dgm:pt>
    <dgm:pt modelId="{87ED081E-2FB8-4376-B4D1-7E7EE4E1278A}" type="pres">
      <dgm:prSet presAssocID="{E3B46CCE-FFDE-4D43-BE41-B741AFD87AD0}" presName="parSh" presStyleCnt="0"/>
      <dgm:spPr/>
    </dgm:pt>
    <dgm:pt modelId="{FF68925E-238F-4130-963E-DEF7B2A115E1}" type="pres">
      <dgm:prSet presAssocID="{E3B46CCE-FFDE-4D43-BE41-B741AFD87AD0}" presName="lineNode" presStyleLbl="alignAccFollowNode1" presStyleIdx="12" presStyleCnt="15"/>
      <dgm:spPr/>
    </dgm:pt>
    <dgm:pt modelId="{FD124CD9-687B-4237-A59C-A22D89660F89}" type="pres">
      <dgm:prSet presAssocID="{E3B46CCE-FFDE-4D43-BE41-B741AFD87AD0}" presName="lineArrowNode" presStyleLbl="alignAccFollowNode1" presStyleIdx="13" presStyleCnt="15"/>
      <dgm:spPr/>
    </dgm:pt>
    <dgm:pt modelId="{9F0ACCAB-469B-44AF-AAA8-993225CB30F6}" type="pres">
      <dgm:prSet presAssocID="{9BC228BA-0898-4BD2-9B68-82AFF345D8DF}" presName="sibTransNodeCircle" presStyleLbl="alignNode1" presStyleIdx="4" presStyleCnt="5">
        <dgm:presLayoutVars>
          <dgm:chMax val="0"/>
          <dgm:bulletEnabled/>
        </dgm:presLayoutVars>
      </dgm:prSet>
      <dgm:spPr/>
    </dgm:pt>
    <dgm:pt modelId="{4751AAD0-951C-47CB-AC45-5F1FA1DF5F04}" type="pres">
      <dgm:prSet presAssocID="{9BC228BA-0898-4BD2-9B68-82AFF345D8DF}" presName="spacerBetweenCircleAndCallout" presStyleCnt="0">
        <dgm:presLayoutVars/>
      </dgm:prSet>
      <dgm:spPr/>
    </dgm:pt>
    <dgm:pt modelId="{9539B1D2-6BE0-4449-9B60-B684EB8078E7}" type="pres">
      <dgm:prSet presAssocID="{E3B46CCE-FFDE-4D43-BE41-B741AFD87AD0}" presName="nodeText" presStyleLbl="alignAccFollowNode1" presStyleIdx="14" presStyleCnt="15">
        <dgm:presLayoutVars>
          <dgm:bulletEnabled val="1"/>
        </dgm:presLayoutVars>
      </dgm:prSet>
      <dgm:spPr/>
    </dgm:pt>
  </dgm:ptLst>
  <dgm:cxnLst>
    <dgm:cxn modelId="{34A19411-AC77-4AB2-BDA8-8DBB9778645C}" type="presOf" srcId="{9866398A-B548-4D34-87F5-5F0F773C0ED0}" destId="{CF815413-3B40-4C23-9A14-BCBCFBC065D6}" srcOrd="0" destOrd="0" presId="urn:microsoft.com/office/officeart/2016/7/layout/LinearArrowProcessNumbered"/>
    <dgm:cxn modelId="{ED164B1C-EF35-4C24-AA7D-B40E0E51D3C2}" type="presOf" srcId="{504A58EA-EF3D-4299-A6F2-9167FADA680B}" destId="{D5866BFF-7EFE-42F2-A2A1-D51454EDD9FA}" srcOrd="0" destOrd="0" presId="urn:microsoft.com/office/officeart/2016/7/layout/LinearArrowProcessNumbered"/>
    <dgm:cxn modelId="{93B9E75C-DE10-4AD9-8482-CB9F642A60A6}" type="presOf" srcId="{7940B3FB-14F1-4731-A6BB-9BADC54AC825}" destId="{286ECEB1-D8EF-4BFE-B5BF-EC39CC2E6B42}" srcOrd="0" destOrd="0" presId="urn:microsoft.com/office/officeart/2016/7/layout/LinearArrowProcessNumbered"/>
    <dgm:cxn modelId="{88590448-D9F9-416D-907B-C87ACDD6E8B0}" type="presOf" srcId="{2F0E8D96-B427-4942-A7D9-4A8E0B647582}" destId="{EBE6EB4D-CEB8-46A0-B3A4-D764FFA06003}" srcOrd="0" destOrd="0" presId="urn:microsoft.com/office/officeart/2016/7/layout/LinearArrowProcessNumbered"/>
    <dgm:cxn modelId="{1F18846F-9003-45AB-92FC-4BD78C6E50D5}" srcId="{B3B13D5E-5191-4193-BBE8-32D726E40D82}" destId="{7940B3FB-14F1-4731-A6BB-9BADC54AC825}" srcOrd="2" destOrd="0" parTransId="{C1664289-9FA6-4474-890A-5A98598AA0C9}" sibTransId="{B7373A87-3964-4FBE-B4FD-4133C438FABA}"/>
    <dgm:cxn modelId="{A090417D-E91F-4A03-958D-44C6905B2F11}" srcId="{B3B13D5E-5191-4193-BBE8-32D726E40D82}" destId="{9866398A-B548-4D34-87F5-5F0F773C0ED0}" srcOrd="1" destOrd="0" parTransId="{885D42B5-3113-4492-B4AA-29F25D06CA75}" sibTransId="{2F0E8D96-B427-4942-A7D9-4A8E0B647582}"/>
    <dgm:cxn modelId="{0E303E82-A25B-4F77-9DDD-589B6A21228B}" srcId="{B3B13D5E-5191-4193-BBE8-32D726E40D82}" destId="{E3B46CCE-FFDE-4D43-BE41-B741AFD87AD0}" srcOrd="4" destOrd="0" parTransId="{26BB2101-90D5-4876-98A9-9A138CCC68D7}" sibTransId="{9BC228BA-0898-4BD2-9B68-82AFF345D8DF}"/>
    <dgm:cxn modelId="{38497591-F607-4F9A-A29E-195C7462AD0B}" type="presOf" srcId="{33952679-8A9D-486A-A7BD-A80E7FA24079}" destId="{F70ECB3E-DBA4-44C1-8A21-91229D8F4E90}" srcOrd="0" destOrd="0" presId="urn:microsoft.com/office/officeart/2016/7/layout/LinearArrowProcessNumbered"/>
    <dgm:cxn modelId="{6557DDAA-573D-4DE4-823A-391EC6F64842}" type="presOf" srcId="{B7373A87-3964-4FBE-B4FD-4133C438FABA}" destId="{4996E087-E4D4-460C-BB00-1DA573162F16}" srcOrd="0" destOrd="0" presId="urn:microsoft.com/office/officeart/2016/7/layout/LinearArrowProcessNumbered"/>
    <dgm:cxn modelId="{B9F7B7CA-11E7-4941-A1DB-2DA92B57F23B}" type="presOf" srcId="{B3B13D5E-5191-4193-BBE8-32D726E40D82}" destId="{0D6D74E9-9B60-4C16-8E6D-0AE80D36D22B}" srcOrd="0" destOrd="0" presId="urn:microsoft.com/office/officeart/2016/7/layout/LinearArrowProcessNumbered"/>
    <dgm:cxn modelId="{DC73B6D1-6F8B-4CB6-AFFD-DDD4E189EB33}" type="presOf" srcId="{F55E6D8E-1176-428C-A035-AF4C3A961197}" destId="{7917DE6E-0665-4D09-B4BF-786C7202B9B6}" srcOrd="0" destOrd="0" presId="urn:microsoft.com/office/officeart/2016/7/layout/LinearArrowProcessNumbered"/>
    <dgm:cxn modelId="{736103D5-3830-49ED-88B1-EDB379F09744}" type="presOf" srcId="{E3B46CCE-FFDE-4D43-BE41-B741AFD87AD0}" destId="{9539B1D2-6BE0-4449-9B60-B684EB8078E7}" srcOrd="0" destOrd="0" presId="urn:microsoft.com/office/officeart/2016/7/layout/LinearArrowProcessNumbered"/>
    <dgm:cxn modelId="{719EAAE0-4C44-4920-9B36-C48593A0EB95}" srcId="{B3B13D5E-5191-4193-BBE8-32D726E40D82}" destId="{2058CFDC-BE59-48D3-BFFE-BEB6BB6920FA}" srcOrd="3" destOrd="0" parTransId="{D969914A-C442-41A5-998D-20B30B1F11CD}" sibTransId="{504A58EA-EF3D-4299-A6F2-9167FADA680B}"/>
    <dgm:cxn modelId="{CC91D5E8-D0BA-4F30-AEC6-6DEDD2F5921E}" type="presOf" srcId="{2058CFDC-BE59-48D3-BFFE-BEB6BB6920FA}" destId="{139D6C4E-854B-44B1-A5DB-EDE2BCB53138}" srcOrd="0" destOrd="0" presId="urn:microsoft.com/office/officeart/2016/7/layout/LinearArrowProcessNumbered"/>
    <dgm:cxn modelId="{AD641DEC-F0FE-4A0C-B12A-A42C96D2DAF5}" srcId="{B3B13D5E-5191-4193-BBE8-32D726E40D82}" destId="{33952679-8A9D-486A-A7BD-A80E7FA24079}" srcOrd="0" destOrd="0" parTransId="{7FC1E13C-40F2-4B66-84EF-48628B2C8FED}" sibTransId="{F55E6D8E-1176-428C-A035-AF4C3A961197}"/>
    <dgm:cxn modelId="{996C8CF0-16B9-42FF-9110-4B8BD2DD797E}" type="presOf" srcId="{9BC228BA-0898-4BD2-9B68-82AFF345D8DF}" destId="{9F0ACCAB-469B-44AF-AAA8-993225CB30F6}" srcOrd="0" destOrd="0" presId="urn:microsoft.com/office/officeart/2016/7/layout/LinearArrowProcessNumbered"/>
    <dgm:cxn modelId="{2AAC59A9-EF89-48A7-88F4-E68F8697601D}" type="presParOf" srcId="{0D6D74E9-9B60-4C16-8E6D-0AE80D36D22B}" destId="{C837F575-AF8F-4FFF-8258-AEBAF1CCD05F}" srcOrd="0" destOrd="0" presId="urn:microsoft.com/office/officeart/2016/7/layout/LinearArrowProcessNumbered"/>
    <dgm:cxn modelId="{D73F70B0-CCBA-4F6C-9A04-93B811AD55F9}" type="presParOf" srcId="{C837F575-AF8F-4FFF-8258-AEBAF1CCD05F}" destId="{C0BDA071-4737-4CE1-95CB-291A4CCB4FB9}" srcOrd="0" destOrd="0" presId="urn:microsoft.com/office/officeart/2016/7/layout/LinearArrowProcessNumbered"/>
    <dgm:cxn modelId="{0D31D98A-2272-43A2-BF36-CD7D5B6F65BF}" type="presParOf" srcId="{C837F575-AF8F-4FFF-8258-AEBAF1CCD05F}" destId="{AD1472B0-9BD3-44A6-B497-E94B7804E07A}" srcOrd="1" destOrd="0" presId="urn:microsoft.com/office/officeart/2016/7/layout/LinearArrowProcessNumbered"/>
    <dgm:cxn modelId="{82684FCC-0673-4494-9B47-B89690D3B035}" type="presParOf" srcId="{AD1472B0-9BD3-44A6-B497-E94B7804E07A}" destId="{663D686A-8421-4119-87EF-B3F6A25D21B0}" srcOrd="0" destOrd="0" presId="urn:microsoft.com/office/officeart/2016/7/layout/LinearArrowProcessNumbered"/>
    <dgm:cxn modelId="{56200570-421E-45AB-8430-6155A33CA5D4}" type="presParOf" srcId="{AD1472B0-9BD3-44A6-B497-E94B7804E07A}" destId="{625FD3A1-3466-4E1A-B4C5-FC4E15621750}" srcOrd="1" destOrd="0" presId="urn:microsoft.com/office/officeart/2016/7/layout/LinearArrowProcessNumbered"/>
    <dgm:cxn modelId="{C2CA57C9-E5E5-4508-A175-5034D0C60FE2}" type="presParOf" srcId="{AD1472B0-9BD3-44A6-B497-E94B7804E07A}" destId="{7917DE6E-0665-4D09-B4BF-786C7202B9B6}" srcOrd="2" destOrd="0" presId="urn:microsoft.com/office/officeart/2016/7/layout/LinearArrowProcessNumbered"/>
    <dgm:cxn modelId="{B047D70F-8D41-4661-9E8E-418EF840BC15}" type="presParOf" srcId="{AD1472B0-9BD3-44A6-B497-E94B7804E07A}" destId="{7519D1D5-3BD3-42B2-9FA1-8AD2C3BB1234}" srcOrd="3" destOrd="0" presId="urn:microsoft.com/office/officeart/2016/7/layout/LinearArrowProcessNumbered"/>
    <dgm:cxn modelId="{7CA343F6-F66C-4921-874A-67C01A77103E}" type="presParOf" srcId="{C837F575-AF8F-4FFF-8258-AEBAF1CCD05F}" destId="{F70ECB3E-DBA4-44C1-8A21-91229D8F4E90}" srcOrd="2" destOrd="0" presId="urn:microsoft.com/office/officeart/2016/7/layout/LinearArrowProcessNumbered"/>
    <dgm:cxn modelId="{AB9BD34E-8F1C-4242-B997-475D6EEB2C86}" type="presParOf" srcId="{0D6D74E9-9B60-4C16-8E6D-0AE80D36D22B}" destId="{D7672793-FC61-409B-8860-323814ABE4A3}" srcOrd="1" destOrd="0" presId="urn:microsoft.com/office/officeart/2016/7/layout/LinearArrowProcessNumbered"/>
    <dgm:cxn modelId="{D5494225-19C3-42AE-B85F-7359EE42B7F7}" type="presParOf" srcId="{0D6D74E9-9B60-4C16-8E6D-0AE80D36D22B}" destId="{4683C942-C1C0-4960-978D-8D0D5E291030}" srcOrd="2" destOrd="0" presId="urn:microsoft.com/office/officeart/2016/7/layout/LinearArrowProcessNumbered"/>
    <dgm:cxn modelId="{2385CACA-E482-448C-9517-FE7C25AB6E3F}" type="presParOf" srcId="{4683C942-C1C0-4960-978D-8D0D5E291030}" destId="{A86AF5AC-EFC8-4415-B0BA-BF1393319BDE}" srcOrd="0" destOrd="0" presId="urn:microsoft.com/office/officeart/2016/7/layout/LinearArrowProcessNumbered"/>
    <dgm:cxn modelId="{5BCBDFFA-1B25-477D-8F8C-BF9F63C40283}" type="presParOf" srcId="{4683C942-C1C0-4960-978D-8D0D5E291030}" destId="{C1C2607B-D5E0-4396-8675-F30A4DAA3EE8}" srcOrd="1" destOrd="0" presId="urn:microsoft.com/office/officeart/2016/7/layout/LinearArrowProcessNumbered"/>
    <dgm:cxn modelId="{1D612388-9710-4163-9A2D-E878C89AC2F6}" type="presParOf" srcId="{C1C2607B-D5E0-4396-8675-F30A4DAA3EE8}" destId="{4FF2685F-8C4B-41FB-A6DC-75B396231F39}" srcOrd="0" destOrd="0" presId="urn:microsoft.com/office/officeart/2016/7/layout/LinearArrowProcessNumbered"/>
    <dgm:cxn modelId="{103D90E8-7299-4170-92BF-DFE521B019B4}" type="presParOf" srcId="{C1C2607B-D5E0-4396-8675-F30A4DAA3EE8}" destId="{091EE22B-B88A-494F-BBB3-6A59EA3AC642}" srcOrd="1" destOrd="0" presId="urn:microsoft.com/office/officeart/2016/7/layout/LinearArrowProcessNumbered"/>
    <dgm:cxn modelId="{0E8F774A-91DB-4206-8D13-29A08DFF98D8}" type="presParOf" srcId="{C1C2607B-D5E0-4396-8675-F30A4DAA3EE8}" destId="{EBE6EB4D-CEB8-46A0-B3A4-D764FFA06003}" srcOrd="2" destOrd="0" presId="urn:microsoft.com/office/officeart/2016/7/layout/LinearArrowProcessNumbered"/>
    <dgm:cxn modelId="{7D8E7BDC-9F08-4F39-A7E9-647D874C65A0}" type="presParOf" srcId="{C1C2607B-D5E0-4396-8675-F30A4DAA3EE8}" destId="{AF64CCF8-5F0F-4F37-A843-4C751C3B29C0}" srcOrd="3" destOrd="0" presId="urn:microsoft.com/office/officeart/2016/7/layout/LinearArrowProcessNumbered"/>
    <dgm:cxn modelId="{736D2A42-DF0A-4CF9-BCA7-306D631151BD}" type="presParOf" srcId="{4683C942-C1C0-4960-978D-8D0D5E291030}" destId="{CF815413-3B40-4C23-9A14-BCBCFBC065D6}" srcOrd="2" destOrd="0" presId="urn:microsoft.com/office/officeart/2016/7/layout/LinearArrowProcessNumbered"/>
    <dgm:cxn modelId="{54CB471D-4A11-4121-8F85-A1E0A4DBCAB2}" type="presParOf" srcId="{0D6D74E9-9B60-4C16-8E6D-0AE80D36D22B}" destId="{0C6DF15F-1847-4455-ABB0-78FE19E14C2E}" srcOrd="3" destOrd="0" presId="urn:microsoft.com/office/officeart/2016/7/layout/LinearArrowProcessNumbered"/>
    <dgm:cxn modelId="{F14358CB-1D0E-4D0B-ABC1-18163BD1C6E1}" type="presParOf" srcId="{0D6D74E9-9B60-4C16-8E6D-0AE80D36D22B}" destId="{51203AFB-2CCD-40BB-90AC-CAAF5E3124CE}" srcOrd="4" destOrd="0" presId="urn:microsoft.com/office/officeart/2016/7/layout/LinearArrowProcessNumbered"/>
    <dgm:cxn modelId="{0D4093EB-F664-491D-8B66-7EB797E84729}" type="presParOf" srcId="{51203AFB-2CCD-40BB-90AC-CAAF5E3124CE}" destId="{CE807340-44DC-415C-B7AB-1C78FAC9BF2A}" srcOrd="0" destOrd="0" presId="urn:microsoft.com/office/officeart/2016/7/layout/LinearArrowProcessNumbered"/>
    <dgm:cxn modelId="{57C9F649-7ECC-4AC2-9947-3D7A0843D865}" type="presParOf" srcId="{51203AFB-2CCD-40BB-90AC-CAAF5E3124CE}" destId="{55627941-0EEC-483A-A54B-7B882C4FCDB8}" srcOrd="1" destOrd="0" presId="urn:microsoft.com/office/officeart/2016/7/layout/LinearArrowProcessNumbered"/>
    <dgm:cxn modelId="{46185DFB-CE80-4F7F-BBE9-1146D23B5806}" type="presParOf" srcId="{55627941-0EEC-483A-A54B-7B882C4FCDB8}" destId="{0474A035-1B47-4854-8718-783B60A7965E}" srcOrd="0" destOrd="0" presId="urn:microsoft.com/office/officeart/2016/7/layout/LinearArrowProcessNumbered"/>
    <dgm:cxn modelId="{15850E15-763B-41F3-8A91-8D63845C11C2}" type="presParOf" srcId="{55627941-0EEC-483A-A54B-7B882C4FCDB8}" destId="{A07EB864-8227-42BF-89F4-FFE24E0AE00F}" srcOrd="1" destOrd="0" presId="urn:microsoft.com/office/officeart/2016/7/layout/LinearArrowProcessNumbered"/>
    <dgm:cxn modelId="{C48FAB41-9D7B-49E2-8226-9626078E8727}" type="presParOf" srcId="{55627941-0EEC-483A-A54B-7B882C4FCDB8}" destId="{4996E087-E4D4-460C-BB00-1DA573162F16}" srcOrd="2" destOrd="0" presId="urn:microsoft.com/office/officeart/2016/7/layout/LinearArrowProcessNumbered"/>
    <dgm:cxn modelId="{486DCC6F-BFE0-400A-B665-1BF89804F62A}" type="presParOf" srcId="{55627941-0EEC-483A-A54B-7B882C4FCDB8}" destId="{14263C73-A336-436D-A364-40851DC36F7C}" srcOrd="3" destOrd="0" presId="urn:microsoft.com/office/officeart/2016/7/layout/LinearArrowProcessNumbered"/>
    <dgm:cxn modelId="{94BEA6BF-BE03-44D2-82F1-0773F2BB8041}" type="presParOf" srcId="{51203AFB-2CCD-40BB-90AC-CAAF5E3124CE}" destId="{286ECEB1-D8EF-4BFE-B5BF-EC39CC2E6B42}" srcOrd="2" destOrd="0" presId="urn:microsoft.com/office/officeart/2016/7/layout/LinearArrowProcessNumbered"/>
    <dgm:cxn modelId="{D6F3E509-FF09-4537-AE4C-0613514A571B}" type="presParOf" srcId="{0D6D74E9-9B60-4C16-8E6D-0AE80D36D22B}" destId="{06F35554-1A74-4C0D-855C-A260D41C0563}" srcOrd="5" destOrd="0" presId="urn:microsoft.com/office/officeart/2016/7/layout/LinearArrowProcessNumbered"/>
    <dgm:cxn modelId="{853D2BE1-F158-4BDB-AE3A-5FF71A9393B2}" type="presParOf" srcId="{0D6D74E9-9B60-4C16-8E6D-0AE80D36D22B}" destId="{5BF36440-E2A8-465C-AF9D-972337051C6D}" srcOrd="6" destOrd="0" presId="urn:microsoft.com/office/officeart/2016/7/layout/LinearArrowProcessNumbered"/>
    <dgm:cxn modelId="{77291C04-B514-4911-8860-E08649AED86D}" type="presParOf" srcId="{5BF36440-E2A8-465C-AF9D-972337051C6D}" destId="{8BA592B4-CF2D-457D-A28C-18DDB9685A4A}" srcOrd="0" destOrd="0" presId="urn:microsoft.com/office/officeart/2016/7/layout/LinearArrowProcessNumbered"/>
    <dgm:cxn modelId="{57EF9830-43F6-44A9-BD9C-A1ACD9AF7DF0}" type="presParOf" srcId="{5BF36440-E2A8-465C-AF9D-972337051C6D}" destId="{8D02A4F0-2F42-4378-B773-272BCADA8D42}" srcOrd="1" destOrd="0" presId="urn:microsoft.com/office/officeart/2016/7/layout/LinearArrowProcessNumbered"/>
    <dgm:cxn modelId="{4DCFD672-5EBC-4788-B43D-D66357FF801D}" type="presParOf" srcId="{8D02A4F0-2F42-4378-B773-272BCADA8D42}" destId="{5274A4FB-078D-43A9-A5D9-460855F4EDEF}" srcOrd="0" destOrd="0" presId="urn:microsoft.com/office/officeart/2016/7/layout/LinearArrowProcessNumbered"/>
    <dgm:cxn modelId="{6DA6BA69-AF32-4D05-92B7-A501C7EB4C45}" type="presParOf" srcId="{8D02A4F0-2F42-4378-B773-272BCADA8D42}" destId="{93443D04-40AA-4E79-B3E5-F8CB4DBB4BCD}" srcOrd="1" destOrd="0" presId="urn:microsoft.com/office/officeart/2016/7/layout/LinearArrowProcessNumbered"/>
    <dgm:cxn modelId="{ACC4EE17-4584-43AA-AE74-CD07EA7682A6}" type="presParOf" srcId="{8D02A4F0-2F42-4378-B773-272BCADA8D42}" destId="{D5866BFF-7EFE-42F2-A2A1-D51454EDD9FA}" srcOrd="2" destOrd="0" presId="urn:microsoft.com/office/officeart/2016/7/layout/LinearArrowProcessNumbered"/>
    <dgm:cxn modelId="{349A6DB0-2689-4B55-AE9D-F3A7742DAC3B}" type="presParOf" srcId="{8D02A4F0-2F42-4378-B773-272BCADA8D42}" destId="{87404E67-FD3C-45B2-8188-2CD4F771DBDF}" srcOrd="3" destOrd="0" presId="urn:microsoft.com/office/officeart/2016/7/layout/LinearArrowProcessNumbered"/>
    <dgm:cxn modelId="{6D8821C1-84C0-4E78-AFFB-4B3929C871AD}" type="presParOf" srcId="{5BF36440-E2A8-465C-AF9D-972337051C6D}" destId="{139D6C4E-854B-44B1-A5DB-EDE2BCB53138}" srcOrd="2" destOrd="0" presId="urn:microsoft.com/office/officeart/2016/7/layout/LinearArrowProcessNumbered"/>
    <dgm:cxn modelId="{4E635CDA-9EDD-415F-9C09-75A0979BD072}" type="presParOf" srcId="{0D6D74E9-9B60-4C16-8E6D-0AE80D36D22B}" destId="{1BF95387-9A8E-4B77-B542-9C3EC4C9E71E}" srcOrd="7" destOrd="0" presId="urn:microsoft.com/office/officeart/2016/7/layout/LinearArrowProcessNumbered"/>
    <dgm:cxn modelId="{8455E2D6-048B-4F17-A7C3-F6968E28D103}" type="presParOf" srcId="{0D6D74E9-9B60-4C16-8E6D-0AE80D36D22B}" destId="{ED93A562-F30E-4312-8402-0B185FADE8FF}" srcOrd="8" destOrd="0" presId="urn:microsoft.com/office/officeart/2016/7/layout/LinearArrowProcessNumbered"/>
    <dgm:cxn modelId="{DF220A14-FE0F-495C-8A44-7DF83E593679}" type="presParOf" srcId="{ED93A562-F30E-4312-8402-0B185FADE8FF}" destId="{C70237A5-4E7C-40AA-AF46-E8630B9C08D5}" srcOrd="0" destOrd="0" presId="urn:microsoft.com/office/officeart/2016/7/layout/LinearArrowProcessNumbered"/>
    <dgm:cxn modelId="{529DF006-185E-4DA2-A313-B188B05779F3}" type="presParOf" srcId="{ED93A562-F30E-4312-8402-0B185FADE8FF}" destId="{87ED081E-2FB8-4376-B4D1-7E7EE4E1278A}" srcOrd="1" destOrd="0" presId="urn:microsoft.com/office/officeart/2016/7/layout/LinearArrowProcessNumbered"/>
    <dgm:cxn modelId="{A26E5572-A727-46A3-BA83-59B0FB66BE4D}" type="presParOf" srcId="{87ED081E-2FB8-4376-B4D1-7E7EE4E1278A}" destId="{FF68925E-238F-4130-963E-DEF7B2A115E1}" srcOrd="0" destOrd="0" presId="urn:microsoft.com/office/officeart/2016/7/layout/LinearArrowProcessNumbered"/>
    <dgm:cxn modelId="{CB8E65EA-1A1A-4464-BDA3-BF6866263A72}" type="presParOf" srcId="{87ED081E-2FB8-4376-B4D1-7E7EE4E1278A}" destId="{FD124CD9-687B-4237-A59C-A22D89660F89}" srcOrd="1" destOrd="0" presId="urn:microsoft.com/office/officeart/2016/7/layout/LinearArrowProcessNumbered"/>
    <dgm:cxn modelId="{1DF49A0D-F995-480D-8438-6FA8AF873E83}" type="presParOf" srcId="{87ED081E-2FB8-4376-B4D1-7E7EE4E1278A}" destId="{9F0ACCAB-469B-44AF-AAA8-993225CB30F6}" srcOrd="2" destOrd="0" presId="urn:microsoft.com/office/officeart/2016/7/layout/LinearArrowProcessNumbered"/>
    <dgm:cxn modelId="{8F47325F-5734-43B5-8E34-7A1320287048}" type="presParOf" srcId="{87ED081E-2FB8-4376-B4D1-7E7EE4E1278A}" destId="{4751AAD0-951C-47CB-AC45-5F1FA1DF5F04}" srcOrd="3" destOrd="0" presId="urn:microsoft.com/office/officeart/2016/7/layout/LinearArrowProcessNumbered"/>
    <dgm:cxn modelId="{4EBB3F29-4442-48A7-9E66-B382CE9A0002}" type="presParOf" srcId="{ED93A562-F30E-4312-8402-0B185FADE8FF}" destId="{9539B1D2-6BE0-4449-9B60-B684EB8078E7}"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95ED6-318E-49A2-818D-C46EDDAC231A}" type="doc">
      <dgm:prSet loTypeId="urn:microsoft.com/office/officeart/2005/8/layout/chevron2" loCatId="process" qsTypeId="urn:microsoft.com/office/officeart/2005/8/quickstyle/3d2" qsCatId="3D" csTypeId="urn:microsoft.com/office/officeart/2005/8/colors/accent0_2" csCatId="mainScheme" phldr="1"/>
      <dgm:spPr/>
      <dgm:t>
        <a:bodyPr/>
        <a:lstStyle/>
        <a:p>
          <a:endParaRPr lang="en-GB"/>
        </a:p>
      </dgm:t>
    </dgm:pt>
    <dgm:pt modelId="{62479E9A-BD0F-4D0A-B4B8-599DED62DC8F}">
      <dgm:prSet phldrT="[Text]"/>
      <dgm:spPr/>
      <dgm:t>
        <a:bodyPr/>
        <a:lstStyle/>
        <a:p>
          <a:r>
            <a:rPr lang="en-GB" dirty="0"/>
            <a:t>LAEP IN CALDERDALE</a:t>
          </a:r>
        </a:p>
      </dgm:t>
    </dgm:pt>
    <dgm:pt modelId="{8BD48F65-8B3A-4987-B377-979C9BBACCA8}" type="parTrans" cxnId="{B8DB179F-19EC-40BC-A3E9-DF69F8373C61}">
      <dgm:prSet/>
      <dgm:spPr/>
      <dgm:t>
        <a:bodyPr/>
        <a:lstStyle/>
        <a:p>
          <a:endParaRPr lang="en-GB"/>
        </a:p>
      </dgm:t>
    </dgm:pt>
    <dgm:pt modelId="{6D85906A-D95C-4A6E-817F-78238BB04BA7}" type="sibTrans" cxnId="{B8DB179F-19EC-40BC-A3E9-DF69F8373C61}">
      <dgm:prSet/>
      <dgm:spPr/>
      <dgm:t>
        <a:bodyPr/>
        <a:lstStyle/>
        <a:p>
          <a:endParaRPr lang="en-GB"/>
        </a:p>
      </dgm:t>
    </dgm:pt>
    <dgm:pt modelId="{8D1500CF-0D8B-405A-9F42-329355196B1F}">
      <dgm:prSet phldrT="[Text]"/>
      <dgm:spPr/>
      <dgm:t>
        <a:bodyPr/>
        <a:lstStyle/>
        <a:p>
          <a:r>
            <a:rPr lang="en-GB" dirty="0"/>
            <a:t>Currently in delivery</a:t>
          </a:r>
        </a:p>
      </dgm:t>
    </dgm:pt>
    <dgm:pt modelId="{91C62BD2-E11C-4EC1-9328-96A995745377}" type="parTrans" cxnId="{25D4BBB1-ED31-49E7-82EC-98171531D52C}">
      <dgm:prSet/>
      <dgm:spPr/>
      <dgm:t>
        <a:bodyPr/>
        <a:lstStyle/>
        <a:p>
          <a:endParaRPr lang="en-GB"/>
        </a:p>
      </dgm:t>
    </dgm:pt>
    <dgm:pt modelId="{E3747732-C9A6-43ED-85C4-9CAC79A86974}" type="sibTrans" cxnId="{25D4BBB1-ED31-49E7-82EC-98171531D52C}">
      <dgm:prSet/>
      <dgm:spPr/>
      <dgm:t>
        <a:bodyPr/>
        <a:lstStyle/>
        <a:p>
          <a:endParaRPr lang="en-GB"/>
        </a:p>
      </dgm:t>
    </dgm:pt>
    <dgm:pt modelId="{A2016F7B-DDBE-44BA-9B51-89D8512893CC}">
      <dgm:prSet phldrT="[Text]"/>
      <dgm:spPr/>
      <dgm:t>
        <a:bodyPr/>
        <a:lstStyle/>
        <a:p>
          <a:r>
            <a:rPr lang="en-GB" dirty="0"/>
            <a:t>£70,000 hub funding through local capacity support </a:t>
          </a:r>
        </a:p>
      </dgm:t>
    </dgm:pt>
    <dgm:pt modelId="{5B715D4C-0F64-463D-9DB1-62EF835770D5}" type="parTrans" cxnId="{438F62E9-951F-4D2B-941D-5C50CA71454F}">
      <dgm:prSet/>
      <dgm:spPr/>
      <dgm:t>
        <a:bodyPr/>
        <a:lstStyle/>
        <a:p>
          <a:endParaRPr lang="en-GB"/>
        </a:p>
      </dgm:t>
    </dgm:pt>
    <dgm:pt modelId="{D00C5367-92F6-4ACB-8C91-8DEBBF3FEB68}" type="sibTrans" cxnId="{438F62E9-951F-4D2B-941D-5C50CA71454F}">
      <dgm:prSet/>
      <dgm:spPr/>
      <dgm:t>
        <a:bodyPr/>
        <a:lstStyle/>
        <a:p>
          <a:endParaRPr lang="en-GB"/>
        </a:p>
      </dgm:t>
    </dgm:pt>
    <dgm:pt modelId="{EA025F90-CB0E-413F-A28A-ABC2A9FB771A}">
      <dgm:prSet phldrT="[Text]"/>
      <dgm:spPr/>
      <dgm:t>
        <a:bodyPr/>
        <a:lstStyle/>
        <a:p>
          <a:r>
            <a:rPr lang="en-GB" dirty="0"/>
            <a:t>LAEP’s in other Districts in West Yorkshire</a:t>
          </a:r>
        </a:p>
      </dgm:t>
    </dgm:pt>
    <dgm:pt modelId="{BF55A83A-4DAE-4513-A637-EC2287F0487B}" type="parTrans" cxnId="{BEBBD716-D03F-486D-810B-78633FE7BBD4}">
      <dgm:prSet/>
      <dgm:spPr/>
      <dgm:t>
        <a:bodyPr/>
        <a:lstStyle/>
        <a:p>
          <a:endParaRPr lang="en-GB"/>
        </a:p>
      </dgm:t>
    </dgm:pt>
    <dgm:pt modelId="{2F311539-98EC-4C93-833B-0AA7FD2BD390}" type="sibTrans" cxnId="{BEBBD716-D03F-486D-810B-78633FE7BBD4}">
      <dgm:prSet/>
      <dgm:spPr/>
      <dgm:t>
        <a:bodyPr/>
        <a:lstStyle/>
        <a:p>
          <a:endParaRPr lang="en-GB"/>
        </a:p>
      </dgm:t>
    </dgm:pt>
    <dgm:pt modelId="{3FA8C7DF-204A-43C3-AF4A-14077205BC69}">
      <dgm:prSet phldrT="[Text]"/>
      <dgm:spPr/>
      <dgm:t>
        <a:bodyPr/>
        <a:lstStyle/>
        <a:p>
          <a:r>
            <a:rPr lang="en-GB" dirty="0"/>
            <a:t>Currently in development</a:t>
          </a:r>
        </a:p>
      </dgm:t>
    </dgm:pt>
    <dgm:pt modelId="{D6BAA6FC-07F8-4998-9925-DCCE22B05ACF}" type="parTrans" cxnId="{B7BFB294-B4CF-48F2-84E0-9813A5B8E116}">
      <dgm:prSet/>
      <dgm:spPr/>
      <dgm:t>
        <a:bodyPr/>
        <a:lstStyle/>
        <a:p>
          <a:endParaRPr lang="en-GB"/>
        </a:p>
      </dgm:t>
    </dgm:pt>
    <dgm:pt modelId="{6949C5AB-089B-4F8D-9393-C38050B364F1}" type="sibTrans" cxnId="{B7BFB294-B4CF-48F2-84E0-9813A5B8E116}">
      <dgm:prSet/>
      <dgm:spPr/>
      <dgm:t>
        <a:bodyPr/>
        <a:lstStyle/>
        <a:p>
          <a:endParaRPr lang="en-GB"/>
        </a:p>
      </dgm:t>
    </dgm:pt>
    <dgm:pt modelId="{402EC441-FE47-4BD4-845B-A5FEA6CEC0FC}" type="pres">
      <dgm:prSet presAssocID="{F7595ED6-318E-49A2-818D-C46EDDAC231A}" presName="linearFlow" presStyleCnt="0">
        <dgm:presLayoutVars>
          <dgm:dir/>
          <dgm:animLvl val="lvl"/>
          <dgm:resizeHandles val="exact"/>
        </dgm:presLayoutVars>
      </dgm:prSet>
      <dgm:spPr/>
    </dgm:pt>
    <dgm:pt modelId="{66FECF3C-C048-4F4A-B623-150793DBC046}" type="pres">
      <dgm:prSet presAssocID="{62479E9A-BD0F-4D0A-B4B8-599DED62DC8F}" presName="composite" presStyleCnt="0"/>
      <dgm:spPr/>
    </dgm:pt>
    <dgm:pt modelId="{1B003391-D2A1-4922-8469-A61D2164DF7E}" type="pres">
      <dgm:prSet presAssocID="{62479E9A-BD0F-4D0A-B4B8-599DED62DC8F}" presName="parentText" presStyleLbl="alignNode1" presStyleIdx="0" presStyleCnt="2">
        <dgm:presLayoutVars>
          <dgm:chMax val="1"/>
          <dgm:bulletEnabled val="1"/>
        </dgm:presLayoutVars>
      </dgm:prSet>
      <dgm:spPr/>
    </dgm:pt>
    <dgm:pt modelId="{284F2B53-3739-4FB9-8195-E8B8541F449F}" type="pres">
      <dgm:prSet presAssocID="{62479E9A-BD0F-4D0A-B4B8-599DED62DC8F}" presName="descendantText" presStyleLbl="alignAcc1" presStyleIdx="0" presStyleCnt="2">
        <dgm:presLayoutVars>
          <dgm:bulletEnabled val="1"/>
        </dgm:presLayoutVars>
      </dgm:prSet>
      <dgm:spPr/>
    </dgm:pt>
    <dgm:pt modelId="{492A6551-7AA9-43C4-8BCA-524120A78848}" type="pres">
      <dgm:prSet presAssocID="{6D85906A-D95C-4A6E-817F-78238BB04BA7}" presName="sp" presStyleCnt="0"/>
      <dgm:spPr/>
    </dgm:pt>
    <dgm:pt modelId="{C1FD5FDF-ECF7-4421-A137-C84E0EF3BC36}" type="pres">
      <dgm:prSet presAssocID="{EA025F90-CB0E-413F-A28A-ABC2A9FB771A}" presName="composite" presStyleCnt="0"/>
      <dgm:spPr/>
    </dgm:pt>
    <dgm:pt modelId="{B4332E40-3254-4107-83CC-EC99533C7BA7}" type="pres">
      <dgm:prSet presAssocID="{EA025F90-CB0E-413F-A28A-ABC2A9FB771A}" presName="parentText" presStyleLbl="alignNode1" presStyleIdx="1" presStyleCnt="2">
        <dgm:presLayoutVars>
          <dgm:chMax val="1"/>
          <dgm:bulletEnabled val="1"/>
        </dgm:presLayoutVars>
      </dgm:prSet>
      <dgm:spPr/>
    </dgm:pt>
    <dgm:pt modelId="{9AD4D567-4554-4369-BED3-5C1F4872A8C1}" type="pres">
      <dgm:prSet presAssocID="{EA025F90-CB0E-413F-A28A-ABC2A9FB771A}" presName="descendantText" presStyleLbl="alignAcc1" presStyleIdx="1" presStyleCnt="2">
        <dgm:presLayoutVars>
          <dgm:bulletEnabled val="1"/>
        </dgm:presLayoutVars>
      </dgm:prSet>
      <dgm:spPr/>
    </dgm:pt>
  </dgm:ptLst>
  <dgm:cxnLst>
    <dgm:cxn modelId="{71DCC70D-014B-47D2-B4D8-3E64932FF51C}" type="presOf" srcId="{3FA8C7DF-204A-43C3-AF4A-14077205BC69}" destId="{9AD4D567-4554-4369-BED3-5C1F4872A8C1}" srcOrd="0" destOrd="0" presId="urn:microsoft.com/office/officeart/2005/8/layout/chevron2"/>
    <dgm:cxn modelId="{D46B7E10-ED60-4DF1-AF23-BA23EF9E55BB}" type="presOf" srcId="{A2016F7B-DDBE-44BA-9B51-89D8512893CC}" destId="{284F2B53-3739-4FB9-8195-E8B8541F449F}" srcOrd="0" destOrd="1" presId="urn:microsoft.com/office/officeart/2005/8/layout/chevron2"/>
    <dgm:cxn modelId="{23A56814-CB61-44F4-8E3A-30E4BD604B06}" type="presOf" srcId="{EA025F90-CB0E-413F-A28A-ABC2A9FB771A}" destId="{B4332E40-3254-4107-83CC-EC99533C7BA7}" srcOrd="0" destOrd="0" presId="urn:microsoft.com/office/officeart/2005/8/layout/chevron2"/>
    <dgm:cxn modelId="{BEBBD716-D03F-486D-810B-78633FE7BBD4}" srcId="{F7595ED6-318E-49A2-818D-C46EDDAC231A}" destId="{EA025F90-CB0E-413F-A28A-ABC2A9FB771A}" srcOrd="1" destOrd="0" parTransId="{BF55A83A-4DAE-4513-A637-EC2287F0487B}" sibTransId="{2F311539-98EC-4C93-833B-0AA7FD2BD390}"/>
    <dgm:cxn modelId="{08A5D78E-57D1-457A-996C-643FD40AB386}" type="presOf" srcId="{62479E9A-BD0F-4D0A-B4B8-599DED62DC8F}" destId="{1B003391-D2A1-4922-8469-A61D2164DF7E}" srcOrd="0" destOrd="0" presId="urn:microsoft.com/office/officeart/2005/8/layout/chevron2"/>
    <dgm:cxn modelId="{B7BFB294-B4CF-48F2-84E0-9813A5B8E116}" srcId="{EA025F90-CB0E-413F-A28A-ABC2A9FB771A}" destId="{3FA8C7DF-204A-43C3-AF4A-14077205BC69}" srcOrd="0" destOrd="0" parTransId="{D6BAA6FC-07F8-4998-9925-DCCE22B05ACF}" sibTransId="{6949C5AB-089B-4F8D-9393-C38050B364F1}"/>
    <dgm:cxn modelId="{B8DB179F-19EC-40BC-A3E9-DF69F8373C61}" srcId="{F7595ED6-318E-49A2-818D-C46EDDAC231A}" destId="{62479E9A-BD0F-4D0A-B4B8-599DED62DC8F}" srcOrd="0" destOrd="0" parTransId="{8BD48F65-8B3A-4987-B377-979C9BBACCA8}" sibTransId="{6D85906A-D95C-4A6E-817F-78238BB04BA7}"/>
    <dgm:cxn modelId="{4A114BAD-3015-4C30-B1AD-9DCBB17502AD}" type="presOf" srcId="{F7595ED6-318E-49A2-818D-C46EDDAC231A}" destId="{402EC441-FE47-4BD4-845B-A5FEA6CEC0FC}" srcOrd="0" destOrd="0" presId="urn:microsoft.com/office/officeart/2005/8/layout/chevron2"/>
    <dgm:cxn modelId="{25D4BBB1-ED31-49E7-82EC-98171531D52C}" srcId="{62479E9A-BD0F-4D0A-B4B8-599DED62DC8F}" destId="{8D1500CF-0D8B-405A-9F42-329355196B1F}" srcOrd="0" destOrd="0" parTransId="{91C62BD2-E11C-4EC1-9328-96A995745377}" sibTransId="{E3747732-C9A6-43ED-85C4-9CAC79A86974}"/>
    <dgm:cxn modelId="{5CE117E1-8E1C-49A6-AADB-D5C99AC85558}" type="presOf" srcId="{8D1500CF-0D8B-405A-9F42-329355196B1F}" destId="{284F2B53-3739-4FB9-8195-E8B8541F449F}" srcOrd="0" destOrd="0" presId="urn:microsoft.com/office/officeart/2005/8/layout/chevron2"/>
    <dgm:cxn modelId="{438F62E9-951F-4D2B-941D-5C50CA71454F}" srcId="{62479E9A-BD0F-4D0A-B4B8-599DED62DC8F}" destId="{A2016F7B-DDBE-44BA-9B51-89D8512893CC}" srcOrd="1" destOrd="0" parTransId="{5B715D4C-0F64-463D-9DB1-62EF835770D5}" sibTransId="{D00C5367-92F6-4ACB-8C91-8DEBBF3FEB68}"/>
    <dgm:cxn modelId="{6A411571-AE24-4CA1-8F6F-31ACDFA445F6}" type="presParOf" srcId="{402EC441-FE47-4BD4-845B-A5FEA6CEC0FC}" destId="{66FECF3C-C048-4F4A-B623-150793DBC046}" srcOrd="0" destOrd="0" presId="urn:microsoft.com/office/officeart/2005/8/layout/chevron2"/>
    <dgm:cxn modelId="{814AB93D-14F6-4D7A-A95F-8222183221A8}" type="presParOf" srcId="{66FECF3C-C048-4F4A-B623-150793DBC046}" destId="{1B003391-D2A1-4922-8469-A61D2164DF7E}" srcOrd="0" destOrd="0" presId="urn:microsoft.com/office/officeart/2005/8/layout/chevron2"/>
    <dgm:cxn modelId="{8B5AE3DB-85F0-4B8D-A43E-447708C66FF5}" type="presParOf" srcId="{66FECF3C-C048-4F4A-B623-150793DBC046}" destId="{284F2B53-3739-4FB9-8195-E8B8541F449F}" srcOrd="1" destOrd="0" presId="urn:microsoft.com/office/officeart/2005/8/layout/chevron2"/>
    <dgm:cxn modelId="{2FAB123D-999C-479A-BD4E-00AA5379CA7D}" type="presParOf" srcId="{402EC441-FE47-4BD4-845B-A5FEA6CEC0FC}" destId="{492A6551-7AA9-43C4-8BCA-524120A78848}" srcOrd="1" destOrd="0" presId="urn:microsoft.com/office/officeart/2005/8/layout/chevron2"/>
    <dgm:cxn modelId="{A486BF9D-320C-4DA3-8C46-261D527DC61B}" type="presParOf" srcId="{402EC441-FE47-4BD4-845B-A5FEA6CEC0FC}" destId="{C1FD5FDF-ECF7-4421-A137-C84E0EF3BC36}" srcOrd="2" destOrd="0" presId="urn:microsoft.com/office/officeart/2005/8/layout/chevron2"/>
    <dgm:cxn modelId="{57931151-8FCE-47A8-8EEA-2885E759B985}" type="presParOf" srcId="{C1FD5FDF-ECF7-4421-A137-C84E0EF3BC36}" destId="{B4332E40-3254-4107-83CC-EC99533C7BA7}" srcOrd="0" destOrd="0" presId="urn:microsoft.com/office/officeart/2005/8/layout/chevron2"/>
    <dgm:cxn modelId="{CEC98294-0524-4988-BA9C-6577E9EEDD30}" type="presParOf" srcId="{C1FD5FDF-ECF7-4421-A137-C84E0EF3BC36}" destId="{9AD4D567-4554-4369-BED3-5C1F4872A8C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D686A-8421-4119-87EF-B3F6A25D21B0}">
      <dsp:nvSpPr>
        <dsp:cNvPr id="0" name=""/>
        <dsp:cNvSpPr/>
      </dsp:nvSpPr>
      <dsp:spPr>
        <a:xfrm>
          <a:off x="1130467" y="951282"/>
          <a:ext cx="903270"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5FD3A1-3466-4E1A-B4C5-FC4E15621750}">
      <dsp:nvSpPr>
        <dsp:cNvPr id="0" name=""/>
        <dsp:cNvSpPr/>
      </dsp:nvSpPr>
      <dsp:spPr>
        <a:xfrm>
          <a:off x="2087934" y="875443"/>
          <a:ext cx="103876" cy="19510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17DE6E-0665-4D09-B4BF-786C7202B9B6}">
      <dsp:nvSpPr>
        <dsp:cNvPr id="0" name=""/>
        <dsp:cNvSpPr/>
      </dsp:nvSpPr>
      <dsp:spPr>
        <a:xfrm>
          <a:off x="558395" y="492156"/>
          <a:ext cx="918324" cy="91832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636" tIns="35636" rIns="35636" bIns="35636" numCol="1" spcCol="1270" anchor="ctr" anchorCtr="0">
          <a:noAutofit/>
        </a:bodyPr>
        <a:lstStyle/>
        <a:p>
          <a:pPr marL="0" lvl="0" indent="0" algn="ctr" defTabSz="1778000">
            <a:lnSpc>
              <a:spcPct val="90000"/>
            </a:lnSpc>
            <a:spcBef>
              <a:spcPct val="0"/>
            </a:spcBef>
            <a:spcAft>
              <a:spcPct val="35000"/>
            </a:spcAft>
            <a:buNone/>
          </a:pPr>
          <a:r>
            <a:rPr lang="en-US" sz="4000" kern="1200"/>
            <a:t>1</a:t>
          </a:r>
        </a:p>
      </dsp:txBody>
      <dsp:txXfrm>
        <a:off x="692880" y="626641"/>
        <a:ext cx="649354" cy="649354"/>
      </dsp:txXfrm>
    </dsp:sp>
    <dsp:sp modelId="{F70ECB3E-DBA4-44C1-8A21-91229D8F4E90}">
      <dsp:nvSpPr>
        <dsp:cNvPr id="0" name=""/>
        <dsp:cNvSpPr/>
      </dsp:nvSpPr>
      <dsp:spPr>
        <a:xfrm>
          <a:off x="1378" y="1576080"/>
          <a:ext cx="203235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315" tIns="165100" rIns="160315" bIns="165100" numCol="1" spcCol="1270" anchor="t" anchorCtr="0">
          <a:noAutofit/>
        </a:bodyPr>
        <a:lstStyle/>
        <a:p>
          <a:pPr marL="0" lvl="0" indent="0" algn="l" defTabSz="488950">
            <a:lnSpc>
              <a:spcPct val="90000"/>
            </a:lnSpc>
            <a:spcBef>
              <a:spcPct val="0"/>
            </a:spcBef>
            <a:spcAft>
              <a:spcPct val="35000"/>
            </a:spcAft>
            <a:buNone/>
          </a:pPr>
          <a:r>
            <a:rPr lang="en-GB" sz="1100" kern="1200"/>
            <a:t>The West Yorkshire Combined Authority declared a climate emergency in 2019, supported by our five local authority partners, establishing a target to be a net zero carbon region by 2038</a:t>
          </a:r>
          <a:endParaRPr lang="en-US" sz="1100" kern="1200"/>
        </a:p>
      </dsp:txBody>
      <dsp:txXfrm>
        <a:off x="1378" y="1969200"/>
        <a:ext cx="2032359" cy="1572480"/>
      </dsp:txXfrm>
    </dsp:sp>
    <dsp:sp modelId="{4FF2685F-8C4B-41FB-A6DC-75B396231F39}">
      <dsp:nvSpPr>
        <dsp:cNvPr id="0" name=""/>
        <dsp:cNvSpPr/>
      </dsp:nvSpPr>
      <dsp:spPr>
        <a:xfrm>
          <a:off x="2259555" y="951282"/>
          <a:ext cx="2032359"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1EE22B-B88A-494F-BBB3-6A59EA3AC642}">
      <dsp:nvSpPr>
        <dsp:cNvPr id="0" name=""/>
        <dsp:cNvSpPr/>
      </dsp:nvSpPr>
      <dsp:spPr>
        <a:xfrm>
          <a:off x="4346111" y="875443"/>
          <a:ext cx="103876" cy="19510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E6EB4D-CEB8-46A0-B3A4-D764FFA06003}">
      <dsp:nvSpPr>
        <dsp:cNvPr id="0" name=""/>
        <dsp:cNvSpPr/>
      </dsp:nvSpPr>
      <dsp:spPr>
        <a:xfrm>
          <a:off x="2816572" y="492156"/>
          <a:ext cx="918324" cy="91832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636" tIns="35636" rIns="35636" bIns="35636"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951057" y="626641"/>
        <a:ext cx="649354" cy="649354"/>
      </dsp:txXfrm>
    </dsp:sp>
    <dsp:sp modelId="{CF815413-3B40-4C23-9A14-BCBCFBC065D6}">
      <dsp:nvSpPr>
        <dsp:cNvPr id="0" name=""/>
        <dsp:cNvSpPr/>
      </dsp:nvSpPr>
      <dsp:spPr>
        <a:xfrm>
          <a:off x="2259555" y="1576080"/>
          <a:ext cx="203235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315" tIns="165100" rIns="160315" bIns="165100" numCol="1" spcCol="1270" anchor="t" anchorCtr="0">
          <a:noAutofit/>
        </a:bodyPr>
        <a:lstStyle/>
        <a:p>
          <a:pPr marL="0" lvl="0" indent="0" algn="l" defTabSz="488950">
            <a:lnSpc>
              <a:spcPct val="90000"/>
            </a:lnSpc>
            <a:spcBef>
              <a:spcPct val="0"/>
            </a:spcBef>
            <a:spcAft>
              <a:spcPct val="35000"/>
            </a:spcAft>
            <a:buNone/>
          </a:pPr>
          <a:r>
            <a:rPr lang="en-GB" sz="1100" kern="1200"/>
            <a:t>A key requirement to achieving our emission targets is to change how our energy system currently operates and what it does in the future.</a:t>
          </a:r>
          <a:endParaRPr lang="en-US" sz="1100" kern="1200"/>
        </a:p>
      </dsp:txBody>
      <dsp:txXfrm>
        <a:off x="2259555" y="1969200"/>
        <a:ext cx="2032359" cy="1572480"/>
      </dsp:txXfrm>
    </dsp:sp>
    <dsp:sp modelId="{0474A035-1B47-4854-8718-783B60A7965E}">
      <dsp:nvSpPr>
        <dsp:cNvPr id="0" name=""/>
        <dsp:cNvSpPr/>
      </dsp:nvSpPr>
      <dsp:spPr>
        <a:xfrm>
          <a:off x="4517732" y="951282"/>
          <a:ext cx="2032359"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7EB864-8227-42BF-89F4-FFE24E0AE00F}">
      <dsp:nvSpPr>
        <dsp:cNvPr id="0" name=""/>
        <dsp:cNvSpPr/>
      </dsp:nvSpPr>
      <dsp:spPr>
        <a:xfrm>
          <a:off x="6604288" y="875443"/>
          <a:ext cx="103876" cy="19510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96E087-E4D4-460C-BB00-1DA573162F16}">
      <dsp:nvSpPr>
        <dsp:cNvPr id="0" name=""/>
        <dsp:cNvSpPr/>
      </dsp:nvSpPr>
      <dsp:spPr>
        <a:xfrm>
          <a:off x="5074749" y="492156"/>
          <a:ext cx="918324" cy="91832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636" tIns="35636" rIns="35636" bIns="35636"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5209234" y="626641"/>
        <a:ext cx="649354" cy="649354"/>
      </dsp:txXfrm>
    </dsp:sp>
    <dsp:sp modelId="{286ECEB1-D8EF-4BFE-B5BF-EC39CC2E6B42}">
      <dsp:nvSpPr>
        <dsp:cNvPr id="0" name=""/>
        <dsp:cNvSpPr/>
      </dsp:nvSpPr>
      <dsp:spPr>
        <a:xfrm>
          <a:off x="4517732" y="1576080"/>
          <a:ext cx="203235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315" tIns="165100" rIns="160315" bIns="165100" numCol="1" spcCol="1270" anchor="t" anchorCtr="0">
          <a:noAutofit/>
        </a:bodyPr>
        <a:lstStyle/>
        <a:p>
          <a:pPr marL="0" lvl="0" indent="0" algn="l" defTabSz="488950">
            <a:lnSpc>
              <a:spcPct val="90000"/>
            </a:lnSpc>
            <a:spcBef>
              <a:spcPct val="0"/>
            </a:spcBef>
            <a:spcAft>
              <a:spcPct val="35000"/>
            </a:spcAft>
            <a:buNone/>
          </a:pPr>
          <a:r>
            <a:rPr lang="en-GB" sz="1100" kern="1200" dirty="0"/>
            <a:t>Local Area Energy Planning (LAEP) is a pioneering planning approach which addresses the whole energy system, to deliver an evidence-base for change and set-out a plan for implementation. </a:t>
          </a:r>
          <a:endParaRPr lang="en-US" sz="1100" kern="1200" dirty="0"/>
        </a:p>
      </dsp:txBody>
      <dsp:txXfrm>
        <a:off x="4517732" y="1969200"/>
        <a:ext cx="2032359" cy="1572480"/>
      </dsp:txXfrm>
    </dsp:sp>
    <dsp:sp modelId="{5274A4FB-078D-43A9-A5D9-460855F4EDEF}">
      <dsp:nvSpPr>
        <dsp:cNvPr id="0" name=""/>
        <dsp:cNvSpPr/>
      </dsp:nvSpPr>
      <dsp:spPr>
        <a:xfrm>
          <a:off x="6775909" y="951282"/>
          <a:ext cx="2032359"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443D04-40AA-4E79-B3E5-F8CB4DBB4BCD}">
      <dsp:nvSpPr>
        <dsp:cNvPr id="0" name=""/>
        <dsp:cNvSpPr/>
      </dsp:nvSpPr>
      <dsp:spPr>
        <a:xfrm>
          <a:off x="8862464" y="875443"/>
          <a:ext cx="103876" cy="19510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866BFF-7EFE-42F2-A2A1-D51454EDD9FA}">
      <dsp:nvSpPr>
        <dsp:cNvPr id="0" name=""/>
        <dsp:cNvSpPr/>
      </dsp:nvSpPr>
      <dsp:spPr>
        <a:xfrm>
          <a:off x="7332926" y="492156"/>
          <a:ext cx="918324" cy="91832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636" tIns="35636" rIns="35636" bIns="35636" numCol="1" spcCol="1270" anchor="ctr" anchorCtr="0">
          <a:noAutofit/>
        </a:bodyPr>
        <a:lstStyle/>
        <a:p>
          <a:pPr marL="0" lvl="0" indent="0" algn="ctr" defTabSz="1778000">
            <a:lnSpc>
              <a:spcPct val="90000"/>
            </a:lnSpc>
            <a:spcBef>
              <a:spcPct val="0"/>
            </a:spcBef>
            <a:spcAft>
              <a:spcPct val="35000"/>
            </a:spcAft>
            <a:buNone/>
          </a:pPr>
          <a:r>
            <a:rPr lang="en-US" sz="4000" kern="1200"/>
            <a:t>4</a:t>
          </a:r>
        </a:p>
      </dsp:txBody>
      <dsp:txXfrm>
        <a:off x="7467411" y="626641"/>
        <a:ext cx="649354" cy="649354"/>
      </dsp:txXfrm>
    </dsp:sp>
    <dsp:sp modelId="{139D6C4E-854B-44B1-A5DB-EDE2BCB53138}">
      <dsp:nvSpPr>
        <dsp:cNvPr id="0" name=""/>
        <dsp:cNvSpPr/>
      </dsp:nvSpPr>
      <dsp:spPr>
        <a:xfrm>
          <a:off x="6775909" y="1576080"/>
          <a:ext cx="203235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315" tIns="165100" rIns="160315" bIns="165100" numCol="1" spcCol="1270" anchor="t" anchorCtr="0">
          <a:noAutofit/>
        </a:bodyPr>
        <a:lstStyle/>
        <a:p>
          <a:pPr marL="0" lvl="0" indent="0" algn="l" defTabSz="488950">
            <a:lnSpc>
              <a:spcPct val="90000"/>
            </a:lnSpc>
            <a:spcBef>
              <a:spcPct val="0"/>
            </a:spcBef>
            <a:spcAft>
              <a:spcPct val="35000"/>
            </a:spcAft>
            <a:buNone/>
          </a:pPr>
          <a:r>
            <a:rPr lang="en-GB" sz="1100" kern="1200" dirty="0"/>
            <a:t>The Climate and Environment Action Plan includes a committed action for </a:t>
          </a:r>
          <a:r>
            <a:rPr lang="en-GB" sz="1100" kern="1200" dirty="0" err="1"/>
            <a:t>LAEPs</a:t>
          </a:r>
          <a:r>
            <a:rPr lang="en-GB" sz="1100" kern="1200" dirty="0"/>
            <a:t> to be developed in West Yorkshire with at least one completed in 2024.  </a:t>
          </a:r>
          <a:endParaRPr lang="en-US" sz="1100" kern="1200" dirty="0"/>
        </a:p>
      </dsp:txBody>
      <dsp:txXfrm>
        <a:off x="6775909" y="1969200"/>
        <a:ext cx="2032359" cy="1572480"/>
      </dsp:txXfrm>
    </dsp:sp>
    <dsp:sp modelId="{FF68925E-238F-4130-963E-DEF7B2A115E1}">
      <dsp:nvSpPr>
        <dsp:cNvPr id="0" name=""/>
        <dsp:cNvSpPr/>
      </dsp:nvSpPr>
      <dsp:spPr>
        <a:xfrm>
          <a:off x="9034086" y="951282"/>
          <a:ext cx="1016179"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0ACCAB-469B-44AF-AAA8-993225CB30F6}">
      <dsp:nvSpPr>
        <dsp:cNvPr id="0" name=""/>
        <dsp:cNvSpPr/>
      </dsp:nvSpPr>
      <dsp:spPr>
        <a:xfrm>
          <a:off x="9591103" y="492156"/>
          <a:ext cx="918324" cy="91832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636" tIns="35636" rIns="35636" bIns="35636" numCol="1" spcCol="1270" anchor="ctr" anchorCtr="0">
          <a:noAutofit/>
        </a:bodyPr>
        <a:lstStyle/>
        <a:p>
          <a:pPr marL="0" lvl="0" indent="0" algn="ctr" defTabSz="1778000">
            <a:lnSpc>
              <a:spcPct val="90000"/>
            </a:lnSpc>
            <a:spcBef>
              <a:spcPct val="0"/>
            </a:spcBef>
            <a:spcAft>
              <a:spcPct val="35000"/>
            </a:spcAft>
            <a:buNone/>
          </a:pPr>
          <a:r>
            <a:rPr lang="en-US" sz="4000" kern="1200"/>
            <a:t>5</a:t>
          </a:r>
        </a:p>
      </dsp:txBody>
      <dsp:txXfrm>
        <a:off x="9725588" y="626641"/>
        <a:ext cx="649354" cy="649354"/>
      </dsp:txXfrm>
    </dsp:sp>
    <dsp:sp modelId="{9539B1D2-6BE0-4449-9B60-B684EB8078E7}">
      <dsp:nvSpPr>
        <dsp:cNvPr id="0" name=""/>
        <dsp:cNvSpPr/>
      </dsp:nvSpPr>
      <dsp:spPr>
        <a:xfrm>
          <a:off x="9034086" y="1576080"/>
          <a:ext cx="203235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315" tIns="165100" rIns="160315" bIns="165100" numCol="1" spcCol="1270" anchor="t" anchorCtr="0">
          <a:noAutofit/>
        </a:bodyPr>
        <a:lstStyle/>
        <a:p>
          <a:pPr marL="0" lvl="0" indent="0" algn="l" defTabSz="488950">
            <a:lnSpc>
              <a:spcPct val="90000"/>
            </a:lnSpc>
            <a:spcBef>
              <a:spcPct val="0"/>
            </a:spcBef>
            <a:spcAft>
              <a:spcPct val="35000"/>
            </a:spcAft>
            <a:buNone/>
          </a:pPr>
          <a:r>
            <a:rPr lang="en-GB" sz="1100" kern="1200"/>
            <a:t>To inform, shape and enable the transition to a net zero carbon energy system </a:t>
          </a:r>
          <a:endParaRPr lang="en-US" sz="1100" kern="1200"/>
        </a:p>
      </dsp:txBody>
      <dsp:txXfrm>
        <a:off x="9034086" y="1969200"/>
        <a:ext cx="2032359" cy="1572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03391-D2A1-4922-8469-A61D2164DF7E}">
      <dsp:nvSpPr>
        <dsp:cNvPr id="0" name=""/>
        <dsp:cNvSpPr/>
      </dsp:nvSpPr>
      <dsp:spPr>
        <a:xfrm rot="5400000">
          <a:off x="-323673" y="325254"/>
          <a:ext cx="2157820" cy="1510474"/>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LAEP IN CALDERDALE</a:t>
          </a:r>
        </a:p>
      </dsp:txBody>
      <dsp:txXfrm rot="-5400000">
        <a:off x="0" y="756818"/>
        <a:ext cx="1510474" cy="647346"/>
      </dsp:txXfrm>
    </dsp:sp>
    <dsp:sp modelId="{284F2B53-3739-4FB9-8195-E8B8541F449F}">
      <dsp:nvSpPr>
        <dsp:cNvPr id="0" name=""/>
        <dsp:cNvSpPr/>
      </dsp:nvSpPr>
      <dsp:spPr>
        <a:xfrm rot="5400000">
          <a:off x="5127667" y="-3615611"/>
          <a:ext cx="1402583" cy="8636968"/>
        </a:xfrm>
        <a:prstGeom prst="round2Same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GB" sz="3000" kern="1200" dirty="0"/>
            <a:t>Currently in delivery</a:t>
          </a:r>
        </a:p>
        <a:p>
          <a:pPr marL="285750" lvl="1" indent="-285750" algn="l" defTabSz="1333500">
            <a:lnSpc>
              <a:spcPct val="90000"/>
            </a:lnSpc>
            <a:spcBef>
              <a:spcPct val="0"/>
            </a:spcBef>
            <a:spcAft>
              <a:spcPct val="15000"/>
            </a:spcAft>
            <a:buChar char="•"/>
          </a:pPr>
          <a:r>
            <a:rPr lang="en-GB" sz="3000" kern="1200" dirty="0"/>
            <a:t>£70,000 hub funding through local capacity support </a:t>
          </a:r>
        </a:p>
      </dsp:txBody>
      <dsp:txXfrm rot="-5400000">
        <a:off x="1510475" y="70049"/>
        <a:ext cx="8568500" cy="1265647"/>
      </dsp:txXfrm>
    </dsp:sp>
    <dsp:sp modelId="{B4332E40-3254-4107-83CC-EC99533C7BA7}">
      <dsp:nvSpPr>
        <dsp:cNvPr id="0" name=""/>
        <dsp:cNvSpPr/>
      </dsp:nvSpPr>
      <dsp:spPr>
        <a:xfrm rot="5400000">
          <a:off x="-323673" y="2196402"/>
          <a:ext cx="2157820" cy="1510474"/>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LAEP’s in other Districts in West Yorkshire</a:t>
          </a:r>
        </a:p>
      </dsp:txBody>
      <dsp:txXfrm rot="-5400000">
        <a:off x="0" y="2627966"/>
        <a:ext cx="1510474" cy="647346"/>
      </dsp:txXfrm>
    </dsp:sp>
    <dsp:sp modelId="{9AD4D567-4554-4369-BED3-5C1F4872A8C1}">
      <dsp:nvSpPr>
        <dsp:cNvPr id="0" name=""/>
        <dsp:cNvSpPr/>
      </dsp:nvSpPr>
      <dsp:spPr>
        <a:xfrm rot="5400000">
          <a:off x="5127667" y="-1744463"/>
          <a:ext cx="1402583" cy="8636968"/>
        </a:xfrm>
        <a:prstGeom prst="round2Same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GB" sz="3000" kern="1200" dirty="0"/>
            <a:t>Currently in development</a:t>
          </a:r>
        </a:p>
      </dsp:txBody>
      <dsp:txXfrm rot="-5400000">
        <a:off x="1510475" y="1941197"/>
        <a:ext cx="8568500" cy="1265647"/>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BD713-3822-4CE9-B4C6-CBDCFF4D3988}" type="datetimeFigureOut">
              <a:rPr lang="en-GB" smtClean="0"/>
              <a:t>11/10/2023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6298A-2E7E-4A4D-92E1-BFF4FA909F53}" type="slidenum">
              <a:rPr lang="en-GB" smtClean="0"/>
              <a:t>‹#›</a:t>
            </a:fld>
            <a:endParaRPr lang="en-GB"/>
          </a:p>
        </p:txBody>
      </p:sp>
    </p:spTree>
    <p:extLst>
      <p:ext uri="{BB962C8B-B14F-4D97-AF65-F5344CB8AC3E}">
        <p14:creationId xmlns:p14="http://schemas.microsoft.com/office/powerpoint/2010/main" val="278025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56298A-2E7E-4A4D-92E1-BFF4FA909F53}" type="slidenum">
              <a:rPr lang="en-GB" smtClean="0"/>
              <a:t>3</a:t>
            </a:fld>
            <a:endParaRPr lang="en-GB"/>
          </a:p>
        </p:txBody>
      </p:sp>
    </p:spTree>
    <p:extLst>
      <p:ext uri="{BB962C8B-B14F-4D97-AF65-F5344CB8AC3E}">
        <p14:creationId xmlns:p14="http://schemas.microsoft.com/office/powerpoint/2010/main" val="826956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Stakeholder engagement runs throughout our project – we want to bring our communities with us on our journey to Net Zero</a:t>
            </a:r>
          </a:p>
          <a:p>
            <a:endParaRPr lang="en-GB" dirty="0"/>
          </a:p>
        </p:txBody>
      </p:sp>
      <p:sp>
        <p:nvSpPr>
          <p:cNvPr id="4" name="Slide Number Placeholder 3"/>
          <p:cNvSpPr>
            <a:spLocks noGrp="1"/>
          </p:cNvSpPr>
          <p:nvPr>
            <p:ph type="sldNum" sz="quarter" idx="5"/>
          </p:nvPr>
        </p:nvSpPr>
        <p:spPr/>
        <p:txBody>
          <a:bodyPr/>
          <a:lstStyle/>
          <a:p>
            <a:fld id="{E356298A-2E7E-4A4D-92E1-BFF4FA909F53}" type="slidenum">
              <a:rPr lang="en-GB" smtClean="0"/>
              <a:t>12</a:t>
            </a:fld>
            <a:endParaRPr lang="en-GB"/>
          </a:p>
        </p:txBody>
      </p:sp>
    </p:spTree>
    <p:extLst>
      <p:ext uri="{BB962C8B-B14F-4D97-AF65-F5344CB8AC3E}">
        <p14:creationId xmlns:p14="http://schemas.microsoft.com/office/powerpoint/2010/main" val="1525742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Loft Insulation  in </a:t>
            </a:r>
            <a:r>
              <a:rPr lang="en-GB" sz="1200" dirty="0" err="1"/>
              <a:t>Hipperhome</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Our ‘digital twin model uses a range of data to give us a best estimate of how much energy buildings are using. The model is accurate to within 5% in domestic properties and 10% in non-domestic buildings.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dirty="0"/>
              <a:t>It gives us a household level picture of energy related metrics across the borough, from insulation levels to heating use and carbon emissions from energy. This gives us an incredible opportunity to target both funds and wider resources (both in and outside of the Council) to support decarbonisation of our buildings. As well as energy it will enable us to look at things like fuel poverty, air quality and health impacts in relation to decarbonisation.</a:t>
            </a:r>
          </a:p>
          <a:p>
            <a:endParaRPr lang="en-GB" dirty="0"/>
          </a:p>
          <a:p>
            <a:r>
              <a:rPr lang="en-GB" dirty="0"/>
              <a:t>We think that It has huge potential to inform and influence other work across the Council, and  in our communities. This includes a number of active projects including Better Homes Yorkshire (insulation and boiler replacement, led by the Housing team), plans for electric vehicle charging points (in Transportation) as well as our new Innovate UK funded project looking at non tech barriers particularly with solid wall pre 1920 properties. </a:t>
            </a:r>
          </a:p>
          <a:p>
            <a:endParaRPr lang="en-GB" dirty="0"/>
          </a:p>
          <a:p>
            <a:r>
              <a:rPr lang="en-GB" dirty="0"/>
              <a:t>In future, it can be used by the Climate Action Partnership, Council departments and the wider stakeholder to support our Net Zero ambitions (subject to data sharing agreements).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356298A-2E7E-4A4D-92E1-BFF4FA909F53}" type="slidenum">
              <a:rPr lang="en-GB" smtClean="0"/>
              <a:t>14</a:t>
            </a:fld>
            <a:endParaRPr lang="en-GB"/>
          </a:p>
        </p:txBody>
      </p:sp>
    </p:spTree>
    <p:extLst>
      <p:ext uri="{BB962C8B-B14F-4D97-AF65-F5344CB8AC3E}">
        <p14:creationId xmlns:p14="http://schemas.microsoft.com/office/powerpoint/2010/main" val="2009051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Heating Energy in Savile Park in Halifax</a:t>
            </a:r>
          </a:p>
        </p:txBody>
      </p:sp>
      <p:sp>
        <p:nvSpPr>
          <p:cNvPr id="4" name="Slide Number Placeholder 3"/>
          <p:cNvSpPr>
            <a:spLocks noGrp="1"/>
          </p:cNvSpPr>
          <p:nvPr>
            <p:ph type="sldNum" sz="quarter" idx="5"/>
          </p:nvPr>
        </p:nvSpPr>
        <p:spPr/>
        <p:txBody>
          <a:bodyPr/>
          <a:lstStyle/>
          <a:p>
            <a:fld id="{E356298A-2E7E-4A4D-92E1-BFF4FA909F53}" type="slidenum">
              <a:rPr lang="en-GB" smtClean="0"/>
              <a:t>15</a:t>
            </a:fld>
            <a:endParaRPr lang="en-GB"/>
          </a:p>
        </p:txBody>
      </p:sp>
    </p:spTree>
    <p:extLst>
      <p:ext uri="{BB962C8B-B14F-4D97-AF65-F5344CB8AC3E}">
        <p14:creationId xmlns:p14="http://schemas.microsoft.com/office/powerpoint/2010/main" val="4042468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Fuel Poverty Risk in Ovenden</a:t>
            </a:r>
          </a:p>
        </p:txBody>
      </p:sp>
      <p:sp>
        <p:nvSpPr>
          <p:cNvPr id="4" name="Slide Number Placeholder 3"/>
          <p:cNvSpPr>
            <a:spLocks noGrp="1"/>
          </p:cNvSpPr>
          <p:nvPr>
            <p:ph type="sldNum" sz="quarter" idx="5"/>
          </p:nvPr>
        </p:nvSpPr>
        <p:spPr/>
        <p:txBody>
          <a:bodyPr/>
          <a:lstStyle/>
          <a:p>
            <a:fld id="{E356298A-2E7E-4A4D-92E1-BFF4FA909F53}" type="slidenum">
              <a:rPr lang="en-GB" smtClean="0"/>
              <a:t>16</a:t>
            </a:fld>
            <a:endParaRPr lang="en-GB"/>
          </a:p>
        </p:txBody>
      </p:sp>
    </p:spTree>
    <p:extLst>
      <p:ext uri="{BB962C8B-B14F-4D97-AF65-F5344CB8AC3E}">
        <p14:creationId xmlns:p14="http://schemas.microsoft.com/office/powerpoint/2010/main" val="2894810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Conservation Area in </a:t>
            </a:r>
            <a:r>
              <a:rPr lang="en-GB" dirty="0" err="1"/>
              <a:t>Skirtcoat</a:t>
            </a:r>
            <a:r>
              <a:rPr lang="en-GB" dirty="0"/>
              <a:t> Green</a:t>
            </a:r>
          </a:p>
        </p:txBody>
      </p:sp>
      <p:sp>
        <p:nvSpPr>
          <p:cNvPr id="4" name="Slide Number Placeholder 3"/>
          <p:cNvSpPr>
            <a:spLocks noGrp="1"/>
          </p:cNvSpPr>
          <p:nvPr>
            <p:ph type="sldNum" sz="quarter" idx="5"/>
          </p:nvPr>
        </p:nvSpPr>
        <p:spPr/>
        <p:txBody>
          <a:bodyPr/>
          <a:lstStyle/>
          <a:p>
            <a:fld id="{E356298A-2E7E-4A4D-92E1-BFF4FA909F53}" type="slidenum">
              <a:rPr lang="en-GB" smtClean="0"/>
              <a:t>17</a:t>
            </a:fld>
            <a:endParaRPr lang="en-GB"/>
          </a:p>
        </p:txBody>
      </p:sp>
    </p:spTree>
    <p:extLst>
      <p:ext uri="{BB962C8B-B14F-4D97-AF65-F5344CB8AC3E}">
        <p14:creationId xmlns:p14="http://schemas.microsoft.com/office/powerpoint/2010/main" val="1421644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ECO Funding</a:t>
            </a:r>
          </a:p>
        </p:txBody>
      </p:sp>
      <p:sp>
        <p:nvSpPr>
          <p:cNvPr id="4" name="Slide Number Placeholder 3"/>
          <p:cNvSpPr>
            <a:spLocks noGrp="1"/>
          </p:cNvSpPr>
          <p:nvPr>
            <p:ph type="sldNum" sz="quarter" idx="5"/>
          </p:nvPr>
        </p:nvSpPr>
        <p:spPr/>
        <p:txBody>
          <a:bodyPr/>
          <a:lstStyle/>
          <a:p>
            <a:fld id="{E356298A-2E7E-4A4D-92E1-BFF4FA909F53}" type="slidenum">
              <a:rPr lang="en-GB" smtClean="0"/>
              <a:t>18</a:t>
            </a:fld>
            <a:endParaRPr lang="en-GB"/>
          </a:p>
        </p:txBody>
      </p:sp>
    </p:spTree>
    <p:extLst>
      <p:ext uri="{BB962C8B-B14F-4D97-AF65-F5344CB8AC3E}">
        <p14:creationId xmlns:p14="http://schemas.microsoft.com/office/powerpoint/2010/main" val="4191025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Large energy users: 121 interviews held with:</a:t>
            </a:r>
          </a:p>
          <a:p>
            <a:r>
              <a:rPr lang="en-GB" dirty="0"/>
              <a:t>Lloyds – Commercial bank with HQ in Calderdale, NHS – Calderdale and Huddersfield Trust, Dean Clough (150 business units)</a:t>
            </a:r>
          </a:p>
          <a:p>
            <a:r>
              <a:rPr lang="en-GB" dirty="0"/>
              <a:t>Leo Group – animal products rendering, Rosehill Polymers – plastics manufacturer, Verdant Specialty Solution – chemical manufacturer </a:t>
            </a:r>
          </a:p>
          <a:p>
            <a:endParaRPr lang="en-GB" dirty="0"/>
          </a:p>
        </p:txBody>
      </p:sp>
      <p:sp>
        <p:nvSpPr>
          <p:cNvPr id="4" name="Slide Number Placeholder 3"/>
          <p:cNvSpPr>
            <a:spLocks noGrp="1"/>
          </p:cNvSpPr>
          <p:nvPr>
            <p:ph type="sldNum" sz="quarter" idx="5"/>
          </p:nvPr>
        </p:nvSpPr>
        <p:spPr/>
        <p:txBody>
          <a:bodyPr/>
          <a:lstStyle/>
          <a:p>
            <a:fld id="{E356298A-2E7E-4A4D-92E1-BFF4FA909F53}" type="slidenum">
              <a:rPr lang="en-GB" smtClean="0"/>
              <a:t>19</a:t>
            </a:fld>
            <a:endParaRPr lang="en-GB"/>
          </a:p>
        </p:txBody>
      </p:sp>
    </p:spTree>
    <p:extLst>
      <p:ext uri="{BB962C8B-B14F-4D97-AF65-F5344CB8AC3E}">
        <p14:creationId xmlns:p14="http://schemas.microsoft.com/office/powerpoint/2010/main" val="1336292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Wider stakeholder engagement is core part of our project to gain buy in and a shared understanding of our Local Area Energy Plan demonstrating that it has both shaped and been shaped by the perspectives of a decent range of relevant local stakeholders. Network operators (e.g., Northern Powergrid) are part of our Steering Group and other key stakeholders have been engaged from a range of sectors and will continue to be engaged with throughout our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Looking at barriers constraints and opportunities as well as gaining feedback on technologies. We will use this to help with the phasing of measures within our plan.</a:t>
            </a:r>
          </a:p>
          <a:p>
            <a:endParaRPr lang="en-GB" dirty="0"/>
          </a:p>
          <a:p>
            <a:endParaRPr lang="en-GB" dirty="0"/>
          </a:p>
        </p:txBody>
      </p:sp>
      <p:sp>
        <p:nvSpPr>
          <p:cNvPr id="4" name="Slide Number Placeholder 3"/>
          <p:cNvSpPr>
            <a:spLocks noGrp="1"/>
          </p:cNvSpPr>
          <p:nvPr>
            <p:ph type="sldNum" sz="quarter" idx="5"/>
          </p:nvPr>
        </p:nvSpPr>
        <p:spPr/>
        <p:txBody>
          <a:bodyPr/>
          <a:lstStyle/>
          <a:p>
            <a:fld id="{E356298A-2E7E-4A4D-92E1-BFF4FA909F53}" type="slidenum">
              <a:rPr lang="en-GB" smtClean="0"/>
              <a:t>20</a:t>
            </a:fld>
            <a:endParaRPr lang="en-GB"/>
          </a:p>
        </p:txBody>
      </p:sp>
    </p:spTree>
    <p:extLst>
      <p:ext uri="{BB962C8B-B14F-4D97-AF65-F5344CB8AC3E}">
        <p14:creationId xmlns:p14="http://schemas.microsoft.com/office/powerpoint/2010/main" val="1373760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 far simulations have been completed with the following interventions applied to appropriate domestic buildings:</a:t>
            </a:r>
          </a:p>
          <a:p>
            <a:pPr algn="l"/>
            <a:r>
              <a:rPr lang="en-US" sz="1200" dirty="0"/>
              <a:t>- Light Retrofit: cavity wall insulation, full loft Insulation, loft top-up. (– look to add in room in roof insulation)</a:t>
            </a:r>
          </a:p>
          <a:p>
            <a:r>
              <a:rPr lang="en-US" sz="1200" dirty="0"/>
              <a:t>- Deep Retrofit: so measures that are more disruptive to install – including double glazing upgrade from single glazing, suspended floor insulation, solid wall insulation.</a:t>
            </a:r>
          </a:p>
          <a:p>
            <a:r>
              <a:rPr lang="en-US" sz="1200" dirty="0"/>
              <a:t>Simulations have been run to identify the number of individual retrofit measures installed in each scenario (light or deep retrofit).</a:t>
            </a:r>
          </a:p>
          <a:p>
            <a:r>
              <a:rPr lang="en-US" sz="1200" dirty="0"/>
              <a:t>The results show potential high-level projections.</a:t>
            </a:r>
          </a:p>
          <a:p>
            <a:pPr marL="0" indent="0">
              <a:buFont typeface="Arial" panose="020B0604020202020204" pitchFamily="34" charset="0"/>
              <a:buNone/>
            </a:pPr>
            <a:endParaRPr lang="en-US" sz="1200" dirty="0">
              <a:solidFill>
                <a:schemeClr val="tx1"/>
              </a:solidFill>
              <a:latin typeface="+mn-lt"/>
              <a:ea typeface="+mn-ea"/>
            </a:endParaRPr>
          </a:p>
          <a:p>
            <a:pPr marL="0" indent="0">
              <a:buFont typeface="Arial" panose="020B0604020202020204" pitchFamily="34" charset="0"/>
              <a:buNone/>
            </a:pPr>
            <a:r>
              <a:rPr lang="en-GB" dirty="0">
                <a:solidFill>
                  <a:schemeClr val="bg1"/>
                </a:solidFill>
                <a:latin typeface="Calibri" panose="020F0502020204030204" pitchFamily="34" charset="0"/>
                <a:ea typeface="Calibri" panose="020F0502020204030204" pitchFamily="34" charset="0"/>
              </a:rPr>
              <a:t>If needed - In the digital twin model, each appropriate intervention / measure was applied to any domestic property that does not already have it installed </a:t>
            </a:r>
          </a:p>
          <a:p>
            <a:pPr marL="0" indent="0">
              <a:buFont typeface="Arial" panose="020B0604020202020204" pitchFamily="34" charset="0"/>
              <a:buNone/>
            </a:pPr>
            <a:r>
              <a:rPr lang="en-GB" dirty="0">
                <a:solidFill>
                  <a:schemeClr val="bg1"/>
                </a:solidFill>
                <a:latin typeface="Calibri" panose="020F0502020204030204" pitchFamily="34" charset="0"/>
                <a:ea typeface="Calibri" panose="020F0502020204030204" pitchFamily="34" charset="0"/>
              </a:rPr>
              <a:t>i.e., for light retrofit all uninsulated cavity walls had cavity wall insulation applied, all uninsulated lofts had full loft insulation installed and all partially insulated lofts were topped up.</a:t>
            </a:r>
          </a:p>
          <a:p>
            <a:endParaRPr lang="en-GB" dirty="0"/>
          </a:p>
        </p:txBody>
      </p:sp>
      <p:sp>
        <p:nvSpPr>
          <p:cNvPr id="4" name="Slide Number Placeholder 3"/>
          <p:cNvSpPr>
            <a:spLocks noGrp="1"/>
          </p:cNvSpPr>
          <p:nvPr>
            <p:ph type="sldNum" sz="quarter" idx="5"/>
          </p:nvPr>
        </p:nvSpPr>
        <p:spPr/>
        <p:txBody>
          <a:bodyPr/>
          <a:lstStyle/>
          <a:p>
            <a:fld id="{E356298A-2E7E-4A4D-92E1-BFF4FA909F53}" type="slidenum">
              <a:rPr lang="en-GB" smtClean="0"/>
              <a:t>21</a:t>
            </a:fld>
            <a:endParaRPr lang="en-GB"/>
          </a:p>
        </p:txBody>
      </p:sp>
    </p:spTree>
    <p:extLst>
      <p:ext uri="{BB962C8B-B14F-4D97-AF65-F5344CB8AC3E}">
        <p14:creationId xmlns:p14="http://schemas.microsoft.com/office/powerpoint/2010/main" val="3045528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rPr>
              <a:t>Note that it is unrealistic to assume that all homes requiring retrofit will have all applicable measures installed – so the results show the maximum possible reduction that could be achieved, not what likely will be</a:t>
            </a:r>
          </a:p>
          <a:p>
            <a:pPr marL="285750" indent="-285750">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rPr>
              <a:t>Outputs from the stakeholder engagement and techno-economic analysis will determine likely rates of uptake for each measure, which will be used in the final LAEP</a:t>
            </a:r>
          </a:p>
          <a:p>
            <a:endParaRPr lang="en-GB" dirty="0"/>
          </a:p>
        </p:txBody>
      </p:sp>
      <p:sp>
        <p:nvSpPr>
          <p:cNvPr id="4" name="Slide Number Placeholder 3"/>
          <p:cNvSpPr>
            <a:spLocks noGrp="1"/>
          </p:cNvSpPr>
          <p:nvPr>
            <p:ph type="sldNum" sz="quarter" idx="5"/>
          </p:nvPr>
        </p:nvSpPr>
        <p:spPr/>
        <p:txBody>
          <a:bodyPr/>
          <a:lstStyle/>
          <a:p>
            <a:fld id="{E356298A-2E7E-4A4D-92E1-BFF4FA909F53}" type="slidenum">
              <a:rPr lang="en-GB" smtClean="0"/>
              <a:t>22</a:t>
            </a:fld>
            <a:endParaRPr lang="en-GB"/>
          </a:p>
        </p:txBody>
      </p:sp>
    </p:spTree>
    <p:extLst>
      <p:ext uri="{BB962C8B-B14F-4D97-AF65-F5344CB8AC3E}">
        <p14:creationId xmlns:p14="http://schemas.microsoft.com/office/powerpoint/2010/main" val="243755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60571A-762D-4650-8F13-58E8CC7146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0964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0"/>
              </a:spcAft>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Digital twin model was re-simulated with all fossil fuel boilers in domestic buildings having been replaced with electric heating technologies – primarily air source heat pumps. </a:t>
            </a:r>
          </a:p>
          <a:p>
            <a:pPr marL="285750" indent="-285750">
              <a:lnSpc>
                <a:spcPct val="107000"/>
              </a:lnSpc>
              <a:spcAft>
                <a:spcPts val="0"/>
              </a:spcAft>
              <a:buFont typeface="Arial" panose="020B0604020202020204" pitchFamily="34" charset="0"/>
              <a:buChar char="•"/>
            </a:pPr>
            <a:endPar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0"/>
              </a:spcAft>
              <a:buFont typeface="Arial" panose="020B0604020202020204" pitchFamily="34" charset="0"/>
              <a:buChar char="•"/>
            </a:pPr>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ASHPs were installed on all homes other than those classed as “space constrained” (a home where the total floor area per habitable room is less than 16m</a:t>
            </a:r>
            <a:r>
              <a:rPr lang="en-GB" sz="12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2</a:t>
            </a:r>
            <a:r>
              <a:rPr lang="en-GB" sz="1200" dirty="0">
                <a:solidFill>
                  <a:schemeClr val="bg1"/>
                </a:solidFill>
                <a:latin typeface="Calibri" panose="020F0502020204030204" pitchFamily="34" charset="0"/>
                <a:ea typeface="Calibri" panose="020F0502020204030204" pitchFamily="34" charset="0"/>
              </a:rPr>
              <a:t>), which were modelled as having another form of electrical heating.</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rPr>
              <a:t>This was done as an initial high level simulation to get results showing the decarbonisation potential if all heat was decarbonised through electrification </a:t>
            </a:r>
          </a:p>
          <a:p>
            <a:pPr marL="285750" indent="-285750">
              <a:buFont typeface="Arial" panose="020B0604020202020204" pitchFamily="34" charset="0"/>
              <a:buChar char="•"/>
            </a:pPr>
            <a:endParaRPr lang="en-GB" dirty="0">
              <a:solidFill>
                <a:schemeClr val="bg1"/>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rPr>
              <a:t>the likely phasing of this is still to be assessed, taking into account grid constraints and the number of installations required per year to meet local and national targets. </a:t>
            </a:r>
          </a:p>
          <a:p>
            <a:pPr marL="285750" indent="-285750">
              <a:buFont typeface="Arial" panose="020B0604020202020204" pitchFamily="34" charset="0"/>
              <a:buChar char="•"/>
            </a:pPr>
            <a:endParaRPr lang="en-GB" dirty="0">
              <a:solidFill>
                <a:schemeClr val="bg1"/>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rPr>
              <a:t>GSHPs, Hydrogen boilers and bio-energy will also be considered for some areas in the LAEP depending on local grid constraints, fuel resources etc. (i.e. Hydrogen may be viable in clusters around industrial buildings with high temperature process loads). </a:t>
            </a:r>
          </a:p>
          <a:p>
            <a:endParaRPr lang="en-GB" dirty="0"/>
          </a:p>
        </p:txBody>
      </p:sp>
      <p:sp>
        <p:nvSpPr>
          <p:cNvPr id="4" name="Slide Number Placeholder 3"/>
          <p:cNvSpPr>
            <a:spLocks noGrp="1"/>
          </p:cNvSpPr>
          <p:nvPr>
            <p:ph type="sldNum" sz="quarter" idx="5"/>
          </p:nvPr>
        </p:nvSpPr>
        <p:spPr/>
        <p:txBody>
          <a:bodyPr/>
          <a:lstStyle/>
          <a:p>
            <a:fld id="{E356298A-2E7E-4A4D-92E1-BFF4FA909F53}" type="slidenum">
              <a:rPr lang="en-GB" smtClean="0"/>
              <a:t>23</a:t>
            </a:fld>
            <a:endParaRPr lang="en-GB"/>
          </a:p>
        </p:txBody>
      </p:sp>
    </p:spTree>
    <p:extLst>
      <p:ext uri="{BB962C8B-B14F-4D97-AF65-F5344CB8AC3E}">
        <p14:creationId xmlns:p14="http://schemas.microsoft.com/office/powerpoint/2010/main" val="920583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Total area of PV panels was determined from roof orientation and building geometry data from the home analytics dataset, annual electricity generation and carbon emission reductions were obtained by simulating these panels in IES’ software, using a local weather file.</a:t>
            </a:r>
          </a:p>
          <a:p>
            <a:endParaRPr lang="en-GB" dirty="0"/>
          </a:p>
        </p:txBody>
      </p:sp>
      <p:sp>
        <p:nvSpPr>
          <p:cNvPr id="4" name="Slide Number Placeholder 3"/>
          <p:cNvSpPr>
            <a:spLocks noGrp="1"/>
          </p:cNvSpPr>
          <p:nvPr>
            <p:ph type="sldNum" sz="quarter" idx="5"/>
          </p:nvPr>
        </p:nvSpPr>
        <p:spPr/>
        <p:txBody>
          <a:bodyPr/>
          <a:lstStyle/>
          <a:p>
            <a:fld id="{E356298A-2E7E-4A4D-92E1-BFF4FA909F53}" type="slidenum">
              <a:rPr lang="en-GB" smtClean="0"/>
              <a:t>24</a:t>
            </a:fld>
            <a:endParaRPr lang="en-GB"/>
          </a:p>
        </p:txBody>
      </p:sp>
    </p:spTree>
    <p:extLst>
      <p:ext uri="{BB962C8B-B14F-4D97-AF65-F5344CB8AC3E}">
        <p14:creationId xmlns:p14="http://schemas.microsoft.com/office/powerpoint/2010/main" val="815819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56298A-2E7E-4A4D-92E1-BFF4FA909F53}" type="slidenum">
              <a:rPr lang="en-GB" smtClean="0"/>
              <a:t>25</a:t>
            </a:fld>
            <a:endParaRPr lang="en-GB"/>
          </a:p>
        </p:txBody>
      </p:sp>
    </p:spTree>
    <p:extLst>
      <p:ext uri="{BB962C8B-B14F-4D97-AF65-F5344CB8AC3E}">
        <p14:creationId xmlns:p14="http://schemas.microsoft.com/office/powerpoint/2010/main" val="414175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60571A-762D-4650-8F13-58E8CC7146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282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60571A-762D-4650-8F13-58E8CC7146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153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0575"/>
          </a:xfrm>
        </p:spPr>
      </p:sp>
      <p:sp>
        <p:nvSpPr>
          <p:cNvPr id="3" name="Notes Placeholder 2"/>
          <p:cNvSpPr>
            <a:spLocks noGrp="1"/>
          </p:cNvSpPr>
          <p:nvPr>
            <p:ph type="body" idx="1"/>
          </p:nvPr>
        </p:nvSpPr>
        <p:spPr/>
        <p:txBody>
          <a:bodyPr/>
          <a:lstStyle/>
          <a:p>
            <a:endParaRPr lang="en-GB" dirty="0"/>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60571A-762D-4650-8F13-58E8CC7146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360FEAD5-32CD-1C73-DB7D-A6CDE793B9FD}"/>
              </a:ext>
            </a:extLst>
          </p:cNvPr>
          <p:cNvSpPr txBox="1"/>
          <p:nvPr/>
        </p:nvSpPr>
        <p:spPr>
          <a:xfrm>
            <a:off x="679767" y="4939268"/>
            <a:ext cx="5514298" cy="12926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9903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60571A-762D-4650-8F13-58E8CC7146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711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Our Local Area Energy Plan (LAEP) will offer us a clearer insight into our current energy landscape and help us to understand the next steps of local energy decarbonisation across our Borough. </a:t>
            </a:r>
            <a:endParaRPr lang="en-GB" dirty="0"/>
          </a:p>
        </p:txBody>
      </p:sp>
      <p:sp>
        <p:nvSpPr>
          <p:cNvPr id="4" name="Slide Number Placeholder 3"/>
          <p:cNvSpPr>
            <a:spLocks noGrp="1"/>
          </p:cNvSpPr>
          <p:nvPr>
            <p:ph type="sldNum" sz="quarter" idx="5"/>
          </p:nvPr>
        </p:nvSpPr>
        <p:spPr/>
        <p:txBody>
          <a:bodyPr/>
          <a:lstStyle/>
          <a:p>
            <a:fld id="{E356298A-2E7E-4A4D-92E1-BFF4FA909F53}" type="slidenum">
              <a:rPr lang="en-GB" smtClean="0"/>
              <a:t>9</a:t>
            </a:fld>
            <a:endParaRPr lang="en-GB"/>
          </a:p>
        </p:txBody>
      </p:sp>
    </p:spTree>
    <p:extLst>
      <p:ext uri="{BB962C8B-B14F-4D97-AF65-F5344CB8AC3E}">
        <p14:creationId xmlns:p14="http://schemas.microsoft.com/office/powerpoint/2010/main" val="3209119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 Locally in Calderdale we declared a climate emergency in 2019, with targets to achieve net zero by 2038. </a:t>
            </a:r>
          </a:p>
          <a:p>
            <a:r>
              <a:rPr lang="en-GB" dirty="0"/>
              <a:t>- We have published our own Calderdale specific Emission Reduction Pathway in 2021 (produced by consultant Element Energy), which is a daughter study to the WYCA Carbon Emission Reduction Pathway</a:t>
            </a:r>
          </a:p>
          <a:p>
            <a:pPr marL="171450" indent="-171450">
              <a:buFontTx/>
              <a:buChar char="-"/>
            </a:pPr>
            <a:r>
              <a:rPr lang="en-GB" dirty="0"/>
              <a:t>And we have recently finalised our 3-year Calderdale Climate Action Plan 2023-2026 which aligns to our ERP study. </a:t>
            </a:r>
          </a:p>
          <a:p>
            <a:pPr marL="171450" indent="-171450">
              <a:buFontTx/>
              <a:buChar char="-"/>
            </a:pPr>
            <a:r>
              <a:rPr lang="en-GB" dirty="0"/>
              <a:t>The Climate Action Plan is led by our Calderdale Climate Action Partnership which is a multi-agency committee that has cross-party Councillor representation plus leaders from key stakeholders in our area such as our largest social housing provider,  Together Housing, organisations such as Friends of the Earth, Slow the Flow, NHS, and several others key organisations that represent our area.</a:t>
            </a:r>
          </a:p>
          <a:p>
            <a:pPr marL="171450" indent="-171450">
              <a:buFontTx/>
              <a:buChar char="-"/>
            </a:pPr>
            <a:endParaRPr lang="en-GB" dirty="0"/>
          </a:p>
          <a:p>
            <a:r>
              <a:rPr lang="en-GB" dirty="0"/>
              <a:t>Developing our LAEP is one of the actions within our Climate Action Plan and once our LAEP has been developed it is envisaged that our Climate Action Partnership will take ownership of the decisions making that comes out of LAEP to help drive action forwards. </a:t>
            </a:r>
          </a:p>
        </p:txBody>
      </p:sp>
      <p:sp>
        <p:nvSpPr>
          <p:cNvPr id="4" name="Slide Number Placeholder 3"/>
          <p:cNvSpPr>
            <a:spLocks noGrp="1"/>
          </p:cNvSpPr>
          <p:nvPr>
            <p:ph type="sldNum" sz="quarter" idx="5"/>
          </p:nvPr>
        </p:nvSpPr>
        <p:spPr/>
        <p:txBody>
          <a:bodyPr/>
          <a:lstStyle/>
          <a:p>
            <a:fld id="{E356298A-2E7E-4A4D-92E1-BFF4FA909F53}" type="slidenum">
              <a:rPr lang="en-GB" smtClean="0"/>
              <a:t>10</a:t>
            </a:fld>
            <a:endParaRPr lang="en-GB"/>
          </a:p>
        </p:txBody>
      </p:sp>
    </p:spTree>
    <p:extLst>
      <p:ext uri="{BB962C8B-B14F-4D97-AF65-F5344CB8AC3E}">
        <p14:creationId xmlns:p14="http://schemas.microsoft.com/office/powerpoint/2010/main" val="134281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solidFill>
              </a:rPr>
              <a:t>In Calderdale we have a small population size 206,600 </a:t>
            </a:r>
            <a:r>
              <a:rPr lang="en-US" sz="1100" dirty="0">
                <a:solidFill>
                  <a:schemeClr val="tx2"/>
                </a:solidFill>
              </a:rPr>
              <a:t>(ONS 2021), we are situated on the </a:t>
            </a:r>
            <a:r>
              <a:rPr lang="en-US" sz="1100" dirty="0" err="1">
                <a:solidFill>
                  <a:schemeClr val="tx2"/>
                </a:solidFill>
              </a:rPr>
              <a:t>Pennines</a:t>
            </a:r>
            <a:r>
              <a:rPr lang="en-US" sz="1100" dirty="0">
                <a:solidFill>
                  <a:schemeClr val="tx2"/>
                </a:solidFill>
              </a:rPr>
              <a:t> between Manchester and Leeds and 2/3rds of our Borough is rural</a:t>
            </a:r>
          </a:p>
          <a:p>
            <a:r>
              <a:rPr lang="en-US" sz="1200" dirty="0">
                <a:solidFill>
                  <a:schemeClr val="tx2"/>
                </a:solidFill>
              </a:rPr>
              <a:t>Number of homes 95,590</a:t>
            </a:r>
          </a:p>
          <a:p>
            <a:r>
              <a:rPr lang="en-US" sz="1200" dirty="0">
                <a:solidFill>
                  <a:schemeClr val="tx2"/>
                </a:solidFill>
              </a:rPr>
              <a:t>32% of homes built before 1900 </a:t>
            </a:r>
          </a:p>
          <a:p>
            <a:r>
              <a:rPr lang="en-US" sz="1200" dirty="0">
                <a:solidFill>
                  <a:schemeClr val="tx2"/>
                </a:solidFill>
              </a:rPr>
              <a:t>45% of homes are terraced houses</a:t>
            </a:r>
          </a:p>
          <a:p>
            <a:r>
              <a:rPr lang="en-US" sz="1200" dirty="0">
                <a:solidFill>
                  <a:schemeClr val="tx2"/>
                </a:solidFill>
              </a:rPr>
              <a:t>69% of homes are owner occupied</a:t>
            </a:r>
          </a:p>
          <a:p>
            <a:endParaRPr lang="en-US" sz="1200" dirty="0">
              <a:solidFill>
                <a:schemeClr val="tx2"/>
              </a:solidFill>
            </a:endParaRPr>
          </a:p>
          <a:p>
            <a:r>
              <a:rPr lang="en-US" sz="1200" dirty="0">
                <a:solidFill>
                  <a:schemeClr val="tx2"/>
                </a:solidFill>
              </a:rPr>
              <a:t>Very high proportion of solid wall pre 1920’s Victorian and Grade 2 listed buildings in our </a:t>
            </a:r>
            <a:r>
              <a:rPr lang="en-US" sz="1200" dirty="0" err="1">
                <a:solidFill>
                  <a:schemeClr val="tx2"/>
                </a:solidFill>
              </a:rPr>
              <a:t>Bborough</a:t>
            </a:r>
            <a:r>
              <a:rPr lang="en-US" sz="1200" dirty="0">
                <a:solidFill>
                  <a:schemeClr val="tx2"/>
                </a:solidFill>
              </a:rPr>
              <a:t>.</a:t>
            </a:r>
          </a:p>
          <a:p>
            <a:endParaRPr lang="en-US" sz="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In our ERP we have modelled our ambitions to retrofit 69,000 dwellings to EPC level C or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Our LAEP will provide us with 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solidFill>
                  <a:schemeClr val="tx2"/>
                </a:solidFill>
              </a:rPr>
              <a:t>- Fully costed spatial plan </a:t>
            </a:r>
          </a:p>
          <a:p>
            <a:r>
              <a:rPr lang="en-US" sz="1200" dirty="0">
                <a:solidFill>
                  <a:schemeClr val="tx2"/>
                </a:solidFill>
              </a:rPr>
              <a:t>- Show us what measures we can install, where and how much it will cost us</a:t>
            </a:r>
          </a:p>
          <a:p>
            <a:r>
              <a:rPr lang="en-US" sz="1200" dirty="0">
                <a:solidFill>
                  <a:schemeClr val="tx2"/>
                </a:solidFill>
              </a:rPr>
              <a:t>- Provide the detail to develop strategic outline business cases</a:t>
            </a:r>
          </a:p>
          <a:p>
            <a:r>
              <a:rPr lang="en-US" sz="1200" dirty="0">
                <a:solidFill>
                  <a:schemeClr val="tx2"/>
                </a:solidFill>
              </a:rPr>
              <a:t>- To scale up opportunities for investment and funding</a:t>
            </a:r>
          </a:p>
          <a:p>
            <a:r>
              <a:rPr lang="en-US" sz="1200" dirty="0">
                <a:solidFill>
                  <a:schemeClr val="tx2"/>
                </a:solidFill>
              </a:rPr>
              <a:t>- Increase local stakeholder awareness</a:t>
            </a:r>
          </a:p>
          <a:p>
            <a:r>
              <a:rPr lang="en-US" sz="1200" dirty="0">
                <a:solidFill>
                  <a:schemeClr val="tx2"/>
                </a:solidFill>
              </a:rPr>
              <a:t>- Enable and build shared understanding with our local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Our LAEP will help to Inform, shape and identify options, preferences and priorities for the scale of change needed and actions required</a:t>
            </a:r>
          </a:p>
          <a:p>
            <a:endParaRPr lang="en-GB" dirty="0"/>
          </a:p>
        </p:txBody>
      </p:sp>
      <p:sp>
        <p:nvSpPr>
          <p:cNvPr id="4" name="Slide Number Placeholder 3"/>
          <p:cNvSpPr>
            <a:spLocks noGrp="1"/>
          </p:cNvSpPr>
          <p:nvPr>
            <p:ph type="sldNum" sz="quarter" idx="5"/>
          </p:nvPr>
        </p:nvSpPr>
        <p:spPr/>
        <p:txBody>
          <a:bodyPr/>
          <a:lstStyle/>
          <a:p>
            <a:fld id="{E356298A-2E7E-4A4D-92E1-BFF4FA909F53}" type="slidenum">
              <a:rPr lang="en-GB" smtClean="0"/>
              <a:t>11</a:t>
            </a:fld>
            <a:endParaRPr lang="en-GB"/>
          </a:p>
        </p:txBody>
      </p:sp>
    </p:spTree>
    <p:extLst>
      <p:ext uri="{BB962C8B-B14F-4D97-AF65-F5344CB8AC3E}">
        <p14:creationId xmlns:p14="http://schemas.microsoft.com/office/powerpoint/2010/main" val="3783718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0BB53-3059-F348-8291-07ADCE289E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2239D9-8F05-C446-9C56-13B9CE628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F6721FC-DB4C-E94D-9AA6-4750468A0CD5}"/>
              </a:ext>
            </a:extLst>
          </p:cNvPr>
          <p:cNvSpPr>
            <a:spLocks noGrp="1"/>
          </p:cNvSpPr>
          <p:nvPr>
            <p:ph type="dt" sz="half" idx="10"/>
          </p:nvPr>
        </p:nvSpPr>
        <p:spPr/>
        <p:txBody>
          <a:bodyPr/>
          <a:lstStyle/>
          <a:p>
            <a:fld id="{EEB43640-4CCA-FB45-A1FF-E313F9F6A21E}" type="datetimeFigureOut">
              <a:rPr lang="en-US" smtClean="0"/>
              <a:t>10/11/2023</a:t>
            </a:fld>
            <a:endParaRPr lang="en-US"/>
          </a:p>
        </p:txBody>
      </p:sp>
      <p:sp>
        <p:nvSpPr>
          <p:cNvPr id="5" name="Footer Placeholder 4">
            <a:extLst>
              <a:ext uri="{FF2B5EF4-FFF2-40B4-BE49-F238E27FC236}">
                <a16:creationId xmlns:a16="http://schemas.microsoft.com/office/drawing/2014/main" id="{B35BF453-FBF0-C64C-B7C6-A7D2FCA8E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A2869-5066-2C40-922A-F619A6B4C0FC}"/>
              </a:ext>
            </a:extLst>
          </p:cNvPr>
          <p:cNvSpPr>
            <a:spLocks noGrp="1"/>
          </p:cNvSpPr>
          <p:nvPr>
            <p:ph type="sldNum" sz="quarter" idx="12"/>
          </p:nvPr>
        </p:nvSpPr>
        <p:spPr/>
        <p:txBody>
          <a:bodyPr/>
          <a:lstStyle/>
          <a:p>
            <a:fld id="{195E9548-84A3-9743-956F-281C5A3ADC29}" type="slidenum">
              <a:rPr lang="en-US" smtClean="0"/>
              <a:t>‹#›</a:t>
            </a:fld>
            <a:endParaRPr lang="en-US"/>
          </a:p>
        </p:txBody>
      </p:sp>
    </p:spTree>
    <p:extLst>
      <p:ext uri="{BB962C8B-B14F-4D97-AF65-F5344CB8AC3E}">
        <p14:creationId xmlns:p14="http://schemas.microsoft.com/office/powerpoint/2010/main" val="2770612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1C188-C4C5-C540-B59A-660F3DF3E91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292317A-EB71-C544-9909-6D5A349F2A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D7A4C0-F92A-EF40-850C-A36D6F395A59}"/>
              </a:ext>
            </a:extLst>
          </p:cNvPr>
          <p:cNvSpPr>
            <a:spLocks noGrp="1"/>
          </p:cNvSpPr>
          <p:nvPr>
            <p:ph type="dt" sz="half" idx="10"/>
          </p:nvPr>
        </p:nvSpPr>
        <p:spPr/>
        <p:txBody>
          <a:bodyPr/>
          <a:lstStyle/>
          <a:p>
            <a:fld id="{EEB43640-4CCA-FB45-A1FF-E313F9F6A21E}" type="datetimeFigureOut">
              <a:rPr lang="en-US" smtClean="0"/>
              <a:t>10/11/2023</a:t>
            </a:fld>
            <a:endParaRPr lang="en-US"/>
          </a:p>
        </p:txBody>
      </p:sp>
      <p:sp>
        <p:nvSpPr>
          <p:cNvPr id="5" name="Footer Placeholder 4">
            <a:extLst>
              <a:ext uri="{FF2B5EF4-FFF2-40B4-BE49-F238E27FC236}">
                <a16:creationId xmlns:a16="http://schemas.microsoft.com/office/drawing/2014/main" id="{4F281B23-CF7E-E246-9413-D8D14427CA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A290B-22EE-AA49-A5EF-D9D52A622557}"/>
              </a:ext>
            </a:extLst>
          </p:cNvPr>
          <p:cNvSpPr>
            <a:spLocks noGrp="1"/>
          </p:cNvSpPr>
          <p:nvPr>
            <p:ph type="sldNum" sz="quarter" idx="12"/>
          </p:nvPr>
        </p:nvSpPr>
        <p:spPr/>
        <p:txBody>
          <a:bodyPr/>
          <a:lstStyle/>
          <a:p>
            <a:fld id="{195E9548-84A3-9743-956F-281C5A3ADC29}" type="slidenum">
              <a:rPr lang="en-US" smtClean="0"/>
              <a:t>‹#›</a:t>
            </a:fld>
            <a:endParaRPr lang="en-US"/>
          </a:p>
        </p:txBody>
      </p:sp>
    </p:spTree>
    <p:extLst>
      <p:ext uri="{BB962C8B-B14F-4D97-AF65-F5344CB8AC3E}">
        <p14:creationId xmlns:p14="http://schemas.microsoft.com/office/powerpoint/2010/main" val="336457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5FF9D5-BA3B-5A40-A238-BC5495CF659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0965E8-0BEA-D24A-8AD2-095F0D1708E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3D4BED-249D-2646-B9FE-2E956BDF64A1}"/>
              </a:ext>
            </a:extLst>
          </p:cNvPr>
          <p:cNvSpPr>
            <a:spLocks noGrp="1"/>
          </p:cNvSpPr>
          <p:nvPr>
            <p:ph type="dt" sz="half" idx="10"/>
          </p:nvPr>
        </p:nvSpPr>
        <p:spPr/>
        <p:txBody>
          <a:bodyPr/>
          <a:lstStyle/>
          <a:p>
            <a:fld id="{EEB43640-4CCA-FB45-A1FF-E313F9F6A21E}" type="datetimeFigureOut">
              <a:rPr lang="en-US" smtClean="0"/>
              <a:t>10/11/2023</a:t>
            </a:fld>
            <a:endParaRPr lang="en-US"/>
          </a:p>
        </p:txBody>
      </p:sp>
      <p:sp>
        <p:nvSpPr>
          <p:cNvPr id="5" name="Footer Placeholder 4">
            <a:extLst>
              <a:ext uri="{FF2B5EF4-FFF2-40B4-BE49-F238E27FC236}">
                <a16:creationId xmlns:a16="http://schemas.microsoft.com/office/drawing/2014/main" id="{C62F12CA-A57D-6C4E-9E4E-34687B37B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0D2EA-3433-CB4D-8497-9439C8D9C2E1}"/>
              </a:ext>
            </a:extLst>
          </p:cNvPr>
          <p:cNvSpPr>
            <a:spLocks noGrp="1"/>
          </p:cNvSpPr>
          <p:nvPr>
            <p:ph type="sldNum" sz="quarter" idx="12"/>
          </p:nvPr>
        </p:nvSpPr>
        <p:spPr/>
        <p:txBody>
          <a:bodyPr/>
          <a:lstStyle/>
          <a:p>
            <a:fld id="{195E9548-84A3-9743-956F-281C5A3ADC29}" type="slidenum">
              <a:rPr lang="en-US" smtClean="0"/>
              <a:t>‹#›</a:t>
            </a:fld>
            <a:endParaRPr lang="en-US"/>
          </a:p>
        </p:txBody>
      </p:sp>
    </p:spTree>
    <p:extLst>
      <p:ext uri="{BB962C8B-B14F-4D97-AF65-F5344CB8AC3E}">
        <p14:creationId xmlns:p14="http://schemas.microsoft.com/office/powerpoint/2010/main" val="629306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5441D0-09A4-2D43-B299-08E12B653A9A}"/>
              </a:ext>
            </a:extLst>
          </p:cNvPr>
          <p:cNvPicPr>
            <a:picLocks noChangeAspect="1"/>
          </p:cNvPicPr>
          <p:nvPr userDrawn="1"/>
        </p:nvPicPr>
        <p:blipFill>
          <a:blip r:embed="rId2"/>
          <a:srcRect t="18" b="18"/>
          <a:stretch/>
        </p:blipFill>
        <p:spPr>
          <a:xfrm>
            <a:off x="0" y="0"/>
            <a:ext cx="12220032" cy="6871253"/>
          </a:xfrm>
          <a:prstGeom prst="rect">
            <a:avLst/>
          </a:prstGeom>
        </p:spPr>
      </p:pic>
      <p:sp>
        <p:nvSpPr>
          <p:cNvPr id="5" name="Text Placeholder 4"/>
          <p:cNvSpPr>
            <a:spLocks noGrp="1"/>
          </p:cNvSpPr>
          <p:nvPr>
            <p:ph type="body" sz="quarter" idx="13" hasCustomPrompt="1"/>
          </p:nvPr>
        </p:nvSpPr>
        <p:spPr>
          <a:xfrm>
            <a:off x="549275" y="2511320"/>
            <a:ext cx="7587560" cy="746125"/>
          </a:xfrm>
        </p:spPr>
        <p:txBody>
          <a:bodyPr>
            <a:noAutofit/>
          </a:bodyPr>
          <a:lstStyle>
            <a:lvl1pPr marL="0" indent="0">
              <a:buNone/>
              <a:defRPr sz="4000" b="1">
                <a:latin typeface="Arial" panose="020B0604020202020204" pitchFamily="34" charset="0"/>
                <a:cs typeface="Arial" panose="020B0604020202020204" pitchFamily="34" charset="0"/>
              </a:defRPr>
            </a:lvl1pPr>
          </a:lstStyle>
          <a:p>
            <a:pPr lvl="0"/>
            <a:r>
              <a:rPr lang="en-US"/>
              <a:t>Title</a:t>
            </a:r>
          </a:p>
        </p:txBody>
      </p:sp>
      <p:sp>
        <p:nvSpPr>
          <p:cNvPr id="10" name="Text Placeholder 4"/>
          <p:cNvSpPr>
            <a:spLocks noGrp="1"/>
          </p:cNvSpPr>
          <p:nvPr>
            <p:ph type="body" sz="quarter" idx="14" hasCustomPrompt="1"/>
          </p:nvPr>
        </p:nvSpPr>
        <p:spPr>
          <a:xfrm>
            <a:off x="549275" y="3902621"/>
            <a:ext cx="7587560" cy="746125"/>
          </a:xfrm>
        </p:spPr>
        <p:txBody>
          <a:bodyPr>
            <a:noAutofit/>
          </a:bodyPr>
          <a:lstStyle>
            <a:lvl1pPr marL="0" indent="0">
              <a:buNone/>
              <a:defRPr sz="2400" b="1" baseline="0">
                <a:latin typeface="Arial" panose="020B0604020202020204" pitchFamily="34" charset="0"/>
                <a:cs typeface="Arial" panose="020B0604020202020204" pitchFamily="34" charset="0"/>
              </a:defRPr>
            </a:lvl1pPr>
          </a:lstStyle>
          <a:p>
            <a:pPr lvl="0"/>
            <a:r>
              <a:rPr lang="en-US"/>
              <a:t>Author / date</a:t>
            </a:r>
          </a:p>
        </p:txBody>
      </p:sp>
      <p:cxnSp>
        <p:nvCxnSpPr>
          <p:cNvPr id="12" name="Straight Connector 11">
            <a:extLst>
              <a:ext uri="{FF2B5EF4-FFF2-40B4-BE49-F238E27FC236}">
                <a16:creationId xmlns:a16="http://schemas.microsoft.com/office/drawing/2014/main" id="{EC17E689-8C91-D448-91D7-C3435ABEFC87}"/>
              </a:ext>
            </a:extLst>
          </p:cNvPr>
          <p:cNvCxnSpPr>
            <a:cxnSpLocks/>
          </p:cNvCxnSpPr>
          <p:nvPr userDrawn="1"/>
        </p:nvCxnSpPr>
        <p:spPr>
          <a:xfrm>
            <a:off x="619019" y="3630433"/>
            <a:ext cx="7517816" cy="0"/>
          </a:xfrm>
          <a:prstGeom prst="line">
            <a:avLst/>
          </a:prstGeom>
          <a:ln w="22225">
            <a:solidFill>
              <a:srgbClr val="009A91"/>
            </a:solidFill>
          </a:ln>
          <a:effectLst/>
        </p:spPr>
        <p:style>
          <a:lnRef idx="2">
            <a:schemeClr val="accent1"/>
          </a:lnRef>
          <a:fillRef idx="0">
            <a:schemeClr val="accent1"/>
          </a:fillRef>
          <a:effectRef idx="1">
            <a:schemeClr val="accent1"/>
          </a:effectRef>
          <a:fontRef idx="minor">
            <a:schemeClr val="tx1"/>
          </a:fontRef>
        </p:style>
      </p:cxnSp>
      <p:pic>
        <p:nvPicPr>
          <p:cNvPr id="3" name="Picture 2" descr="A picture containing text&#10;&#10;Description automatically generated">
            <a:extLst>
              <a:ext uri="{FF2B5EF4-FFF2-40B4-BE49-F238E27FC236}">
                <a16:creationId xmlns:a16="http://schemas.microsoft.com/office/drawing/2014/main" id="{45F3617E-E92E-4511-B53A-BBA2332A4842}"/>
              </a:ext>
            </a:extLst>
          </p:cNvPr>
          <p:cNvPicPr>
            <a:picLocks noChangeAspect="1"/>
          </p:cNvPicPr>
          <p:nvPr userDrawn="1"/>
        </p:nvPicPr>
        <p:blipFill>
          <a:blip r:embed="rId3"/>
          <a:stretch>
            <a:fillRect/>
          </a:stretch>
        </p:blipFill>
        <p:spPr>
          <a:xfrm>
            <a:off x="549275" y="538581"/>
            <a:ext cx="3598776" cy="833249"/>
          </a:xfrm>
          <a:prstGeom prst="rect">
            <a:avLst/>
          </a:prstGeom>
        </p:spPr>
      </p:pic>
    </p:spTree>
    <p:extLst>
      <p:ext uri="{BB962C8B-B14F-4D97-AF65-F5344CB8AC3E}">
        <p14:creationId xmlns:p14="http://schemas.microsoft.com/office/powerpoint/2010/main" val="4133154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ingle image divider">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197643" y="0"/>
            <a:ext cx="6994358" cy="6858000"/>
          </a:xfrm>
        </p:spPr>
        <p:txBody>
          <a:bodyPr/>
          <a:lstStyle>
            <a:lvl1pPr marL="0" indent="0">
              <a:buFontTx/>
              <a:buNone/>
              <a:defRPr/>
            </a:lvl1pPr>
          </a:lstStyle>
          <a:p>
            <a:endParaRPr lang="en-GB"/>
          </a:p>
        </p:txBody>
      </p:sp>
      <p:sp>
        <p:nvSpPr>
          <p:cNvPr id="4" name="Text Placeholder 3"/>
          <p:cNvSpPr>
            <a:spLocks noGrp="1"/>
          </p:cNvSpPr>
          <p:nvPr>
            <p:ph type="body" sz="quarter" idx="11" hasCustomPrompt="1"/>
          </p:nvPr>
        </p:nvSpPr>
        <p:spPr>
          <a:xfrm>
            <a:off x="506413" y="2711225"/>
            <a:ext cx="4580976" cy="1559986"/>
          </a:xfrm>
        </p:spPr>
        <p:txBody>
          <a:bodyPr>
            <a:normAutofit/>
          </a:bodyPr>
          <a:lstStyle>
            <a:lvl1pPr marL="0" indent="0">
              <a:buFontTx/>
              <a:buNone/>
              <a:defRPr sz="3200" b="1" baseline="0"/>
            </a:lvl1pPr>
          </a:lstStyle>
          <a:p>
            <a:pPr lvl="0"/>
            <a:r>
              <a:rPr lang="en-US"/>
              <a:t>Single image divider</a:t>
            </a:r>
            <a:endParaRPr lang="en-GB"/>
          </a:p>
        </p:txBody>
      </p:sp>
      <p:sp>
        <p:nvSpPr>
          <p:cNvPr id="5" name="Rectangle 4">
            <a:extLst>
              <a:ext uri="{FF2B5EF4-FFF2-40B4-BE49-F238E27FC236}">
                <a16:creationId xmlns:a16="http://schemas.microsoft.com/office/drawing/2014/main" id="{44B7B477-8597-9043-ACF0-1925DA86B791}"/>
              </a:ext>
            </a:extLst>
          </p:cNvPr>
          <p:cNvSpPr/>
          <p:nvPr userDrawn="1"/>
        </p:nvSpPr>
        <p:spPr>
          <a:xfrm>
            <a:off x="0" y="6356350"/>
            <a:ext cx="12192000" cy="501650"/>
          </a:xfrm>
          <a:prstGeom prst="rect">
            <a:avLst/>
          </a:prstGeom>
          <a:solidFill>
            <a:srgbClr val="172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3">
            <a:extLst>
              <a:ext uri="{FF2B5EF4-FFF2-40B4-BE49-F238E27FC236}">
                <a16:creationId xmlns:a16="http://schemas.microsoft.com/office/drawing/2014/main" id="{1450635C-6AE1-0842-AD10-4A96C884054C}"/>
              </a:ext>
            </a:extLst>
          </p:cNvPr>
          <p:cNvSpPr txBox="1">
            <a:spLocks/>
          </p:cNvSpPr>
          <p:nvPr userDrawn="1"/>
        </p:nvSpPr>
        <p:spPr>
          <a:xfrm>
            <a:off x="436839" y="6498459"/>
            <a:ext cx="4294187" cy="2395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b="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a:t>West Yorkshire Combined Authority</a:t>
            </a:r>
            <a:endParaRPr lang="en-GB" sz="1000"/>
          </a:p>
        </p:txBody>
      </p:sp>
      <p:sp>
        <p:nvSpPr>
          <p:cNvPr id="7" name="Text Placeholder 3">
            <a:extLst>
              <a:ext uri="{FF2B5EF4-FFF2-40B4-BE49-F238E27FC236}">
                <a16:creationId xmlns:a16="http://schemas.microsoft.com/office/drawing/2014/main" id="{5F282960-496B-9B49-B983-866272FDDCF5}"/>
              </a:ext>
            </a:extLst>
          </p:cNvPr>
          <p:cNvSpPr txBox="1">
            <a:spLocks/>
          </p:cNvSpPr>
          <p:nvPr userDrawn="1"/>
        </p:nvSpPr>
        <p:spPr>
          <a:xfrm>
            <a:off x="7556967" y="6498459"/>
            <a:ext cx="4294187" cy="2395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b="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000"/>
              <a:t>westyorks-ca.gov.uk</a:t>
            </a:r>
            <a:endParaRPr lang="en-GB" sz="1000"/>
          </a:p>
        </p:txBody>
      </p:sp>
      <p:sp>
        <p:nvSpPr>
          <p:cNvPr id="2" name="TextBox 1">
            <a:extLst>
              <a:ext uri="{FF2B5EF4-FFF2-40B4-BE49-F238E27FC236}">
                <a16:creationId xmlns:a16="http://schemas.microsoft.com/office/drawing/2014/main" id="{706C9B65-677C-8FB9-6840-0F61724EB0F0}"/>
              </a:ext>
            </a:extLst>
          </p:cNvPr>
          <p:cNvSpPr txBox="1"/>
          <p:nvPr userDrawn="1"/>
        </p:nvSpPr>
        <p:spPr>
          <a:xfrm>
            <a:off x="5896495" y="6484064"/>
            <a:ext cx="399011" cy="246221"/>
          </a:xfrm>
          <a:prstGeom prst="rect">
            <a:avLst/>
          </a:prstGeom>
          <a:noFill/>
        </p:spPr>
        <p:txBody>
          <a:bodyPr wrap="square" rtlCol="0">
            <a:spAutoFit/>
          </a:bodyPr>
          <a:lstStyle/>
          <a:p>
            <a:pPr algn="ctr"/>
            <a:fld id="{404CEA4F-BE8F-455C-9A4A-71F96F3077DE}" type="slidenum">
              <a:rPr lang="en-GB" sz="1000" b="1" smtClean="0">
                <a:solidFill>
                  <a:schemeClr val="bg1"/>
                </a:solidFill>
              </a:rPr>
              <a:pPr algn="ctr"/>
              <a:t>‹#›</a:t>
            </a:fld>
            <a:endParaRPr lang="en-GB" sz="1000" b="1">
              <a:solidFill>
                <a:schemeClr val="bg1"/>
              </a:solidFill>
            </a:endParaRPr>
          </a:p>
        </p:txBody>
      </p:sp>
    </p:spTree>
    <p:extLst>
      <p:ext uri="{BB962C8B-B14F-4D97-AF65-F5344CB8AC3E}">
        <p14:creationId xmlns:p14="http://schemas.microsoft.com/office/powerpoint/2010/main" val="28446191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ingle image 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505EA0-79B7-4DC6-9482-1246FCCE6831}"/>
              </a:ext>
            </a:extLst>
          </p:cNvPr>
          <p:cNvSpPr/>
          <p:nvPr userDrawn="1"/>
        </p:nvSpPr>
        <p:spPr>
          <a:xfrm>
            <a:off x="0" y="1"/>
            <a:ext cx="5197643" cy="6858000"/>
          </a:xfrm>
          <a:prstGeom prst="rect">
            <a:avLst/>
          </a:prstGeom>
          <a:solidFill>
            <a:srgbClr val="172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p:cNvSpPr>
            <a:spLocks noGrp="1"/>
          </p:cNvSpPr>
          <p:nvPr>
            <p:ph type="pic" sz="quarter" idx="10"/>
          </p:nvPr>
        </p:nvSpPr>
        <p:spPr>
          <a:xfrm>
            <a:off x="5197643" y="0"/>
            <a:ext cx="6994358" cy="6858000"/>
          </a:xfrm>
        </p:spPr>
        <p:txBody>
          <a:bodyPr/>
          <a:lstStyle/>
          <a:p>
            <a:endParaRPr lang="en-GB"/>
          </a:p>
        </p:txBody>
      </p:sp>
      <p:sp>
        <p:nvSpPr>
          <p:cNvPr id="4" name="Text Placeholder 3"/>
          <p:cNvSpPr>
            <a:spLocks noGrp="1"/>
          </p:cNvSpPr>
          <p:nvPr>
            <p:ph type="body" sz="quarter" idx="11" hasCustomPrompt="1"/>
          </p:nvPr>
        </p:nvSpPr>
        <p:spPr>
          <a:xfrm>
            <a:off x="506413" y="2711225"/>
            <a:ext cx="4373158" cy="1559986"/>
          </a:xfrm>
        </p:spPr>
        <p:txBody>
          <a:bodyPr>
            <a:normAutofit/>
          </a:bodyPr>
          <a:lstStyle>
            <a:lvl1pPr>
              <a:defRPr sz="3600" b="1" baseline="0">
                <a:solidFill>
                  <a:schemeClr val="bg1"/>
                </a:solidFill>
              </a:defRPr>
            </a:lvl1pPr>
          </a:lstStyle>
          <a:p>
            <a:pPr lvl="0"/>
            <a:r>
              <a:rPr lang="en-US"/>
              <a:t>Single image divider</a:t>
            </a:r>
            <a:endParaRPr lang="en-GB"/>
          </a:p>
        </p:txBody>
      </p:sp>
      <p:pic>
        <p:nvPicPr>
          <p:cNvPr id="10" name="Picture 9" descr="A screenshot of a computer&#10;&#10;Description automatically generated with low confidence">
            <a:extLst>
              <a:ext uri="{FF2B5EF4-FFF2-40B4-BE49-F238E27FC236}">
                <a16:creationId xmlns:a16="http://schemas.microsoft.com/office/drawing/2014/main" id="{AA0DF7C5-2932-4015-82A4-C8795B69CEE2}"/>
              </a:ext>
            </a:extLst>
          </p:cNvPr>
          <p:cNvPicPr>
            <a:picLocks noChangeAspect="1"/>
          </p:cNvPicPr>
          <p:nvPr userDrawn="1"/>
        </p:nvPicPr>
        <p:blipFill>
          <a:blip r:embed="rId2"/>
          <a:stretch>
            <a:fillRect/>
          </a:stretch>
        </p:blipFill>
        <p:spPr>
          <a:xfrm>
            <a:off x="619019" y="5788236"/>
            <a:ext cx="3529032" cy="817101"/>
          </a:xfrm>
          <a:prstGeom prst="rect">
            <a:avLst/>
          </a:prstGeom>
        </p:spPr>
      </p:pic>
      <p:sp>
        <p:nvSpPr>
          <p:cNvPr id="7" name="TextBox 6">
            <a:extLst>
              <a:ext uri="{FF2B5EF4-FFF2-40B4-BE49-F238E27FC236}">
                <a16:creationId xmlns:a16="http://schemas.microsoft.com/office/drawing/2014/main" id="{74B3729B-ADE7-EB22-1F09-472361507CD8}"/>
              </a:ext>
            </a:extLst>
          </p:cNvPr>
          <p:cNvSpPr txBox="1"/>
          <p:nvPr userDrawn="1"/>
        </p:nvSpPr>
        <p:spPr>
          <a:xfrm>
            <a:off x="506413" y="252663"/>
            <a:ext cx="531812" cy="246221"/>
          </a:xfrm>
          <a:prstGeom prst="rect">
            <a:avLst/>
          </a:prstGeom>
          <a:noFill/>
        </p:spPr>
        <p:txBody>
          <a:bodyPr wrap="square">
            <a:spAutoFit/>
          </a:bodyPr>
          <a:lstStyle/>
          <a:p>
            <a:fld id="{404CEA4F-BE8F-455C-9A4A-71F96F3077DE}" type="slidenum">
              <a:rPr lang="en-GB" sz="1000" b="1" smtClean="0">
                <a:solidFill>
                  <a:schemeClr val="bg1"/>
                </a:solidFill>
              </a:rPr>
              <a:pPr/>
              <a:t>‹#›</a:t>
            </a:fld>
            <a:endParaRPr lang="en-GB" sz="1000"/>
          </a:p>
        </p:txBody>
      </p:sp>
    </p:spTree>
    <p:extLst>
      <p:ext uri="{BB962C8B-B14F-4D97-AF65-F5344CB8AC3E}">
        <p14:creationId xmlns:p14="http://schemas.microsoft.com/office/powerpoint/2010/main" val="3147841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Single image 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505EA0-79B7-4DC6-9482-1246FCCE6831}"/>
              </a:ext>
            </a:extLst>
          </p:cNvPr>
          <p:cNvSpPr/>
          <p:nvPr userDrawn="1"/>
        </p:nvSpPr>
        <p:spPr>
          <a:xfrm>
            <a:off x="0" y="1"/>
            <a:ext cx="5197643" cy="6858000"/>
          </a:xfrm>
          <a:prstGeom prst="rect">
            <a:avLst/>
          </a:prstGeom>
          <a:solidFill>
            <a:srgbClr val="009A91"/>
          </a:solidFill>
          <a:ln>
            <a:solidFill>
              <a:srgbClr val="009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p:cNvSpPr>
            <a:spLocks noGrp="1"/>
          </p:cNvSpPr>
          <p:nvPr>
            <p:ph type="pic" sz="quarter" idx="10"/>
          </p:nvPr>
        </p:nvSpPr>
        <p:spPr>
          <a:xfrm>
            <a:off x="5197643" y="0"/>
            <a:ext cx="6994358" cy="6858000"/>
          </a:xfrm>
        </p:spPr>
        <p:txBody>
          <a:bodyPr/>
          <a:lstStyle/>
          <a:p>
            <a:endParaRPr lang="en-GB"/>
          </a:p>
        </p:txBody>
      </p:sp>
      <p:sp>
        <p:nvSpPr>
          <p:cNvPr id="4" name="Text Placeholder 3"/>
          <p:cNvSpPr>
            <a:spLocks noGrp="1"/>
          </p:cNvSpPr>
          <p:nvPr>
            <p:ph type="body" sz="quarter" idx="11" hasCustomPrompt="1"/>
          </p:nvPr>
        </p:nvSpPr>
        <p:spPr>
          <a:xfrm>
            <a:off x="506413" y="2711225"/>
            <a:ext cx="4294187" cy="1559986"/>
          </a:xfrm>
        </p:spPr>
        <p:txBody>
          <a:bodyPr>
            <a:normAutofit/>
          </a:bodyPr>
          <a:lstStyle>
            <a:lvl1pPr>
              <a:defRPr sz="3600" b="1" baseline="0">
                <a:solidFill>
                  <a:schemeClr val="bg1"/>
                </a:solidFill>
              </a:defRPr>
            </a:lvl1pPr>
          </a:lstStyle>
          <a:p>
            <a:pPr lvl="0"/>
            <a:r>
              <a:rPr lang="en-US"/>
              <a:t>Single image divider</a:t>
            </a:r>
            <a:endParaRPr lang="en-GB"/>
          </a:p>
        </p:txBody>
      </p:sp>
      <p:pic>
        <p:nvPicPr>
          <p:cNvPr id="10" name="Picture 9" descr="A screenshot of a computer&#10;&#10;Description automatically generated with low confidence">
            <a:extLst>
              <a:ext uri="{FF2B5EF4-FFF2-40B4-BE49-F238E27FC236}">
                <a16:creationId xmlns:a16="http://schemas.microsoft.com/office/drawing/2014/main" id="{AE862FF1-32B8-44A3-A7C8-ADABF820DD80}"/>
              </a:ext>
            </a:extLst>
          </p:cNvPr>
          <p:cNvPicPr>
            <a:picLocks noChangeAspect="1"/>
          </p:cNvPicPr>
          <p:nvPr userDrawn="1"/>
        </p:nvPicPr>
        <p:blipFill>
          <a:blip r:embed="rId2"/>
          <a:stretch>
            <a:fillRect/>
          </a:stretch>
        </p:blipFill>
        <p:spPr>
          <a:xfrm>
            <a:off x="619019" y="5788236"/>
            <a:ext cx="3529032" cy="817101"/>
          </a:xfrm>
          <a:prstGeom prst="rect">
            <a:avLst/>
          </a:prstGeom>
        </p:spPr>
      </p:pic>
      <p:sp>
        <p:nvSpPr>
          <p:cNvPr id="12" name="TextBox 11">
            <a:extLst>
              <a:ext uri="{FF2B5EF4-FFF2-40B4-BE49-F238E27FC236}">
                <a16:creationId xmlns:a16="http://schemas.microsoft.com/office/drawing/2014/main" id="{AC30258B-60C3-E575-4BFD-DCE997BAAC99}"/>
              </a:ext>
            </a:extLst>
          </p:cNvPr>
          <p:cNvSpPr txBox="1"/>
          <p:nvPr userDrawn="1"/>
        </p:nvSpPr>
        <p:spPr>
          <a:xfrm>
            <a:off x="506413" y="252663"/>
            <a:ext cx="547687" cy="246221"/>
          </a:xfrm>
          <a:prstGeom prst="rect">
            <a:avLst/>
          </a:prstGeom>
          <a:noFill/>
        </p:spPr>
        <p:txBody>
          <a:bodyPr wrap="square">
            <a:spAutoFit/>
          </a:bodyPr>
          <a:lstStyle/>
          <a:p>
            <a:fld id="{404CEA4F-BE8F-455C-9A4A-71F96F3077DE}" type="slidenum">
              <a:rPr lang="en-GB" sz="1000" b="1" smtClean="0">
                <a:solidFill>
                  <a:schemeClr val="bg1"/>
                </a:solidFill>
              </a:rPr>
              <a:pPr/>
              <a:t>‹#›</a:t>
            </a:fld>
            <a:endParaRPr lang="en-GB" sz="1000"/>
          </a:p>
        </p:txBody>
      </p:sp>
    </p:spTree>
    <p:extLst>
      <p:ext uri="{BB962C8B-B14F-4D97-AF65-F5344CB8AC3E}">
        <p14:creationId xmlns:p14="http://schemas.microsoft.com/office/powerpoint/2010/main" val="280267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ual image divider">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506413" y="2711225"/>
            <a:ext cx="5338762" cy="668790"/>
          </a:xfrm>
        </p:spPr>
        <p:txBody>
          <a:bodyPr>
            <a:normAutofit/>
          </a:bodyPr>
          <a:lstStyle>
            <a:lvl1pPr>
              <a:defRPr sz="3600" b="1" baseline="0"/>
            </a:lvl1pPr>
          </a:lstStyle>
          <a:p>
            <a:pPr lvl="0"/>
            <a:r>
              <a:rPr lang="en-US"/>
              <a:t>Dual image divider</a:t>
            </a:r>
            <a:endParaRPr lang="en-GB"/>
          </a:p>
        </p:txBody>
      </p:sp>
      <p:sp>
        <p:nvSpPr>
          <p:cNvPr id="7" name="Rectangle 6">
            <a:extLst>
              <a:ext uri="{FF2B5EF4-FFF2-40B4-BE49-F238E27FC236}">
                <a16:creationId xmlns:a16="http://schemas.microsoft.com/office/drawing/2014/main" id="{6DA2C2EB-B798-3E42-9E08-798AF0DA7087}"/>
              </a:ext>
            </a:extLst>
          </p:cNvPr>
          <p:cNvSpPr/>
          <p:nvPr userDrawn="1"/>
        </p:nvSpPr>
        <p:spPr>
          <a:xfrm>
            <a:off x="0" y="6356350"/>
            <a:ext cx="12192000" cy="501650"/>
          </a:xfrm>
          <a:prstGeom prst="rect">
            <a:avLst/>
          </a:prstGeom>
          <a:solidFill>
            <a:srgbClr val="172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04CEA4F-BE8F-455C-9A4A-71F96F3077DE}" type="slidenum">
              <a:rPr lang="en-GB" sz="1000" b="1" smtClean="0">
                <a:solidFill>
                  <a:schemeClr val="bg1"/>
                </a:solidFill>
              </a:rPr>
              <a:pPr algn="ctr"/>
              <a:t>‹#›</a:t>
            </a:fld>
            <a:endParaRPr lang="en-GB" sz="1000"/>
          </a:p>
        </p:txBody>
      </p:sp>
      <p:sp>
        <p:nvSpPr>
          <p:cNvPr id="11" name="Text Placeholder 3">
            <a:extLst>
              <a:ext uri="{FF2B5EF4-FFF2-40B4-BE49-F238E27FC236}">
                <a16:creationId xmlns:a16="http://schemas.microsoft.com/office/drawing/2014/main" id="{BD5093FD-61E1-224B-BBDB-E8BEC07217ED}"/>
              </a:ext>
            </a:extLst>
          </p:cNvPr>
          <p:cNvSpPr txBox="1">
            <a:spLocks/>
          </p:cNvSpPr>
          <p:nvPr userDrawn="1"/>
        </p:nvSpPr>
        <p:spPr>
          <a:xfrm>
            <a:off x="436839" y="6498459"/>
            <a:ext cx="4294187" cy="2395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b="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a:t>West Yorkshire Combined Authority</a:t>
            </a:r>
            <a:endParaRPr lang="en-GB" sz="1000"/>
          </a:p>
        </p:txBody>
      </p:sp>
      <p:sp>
        <p:nvSpPr>
          <p:cNvPr id="12" name="Text Placeholder 3">
            <a:extLst>
              <a:ext uri="{FF2B5EF4-FFF2-40B4-BE49-F238E27FC236}">
                <a16:creationId xmlns:a16="http://schemas.microsoft.com/office/drawing/2014/main" id="{2EBD5C34-1C91-E849-8ACC-36AE0ED78305}"/>
              </a:ext>
            </a:extLst>
          </p:cNvPr>
          <p:cNvSpPr txBox="1">
            <a:spLocks/>
          </p:cNvSpPr>
          <p:nvPr userDrawn="1"/>
        </p:nvSpPr>
        <p:spPr>
          <a:xfrm>
            <a:off x="7556967" y="6498459"/>
            <a:ext cx="4294187" cy="2395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b="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000"/>
              <a:t>westyorks-ca.gov.uk</a:t>
            </a:r>
            <a:endParaRPr lang="en-GB" sz="1000"/>
          </a:p>
        </p:txBody>
      </p:sp>
      <p:sp>
        <p:nvSpPr>
          <p:cNvPr id="8" name="Picture Placeholder 8">
            <a:extLst>
              <a:ext uri="{FF2B5EF4-FFF2-40B4-BE49-F238E27FC236}">
                <a16:creationId xmlns:a16="http://schemas.microsoft.com/office/drawing/2014/main" id="{F07D6A1C-32E9-4D8A-9826-424477689283}"/>
              </a:ext>
            </a:extLst>
          </p:cNvPr>
          <p:cNvSpPr>
            <a:spLocks noGrp="1"/>
          </p:cNvSpPr>
          <p:nvPr>
            <p:ph type="pic" sz="quarter" idx="12"/>
          </p:nvPr>
        </p:nvSpPr>
        <p:spPr>
          <a:xfrm>
            <a:off x="6201103" y="3317571"/>
            <a:ext cx="5990897" cy="3038779"/>
          </a:xfrm>
        </p:spPr>
        <p:txBody>
          <a:bodyPr/>
          <a:lstStyle/>
          <a:p>
            <a:endParaRPr lang="en-GB"/>
          </a:p>
        </p:txBody>
      </p:sp>
      <p:sp>
        <p:nvSpPr>
          <p:cNvPr id="10" name="Picture Placeholder 8">
            <a:extLst>
              <a:ext uri="{FF2B5EF4-FFF2-40B4-BE49-F238E27FC236}">
                <a16:creationId xmlns:a16="http://schemas.microsoft.com/office/drawing/2014/main" id="{8C88F699-034A-4210-852E-D556655EBBA5}"/>
              </a:ext>
            </a:extLst>
          </p:cNvPr>
          <p:cNvSpPr>
            <a:spLocks noGrp="1"/>
          </p:cNvSpPr>
          <p:nvPr>
            <p:ph type="pic" sz="quarter" idx="13"/>
          </p:nvPr>
        </p:nvSpPr>
        <p:spPr>
          <a:xfrm>
            <a:off x="6201102" y="0"/>
            <a:ext cx="5990897" cy="3038779"/>
          </a:xfrm>
        </p:spPr>
        <p:txBody>
          <a:bodyPr/>
          <a:lstStyle/>
          <a:p>
            <a:endParaRPr lang="en-GB"/>
          </a:p>
        </p:txBody>
      </p:sp>
    </p:spTree>
    <p:extLst>
      <p:ext uri="{BB962C8B-B14F-4D97-AF65-F5344CB8AC3E}">
        <p14:creationId xmlns:p14="http://schemas.microsoft.com/office/powerpoint/2010/main" val="3179858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page image ">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1" y="0"/>
            <a:ext cx="12192000" cy="6356350"/>
          </a:xfrm>
        </p:spPr>
        <p:txBody>
          <a:bodyPr/>
          <a:lstStyle>
            <a:lvl1pPr>
              <a:defRPr baseline="0"/>
            </a:lvl1pPr>
          </a:lstStyle>
          <a:p>
            <a:r>
              <a:rPr lang="en-GB"/>
              <a:t>Full page image - click icon to add</a:t>
            </a:r>
          </a:p>
        </p:txBody>
      </p:sp>
      <p:sp>
        <p:nvSpPr>
          <p:cNvPr id="11" name="Rectangle 10">
            <a:extLst>
              <a:ext uri="{FF2B5EF4-FFF2-40B4-BE49-F238E27FC236}">
                <a16:creationId xmlns:a16="http://schemas.microsoft.com/office/drawing/2014/main" id="{A457D735-A24D-F14B-9EB9-0CFC7E5219A8}"/>
              </a:ext>
            </a:extLst>
          </p:cNvPr>
          <p:cNvSpPr/>
          <p:nvPr userDrawn="1"/>
        </p:nvSpPr>
        <p:spPr>
          <a:xfrm>
            <a:off x="0" y="6356350"/>
            <a:ext cx="12192000" cy="501650"/>
          </a:xfrm>
          <a:prstGeom prst="rect">
            <a:avLst/>
          </a:prstGeom>
          <a:solidFill>
            <a:srgbClr val="172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04CEA4F-BE8F-455C-9A4A-71F96F3077DE}" type="slidenum">
              <a:rPr lang="en-GB" sz="1000" b="1" smtClean="0">
                <a:solidFill>
                  <a:schemeClr val="bg1"/>
                </a:solidFill>
              </a:rPr>
              <a:pPr algn="ctr"/>
              <a:t>‹#›</a:t>
            </a:fld>
            <a:endParaRPr lang="en-GB" sz="1000"/>
          </a:p>
        </p:txBody>
      </p:sp>
      <p:sp>
        <p:nvSpPr>
          <p:cNvPr id="12" name="Text Placeholder 3">
            <a:extLst>
              <a:ext uri="{FF2B5EF4-FFF2-40B4-BE49-F238E27FC236}">
                <a16:creationId xmlns:a16="http://schemas.microsoft.com/office/drawing/2014/main" id="{9AA7E8DD-9D57-A943-A729-FC6A576D0F25}"/>
              </a:ext>
            </a:extLst>
          </p:cNvPr>
          <p:cNvSpPr txBox="1">
            <a:spLocks/>
          </p:cNvSpPr>
          <p:nvPr userDrawn="1"/>
        </p:nvSpPr>
        <p:spPr>
          <a:xfrm>
            <a:off x="436839" y="6498459"/>
            <a:ext cx="4294187" cy="2395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b="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a:t>West Yorkshire Combined Authority</a:t>
            </a:r>
            <a:endParaRPr lang="en-GB" sz="1000"/>
          </a:p>
        </p:txBody>
      </p:sp>
      <p:sp>
        <p:nvSpPr>
          <p:cNvPr id="13" name="Text Placeholder 3">
            <a:extLst>
              <a:ext uri="{FF2B5EF4-FFF2-40B4-BE49-F238E27FC236}">
                <a16:creationId xmlns:a16="http://schemas.microsoft.com/office/drawing/2014/main" id="{D29C29DB-AF27-374F-86A6-6F18DC43703F}"/>
              </a:ext>
            </a:extLst>
          </p:cNvPr>
          <p:cNvSpPr txBox="1">
            <a:spLocks/>
          </p:cNvSpPr>
          <p:nvPr userDrawn="1"/>
        </p:nvSpPr>
        <p:spPr>
          <a:xfrm>
            <a:off x="7556967" y="6498459"/>
            <a:ext cx="4294187" cy="2395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b="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000"/>
              <a:t>westyorks-ca.gov.uk</a:t>
            </a:r>
            <a:endParaRPr lang="en-GB" sz="1000"/>
          </a:p>
        </p:txBody>
      </p:sp>
    </p:spTree>
    <p:extLst>
      <p:ext uri="{BB962C8B-B14F-4D97-AF65-F5344CB8AC3E}">
        <p14:creationId xmlns:p14="http://schemas.microsoft.com/office/powerpoint/2010/main" val="1047939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cxnSp>
        <p:nvCxnSpPr>
          <p:cNvPr id="2" name="Straight Connector 1"/>
          <p:cNvCxnSpPr/>
          <p:nvPr userDrawn="1"/>
        </p:nvCxnSpPr>
        <p:spPr>
          <a:xfrm>
            <a:off x="619019" y="1181523"/>
            <a:ext cx="10920851" cy="0"/>
          </a:xfrm>
          <a:prstGeom prst="line">
            <a:avLst/>
          </a:prstGeom>
          <a:ln w="57150">
            <a:solidFill>
              <a:srgbClr val="009A91"/>
            </a:solidFill>
          </a:ln>
          <a:effectLst/>
        </p:spPr>
        <p:style>
          <a:lnRef idx="2">
            <a:schemeClr val="accent1"/>
          </a:lnRef>
          <a:fillRef idx="0">
            <a:schemeClr val="accent1"/>
          </a:fillRef>
          <a:effectRef idx="1">
            <a:schemeClr val="accent1"/>
          </a:effectRef>
          <a:fontRef idx="minor">
            <a:schemeClr val="tx1"/>
          </a:fontRef>
        </p:style>
      </p:cxnSp>
      <p:sp>
        <p:nvSpPr>
          <p:cNvPr id="7" name="Title 6"/>
          <p:cNvSpPr>
            <a:spLocks noGrp="1"/>
          </p:cNvSpPr>
          <p:nvPr>
            <p:ph type="title" hasCustomPrompt="1"/>
          </p:nvPr>
        </p:nvSpPr>
        <p:spPr>
          <a:xfrm>
            <a:off x="609600" y="274638"/>
            <a:ext cx="10972800" cy="738236"/>
          </a:xfrm>
        </p:spPr>
        <p:txBody>
          <a:bodyPr>
            <a:normAutofit/>
          </a:bodyPr>
          <a:lstStyle>
            <a:lvl1pPr algn="l">
              <a:defRPr sz="2800" b="1" u="none">
                <a:latin typeface="Arial" panose="020B0604020202020204" pitchFamily="34" charset="0"/>
                <a:cs typeface="Arial" panose="020B0604020202020204" pitchFamily="34" charset="0"/>
              </a:defRPr>
            </a:lvl1pPr>
          </a:lstStyle>
          <a:p>
            <a:r>
              <a:rPr lang="en-US"/>
              <a:t>Text - Image slide</a:t>
            </a:r>
            <a:endParaRPr lang="en-GB"/>
          </a:p>
        </p:txBody>
      </p:sp>
      <p:sp>
        <p:nvSpPr>
          <p:cNvPr id="4" name="Picture Placeholder 3"/>
          <p:cNvSpPr>
            <a:spLocks noGrp="1"/>
          </p:cNvSpPr>
          <p:nvPr>
            <p:ph type="pic" sz="quarter" idx="11"/>
          </p:nvPr>
        </p:nvSpPr>
        <p:spPr>
          <a:xfrm>
            <a:off x="5949950" y="1544638"/>
            <a:ext cx="5535613" cy="3983037"/>
          </a:xfrm>
        </p:spPr>
        <p:txBody>
          <a:bodyPr/>
          <a:lstStyle/>
          <a:p>
            <a:endParaRPr lang="en-GB"/>
          </a:p>
        </p:txBody>
      </p:sp>
      <p:sp>
        <p:nvSpPr>
          <p:cNvPr id="8" name="Text Placeholder 7"/>
          <p:cNvSpPr>
            <a:spLocks noGrp="1"/>
          </p:cNvSpPr>
          <p:nvPr>
            <p:ph type="body" sz="quarter" idx="12"/>
          </p:nvPr>
        </p:nvSpPr>
        <p:spPr>
          <a:xfrm>
            <a:off x="609600" y="1544638"/>
            <a:ext cx="4932363" cy="4033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0335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and Image slide">
    <p:spTree>
      <p:nvGrpSpPr>
        <p:cNvPr id="1" name=""/>
        <p:cNvGrpSpPr/>
        <p:nvPr/>
      </p:nvGrpSpPr>
      <p:grpSpPr>
        <a:xfrm>
          <a:off x="0" y="0"/>
          <a:ext cx="0" cy="0"/>
          <a:chOff x="0" y="0"/>
          <a:chExt cx="0" cy="0"/>
        </a:xfrm>
      </p:grpSpPr>
      <p:cxnSp>
        <p:nvCxnSpPr>
          <p:cNvPr id="2" name="Straight Connector 1"/>
          <p:cNvCxnSpPr/>
          <p:nvPr userDrawn="1"/>
        </p:nvCxnSpPr>
        <p:spPr>
          <a:xfrm>
            <a:off x="619019" y="1181523"/>
            <a:ext cx="4922944" cy="0"/>
          </a:xfrm>
          <a:prstGeom prst="line">
            <a:avLst/>
          </a:prstGeom>
          <a:ln w="57150">
            <a:solidFill>
              <a:srgbClr val="009A91"/>
            </a:solidFill>
          </a:ln>
          <a:effectLst/>
        </p:spPr>
        <p:style>
          <a:lnRef idx="2">
            <a:schemeClr val="accent1"/>
          </a:lnRef>
          <a:fillRef idx="0">
            <a:schemeClr val="accent1"/>
          </a:fillRef>
          <a:effectRef idx="1">
            <a:schemeClr val="accent1"/>
          </a:effectRef>
          <a:fontRef idx="minor">
            <a:schemeClr val="tx1"/>
          </a:fontRef>
        </p:style>
      </p:cxnSp>
      <p:sp>
        <p:nvSpPr>
          <p:cNvPr id="7" name="Title 6"/>
          <p:cNvSpPr>
            <a:spLocks noGrp="1"/>
          </p:cNvSpPr>
          <p:nvPr>
            <p:ph type="title" hasCustomPrompt="1"/>
          </p:nvPr>
        </p:nvSpPr>
        <p:spPr>
          <a:xfrm>
            <a:off x="609600" y="274638"/>
            <a:ext cx="10972800" cy="738236"/>
          </a:xfrm>
        </p:spPr>
        <p:txBody>
          <a:bodyPr>
            <a:normAutofit/>
          </a:bodyPr>
          <a:lstStyle>
            <a:lvl1pPr algn="l">
              <a:defRPr sz="2800" b="1" u="none">
                <a:latin typeface="Arial" panose="020B0604020202020204" pitchFamily="34" charset="0"/>
                <a:cs typeface="Arial" panose="020B0604020202020204" pitchFamily="34" charset="0"/>
              </a:defRPr>
            </a:lvl1pPr>
          </a:lstStyle>
          <a:p>
            <a:r>
              <a:rPr lang="en-US"/>
              <a:t>Contents</a:t>
            </a:r>
            <a:endParaRPr lang="en-GB"/>
          </a:p>
        </p:txBody>
      </p:sp>
      <p:sp>
        <p:nvSpPr>
          <p:cNvPr id="4" name="Picture Placeholder 3"/>
          <p:cNvSpPr>
            <a:spLocks noGrp="1"/>
          </p:cNvSpPr>
          <p:nvPr>
            <p:ph type="pic" sz="quarter" idx="11"/>
          </p:nvPr>
        </p:nvSpPr>
        <p:spPr>
          <a:xfrm>
            <a:off x="5949950" y="0"/>
            <a:ext cx="6242050" cy="6374292"/>
          </a:xfrm>
        </p:spPr>
        <p:txBody>
          <a:bodyPr/>
          <a:lstStyle/>
          <a:p>
            <a:endParaRPr lang="en-GB"/>
          </a:p>
        </p:txBody>
      </p:sp>
      <p:sp>
        <p:nvSpPr>
          <p:cNvPr id="9" name="Text Placeholder 8"/>
          <p:cNvSpPr>
            <a:spLocks noGrp="1"/>
          </p:cNvSpPr>
          <p:nvPr>
            <p:ph type="body" sz="quarter" idx="12"/>
          </p:nvPr>
        </p:nvSpPr>
        <p:spPr>
          <a:xfrm>
            <a:off x="619125" y="1562100"/>
            <a:ext cx="4867275" cy="4043363"/>
          </a:xfrm>
        </p:spPr>
        <p:txBody>
          <a:bodyPr/>
          <a:lstStyle>
            <a:lvl1pPr rtl="0">
              <a:defRPr lang="en-GB" sz="1200" b="0" i="0" u="none" strike="noStrike" baseline="30000" smtClean="0">
                <a:latin typeface="Arial" panose="020B0604020202020204" pitchFamily="34" charset="0"/>
                <a:cs typeface="Arial" panose="020B0604020202020204" pitchFamily="34" charset="0"/>
              </a:defRPr>
            </a:lvl1pPr>
          </a:lstStyle>
          <a:p>
            <a:pPr rtl="0"/>
            <a:endParaRPr lang="en-GB" sz="1200" b="0" i="0" u="none" strike="noStrike" baseline="30000">
              <a:solidFill>
                <a:srgbClr val="000000"/>
              </a:solidFill>
              <a:latin typeface="MinionPro-Regular"/>
            </a:endParaRPr>
          </a:p>
        </p:txBody>
      </p:sp>
    </p:spTree>
    <p:extLst>
      <p:ext uri="{BB962C8B-B14F-4D97-AF65-F5344CB8AC3E}">
        <p14:creationId xmlns:p14="http://schemas.microsoft.com/office/powerpoint/2010/main" val="412853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5001-E59A-B74B-835D-6E3BD518E8BA}"/>
              </a:ext>
            </a:extLst>
          </p:cNvPr>
          <p:cNvSpPr>
            <a:spLocks noGrp="1"/>
          </p:cNvSpPr>
          <p:nvPr>
            <p:ph type="title"/>
          </p:nvPr>
        </p:nvSpPr>
        <p:spPr/>
        <p:txBody>
          <a:bodyPr>
            <a:normAutofit/>
          </a:bodyPr>
          <a:lstStyle>
            <a:lvl1pPr>
              <a:defRPr sz="3200" b="1">
                <a:solidFill>
                  <a:schemeClr val="tx2"/>
                </a:solidFill>
                <a:latin typeface="+mn-lt"/>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48506251-DFD9-CC45-AE3C-C57D7AE7395D}"/>
              </a:ext>
            </a:extLst>
          </p:cNvPr>
          <p:cNvSpPr>
            <a:spLocks noGrp="1"/>
          </p:cNvSpPr>
          <p:nvPr>
            <p:ph idx="1"/>
          </p:nvPr>
        </p:nvSpPr>
        <p:spPr/>
        <p:txBody>
          <a:bodyPr/>
          <a:lstStyle>
            <a:lvl1pPr>
              <a:defRPr sz="2400"/>
            </a:lvl1pPr>
            <a:lvl2pPr>
              <a:defRPr sz="220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8EF03058-B430-8C4E-A7A6-9C464D64F4A1}"/>
              </a:ext>
            </a:extLst>
          </p:cNvPr>
          <p:cNvSpPr>
            <a:spLocks noGrp="1"/>
          </p:cNvSpPr>
          <p:nvPr>
            <p:ph type="dt" sz="half" idx="10"/>
          </p:nvPr>
        </p:nvSpPr>
        <p:spPr/>
        <p:txBody>
          <a:bodyPr/>
          <a:lstStyle/>
          <a:p>
            <a:fld id="{EEB43640-4CCA-FB45-A1FF-E313F9F6A21E}" type="datetimeFigureOut">
              <a:rPr lang="en-US" smtClean="0"/>
              <a:t>10/11/2023</a:t>
            </a:fld>
            <a:endParaRPr lang="en-US"/>
          </a:p>
        </p:txBody>
      </p:sp>
      <p:sp>
        <p:nvSpPr>
          <p:cNvPr id="5" name="Footer Placeholder 4">
            <a:extLst>
              <a:ext uri="{FF2B5EF4-FFF2-40B4-BE49-F238E27FC236}">
                <a16:creationId xmlns:a16="http://schemas.microsoft.com/office/drawing/2014/main" id="{99301258-C0E4-2244-9DEE-7C20EA5D2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234F0-86FF-FB46-B258-7E410B82E364}"/>
              </a:ext>
            </a:extLst>
          </p:cNvPr>
          <p:cNvSpPr>
            <a:spLocks noGrp="1"/>
          </p:cNvSpPr>
          <p:nvPr>
            <p:ph type="sldNum" sz="quarter" idx="12"/>
          </p:nvPr>
        </p:nvSpPr>
        <p:spPr/>
        <p:txBody>
          <a:bodyPr/>
          <a:lstStyle/>
          <a:p>
            <a:fld id="{195E9548-84A3-9743-956F-281C5A3ADC29}" type="slidenum">
              <a:rPr lang="en-US" smtClean="0"/>
              <a:t>‹#›</a:t>
            </a:fld>
            <a:endParaRPr lang="en-US"/>
          </a:p>
        </p:txBody>
      </p:sp>
    </p:spTree>
    <p:extLst>
      <p:ext uri="{BB962C8B-B14F-4D97-AF65-F5344CB8AC3E}">
        <p14:creationId xmlns:p14="http://schemas.microsoft.com/office/powerpoint/2010/main" val="3257736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 and Image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4BA853CE-E26B-458B-8989-774F718DE0B1}"/>
              </a:ext>
            </a:extLst>
          </p:cNvPr>
          <p:cNvSpPr>
            <a:spLocks noGrp="1"/>
          </p:cNvSpPr>
          <p:nvPr>
            <p:ph type="body" idx="1"/>
          </p:nvPr>
        </p:nvSpPr>
        <p:spPr>
          <a:xfrm>
            <a:off x="619019" y="1418493"/>
            <a:ext cx="5117997"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6E674579-0233-4F02-A86A-F587D195BDEA}"/>
              </a:ext>
            </a:extLst>
          </p:cNvPr>
          <p:cNvSpPr>
            <a:spLocks noGrp="1"/>
          </p:cNvSpPr>
          <p:nvPr>
            <p:ph sz="half" idx="2"/>
          </p:nvPr>
        </p:nvSpPr>
        <p:spPr>
          <a:xfrm>
            <a:off x="619019" y="2338754"/>
            <a:ext cx="5117997" cy="3530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CF7AB7F-29B2-487A-8317-618B507467C4}"/>
              </a:ext>
            </a:extLst>
          </p:cNvPr>
          <p:cNvSpPr>
            <a:spLocks noGrp="1"/>
          </p:cNvSpPr>
          <p:nvPr>
            <p:ph type="body" sz="quarter" idx="3"/>
          </p:nvPr>
        </p:nvSpPr>
        <p:spPr>
          <a:xfrm>
            <a:off x="6515944" y="1418493"/>
            <a:ext cx="502392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6D30E0EC-0E1D-4206-9460-1B0666E404DC}"/>
              </a:ext>
            </a:extLst>
          </p:cNvPr>
          <p:cNvSpPr>
            <a:spLocks noGrp="1"/>
          </p:cNvSpPr>
          <p:nvPr>
            <p:ph sz="quarter" idx="4"/>
          </p:nvPr>
        </p:nvSpPr>
        <p:spPr>
          <a:xfrm>
            <a:off x="6515944" y="2338753"/>
            <a:ext cx="5023926" cy="3530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A73A7F7D-043D-4DD1-9B48-52942E064994}"/>
              </a:ext>
            </a:extLst>
          </p:cNvPr>
          <p:cNvCxnSpPr/>
          <p:nvPr userDrawn="1"/>
        </p:nvCxnSpPr>
        <p:spPr>
          <a:xfrm>
            <a:off x="619019" y="1181523"/>
            <a:ext cx="10920851" cy="0"/>
          </a:xfrm>
          <a:prstGeom prst="line">
            <a:avLst/>
          </a:prstGeom>
          <a:ln w="57150">
            <a:solidFill>
              <a:srgbClr val="009A91"/>
            </a:solidFill>
          </a:ln>
          <a:effectLst/>
        </p:spPr>
        <p:style>
          <a:lnRef idx="2">
            <a:schemeClr val="accent1"/>
          </a:lnRef>
          <a:fillRef idx="0">
            <a:schemeClr val="accent1"/>
          </a:fillRef>
          <a:effectRef idx="1">
            <a:schemeClr val="accent1"/>
          </a:effectRef>
          <a:fontRef idx="minor">
            <a:schemeClr val="tx1"/>
          </a:fontRef>
        </p:style>
      </p:cxnSp>
      <p:sp>
        <p:nvSpPr>
          <p:cNvPr id="14" name="Title 6">
            <a:extLst>
              <a:ext uri="{FF2B5EF4-FFF2-40B4-BE49-F238E27FC236}">
                <a16:creationId xmlns:a16="http://schemas.microsoft.com/office/drawing/2014/main" id="{927E02CF-0539-469F-ACD7-156A04CBFC9A}"/>
              </a:ext>
            </a:extLst>
          </p:cNvPr>
          <p:cNvSpPr>
            <a:spLocks noGrp="1"/>
          </p:cNvSpPr>
          <p:nvPr>
            <p:ph type="title" hasCustomPrompt="1"/>
          </p:nvPr>
        </p:nvSpPr>
        <p:spPr>
          <a:xfrm>
            <a:off x="609600" y="274638"/>
            <a:ext cx="10972800" cy="738236"/>
          </a:xfrm>
        </p:spPr>
        <p:txBody>
          <a:bodyPr>
            <a:normAutofit/>
          </a:bodyPr>
          <a:lstStyle>
            <a:lvl1pPr algn="l">
              <a:defRPr sz="2800" b="1" u="none">
                <a:latin typeface="Arial" panose="020B0604020202020204" pitchFamily="34" charset="0"/>
                <a:cs typeface="Arial" panose="020B0604020202020204" pitchFamily="34" charset="0"/>
              </a:defRPr>
            </a:lvl1pPr>
          </a:lstStyle>
          <a:p>
            <a:r>
              <a:rPr lang="en-US"/>
              <a:t>Text slide</a:t>
            </a:r>
            <a:endParaRPr lang="en-GB"/>
          </a:p>
        </p:txBody>
      </p:sp>
    </p:spTree>
    <p:extLst>
      <p:ext uri="{BB962C8B-B14F-4D97-AF65-F5344CB8AC3E}">
        <p14:creationId xmlns:p14="http://schemas.microsoft.com/office/powerpoint/2010/main" val="1292087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265819-0944-8446-9966-882988A055A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C4FD31-4741-094E-80A1-410AE195AADA}"/>
              </a:ext>
            </a:extLst>
          </p:cNvPr>
          <p:cNvSpPr>
            <a:spLocks noGrp="1"/>
          </p:cNvSpPr>
          <p:nvPr>
            <p:ph type="ctrTitle"/>
          </p:nvPr>
        </p:nvSpPr>
        <p:spPr>
          <a:xfrm>
            <a:off x="766762" y="2345167"/>
            <a:ext cx="10658475" cy="860612"/>
          </a:xfrm>
        </p:spPr>
        <p:txBody>
          <a:bodyPr anchor="t" anchorCtr="0">
            <a:normAutofit/>
          </a:bodyPr>
          <a:lstStyle>
            <a:lvl1pPr algn="ctr">
              <a:defRPr sz="6000">
                <a:solidFill>
                  <a:schemeClr val="tx1"/>
                </a:solidFill>
              </a:defRPr>
            </a:lvl1pPr>
          </a:lstStyle>
          <a:p>
            <a:r>
              <a:rPr lang="en-GB" dirty="0"/>
              <a:t>Click to edit Master title style</a:t>
            </a:r>
          </a:p>
        </p:txBody>
      </p:sp>
      <p:sp>
        <p:nvSpPr>
          <p:cNvPr id="3" name="Subtitle 2">
            <a:extLst>
              <a:ext uri="{FF2B5EF4-FFF2-40B4-BE49-F238E27FC236}">
                <a16:creationId xmlns:a16="http://schemas.microsoft.com/office/drawing/2014/main" id="{0A5196EA-E184-5046-958F-5BD132D16D29}"/>
              </a:ext>
            </a:extLst>
          </p:cNvPr>
          <p:cNvSpPr>
            <a:spLocks noGrp="1"/>
          </p:cNvSpPr>
          <p:nvPr>
            <p:ph type="subTitle" idx="1"/>
          </p:nvPr>
        </p:nvSpPr>
        <p:spPr>
          <a:xfrm>
            <a:off x="766762" y="3317390"/>
            <a:ext cx="10658474" cy="1940410"/>
          </a:xfrm>
        </p:spPr>
        <p:txBody>
          <a:bodyPr>
            <a:normAutofit/>
          </a:bodyPr>
          <a:lstStyle>
            <a:lvl1pPr marL="0" indent="0" algn="ct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4017834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FD31-4741-094E-80A1-410AE195AADA}"/>
              </a:ext>
            </a:extLst>
          </p:cNvPr>
          <p:cNvSpPr>
            <a:spLocks noGrp="1"/>
          </p:cNvSpPr>
          <p:nvPr>
            <p:ph type="ctrTitle"/>
          </p:nvPr>
        </p:nvSpPr>
        <p:spPr>
          <a:xfrm>
            <a:off x="766762" y="1628775"/>
            <a:ext cx="10658475" cy="828675"/>
          </a:xfrm>
        </p:spPr>
        <p:txBody>
          <a:bodyPr anchor="t" anchorCtr="0">
            <a:normAutofit/>
          </a:bodyPr>
          <a:lstStyle>
            <a:lvl1pPr algn="l">
              <a:defRPr sz="6000">
                <a:solidFill>
                  <a:schemeClr val="tx1"/>
                </a:solidFill>
              </a:defRPr>
            </a:lvl1pPr>
          </a:lstStyle>
          <a:p>
            <a:r>
              <a:rPr lang="en-GB" dirty="0"/>
              <a:t>Click to edit Master title style</a:t>
            </a:r>
          </a:p>
        </p:txBody>
      </p:sp>
      <p:sp>
        <p:nvSpPr>
          <p:cNvPr id="3" name="Subtitle 2">
            <a:extLst>
              <a:ext uri="{FF2B5EF4-FFF2-40B4-BE49-F238E27FC236}">
                <a16:creationId xmlns:a16="http://schemas.microsoft.com/office/drawing/2014/main" id="{0A5196EA-E184-5046-958F-5BD132D16D29}"/>
              </a:ext>
            </a:extLst>
          </p:cNvPr>
          <p:cNvSpPr>
            <a:spLocks noGrp="1"/>
          </p:cNvSpPr>
          <p:nvPr>
            <p:ph type="subTitle" idx="1"/>
          </p:nvPr>
        </p:nvSpPr>
        <p:spPr>
          <a:xfrm>
            <a:off x="766762" y="2616656"/>
            <a:ext cx="10658474" cy="761500"/>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8" name="Picture 7">
            <a:extLst>
              <a:ext uri="{FF2B5EF4-FFF2-40B4-BE49-F238E27FC236}">
                <a16:creationId xmlns:a16="http://schemas.microsoft.com/office/drawing/2014/main" id="{7EF83FAC-E4E7-EA41-96F2-11C78EA727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3770630"/>
            <a:ext cx="12192000" cy="1816100"/>
          </a:xfrm>
          <a:prstGeom prst="rect">
            <a:avLst/>
          </a:prstGeom>
        </p:spPr>
      </p:pic>
    </p:spTree>
    <p:extLst>
      <p:ext uri="{BB962C8B-B14F-4D97-AF65-F5344CB8AC3E}">
        <p14:creationId xmlns:p14="http://schemas.microsoft.com/office/powerpoint/2010/main" val="2177871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0EC80C-3CAB-934A-9933-4350BDD410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3783286"/>
            <a:ext cx="12192000" cy="1816100"/>
          </a:xfrm>
          <a:prstGeom prst="rect">
            <a:avLst/>
          </a:prstGeom>
        </p:spPr>
      </p:pic>
      <p:sp>
        <p:nvSpPr>
          <p:cNvPr id="2" name="Title 1">
            <a:extLst>
              <a:ext uri="{FF2B5EF4-FFF2-40B4-BE49-F238E27FC236}">
                <a16:creationId xmlns:a16="http://schemas.microsoft.com/office/drawing/2014/main" id="{11C4FD31-4741-094E-80A1-410AE195AADA}"/>
              </a:ext>
            </a:extLst>
          </p:cNvPr>
          <p:cNvSpPr>
            <a:spLocks noGrp="1"/>
          </p:cNvSpPr>
          <p:nvPr>
            <p:ph type="ctrTitle"/>
          </p:nvPr>
        </p:nvSpPr>
        <p:spPr>
          <a:xfrm>
            <a:off x="766762" y="1628775"/>
            <a:ext cx="10658475" cy="828675"/>
          </a:xfrm>
        </p:spPr>
        <p:txBody>
          <a:bodyPr anchor="t" anchorCtr="0">
            <a:normAutofit/>
          </a:bodyPr>
          <a:lstStyle>
            <a:lvl1pPr algn="l">
              <a:defRPr sz="6000">
                <a:solidFill>
                  <a:schemeClr val="tx1"/>
                </a:solidFill>
              </a:defRPr>
            </a:lvl1pPr>
          </a:lstStyle>
          <a:p>
            <a:r>
              <a:rPr lang="en-GB" dirty="0"/>
              <a:t>Click to edit Master title style</a:t>
            </a:r>
          </a:p>
        </p:txBody>
      </p:sp>
      <p:sp>
        <p:nvSpPr>
          <p:cNvPr id="3" name="Subtitle 2">
            <a:extLst>
              <a:ext uri="{FF2B5EF4-FFF2-40B4-BE49-F238E27FC236}">
                <a16:creationId xmlns:a16="http://schemas.microsoft.com/office/drawing/2014/main" id="{0A5196EA-E184-5046-958F-5BD132D16D29}"/>
              </a:ext>
            </a:extLst>
          </p:cNvPr>
          <p:cNvSpPr>
            <a:spLocks noGrp="1"/>
          </p:cNvSpPr>
          <p:nvPr>
            <p:ph type="subTitle" idx="1"/>
          </p:nvPr>
        </p:nvSpPr>
        <p:spPr>
          <a:xfrm>
            <a:off x="766762" y="2616656"/>
            <a:ext cx="10658474" cy="761500"/>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19423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09B4FB-F163-6147-AE3E-BD88D90DE94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045200"/>
          </a:xfrm>
          <a:prstGeom prst="rect">
            <a:avLst/>
          </a:prstGeom>
        </p:spPr>
      </p:pic>
      <p:sp>
        <p:nvSpPr>
          <p:cNvPr id="2" name="Title 1">
            <a:extLst>
              <a:ext uri="{FF2B5EF4-FFF2-40B4-BE49-F238E27FC236}">
                <a16:creationId xmlns:a16="http://schemas.microsoft.com/office/drawing/2014/main" id="{11C4FD31-4741-094E-80A1-410AE195AADA}"/>
              </a:ext>
            </a:extLst>
          </p:cNvPr>
          <p:cNvSpPr>
            <a:spLocks noGrp="1"/>
          </p:cNvSpPr>
          <p:nvPr>
            <p:ph type="ctrTitle"/>
          </p:nvPr>
        </p:nvSpPr>
        <p:spPr>
          <a:xfrm>
            <a:off x="2107882" y="2644775"/>
            <a:ext cx="9317356" cy="743129"/>
          </a:xfrm>
        </p:spPr>
        <p:txBody>
          <a:bodyPr anchor="t" anchorCtr="0">
            <a:normAutofit/>
          </a:bodyPr>
          <a:lstStyle>
            <a:lvl1pPr algn="l">
              <a:defRPr sz="4800">
                <a:solidFill>
                  <a:schemeClr val="tx1"/>
                </a:solidFill>
              </a:defRPr>
            </a:lvl1pPr>
          </a:lstStyle>
          <a:p>
            <a:r>
              <a:rPr lang="en-GB" dirty="0"/>
              <a:t>Click to edit Master title style</a:t>
            </a:r>
          </a:p>
        </p:txBody>
      </p:sp>
      <p:sp>
        <p:nvSpPr>
          <p:cNvPr id="3" name="Subtitle 2">
            <a:extLst>
              <a:ext uri="{FF2B5EF4-FFF2-40B4-BE49-F238E27FC236}">
                <a16:creationId xmlns:a16="http://schemas.microsoft.com/office/drawing/2014/main" id="{0A5196EA-E184-5046-958F-5BD132D16D29}"/>
              </a:ext>
            </a:extLst>
          </p:cNvPr>
          <p:cNvSpPr>
            <a:spLocks noGrp="1"/>
          </p:cNvSpPr>
          <p:nvPr>
            <p:ph type="subTitle" idx="1"/>
          </p:nvPr>
        </p:nvSpPr>
        <p:spPr>
          <a:xfrm>
            <a:off x="2107882" y="3525977"/>
            <a:ext cx="9317356" cy="761500"/>
          </a:xfrm>
        </p:spPr>
        <p:txBody>
          <a:bodyPr>
            <a:normAutofit/>
          </a:bodyPr>
          <a:lstStyle>
            <a:lvl1pPr marL="0" indent="0" algn="l">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450724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246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and Image slide">
    <p:spTree>
      <p:nvGrpSpPr>
        <p:cNvPr id="1" name=""/>
        <p:cNvGrpSpPr/>
        <p:nvPr/>
      </p:nvGrpSpPr>
      <p:grpSpPr>
        <a:xfrm>
          <a:off x="0" y="0"/>
          <a:ext cx="0" cy="0"/>
          <a:chOff x="0" y="0"/>
          <a:chExt cx="0" cy="0"/>
        </a:xfrm>
      </p:grpSpPr>
      <p:cxnSp>
        <p:nvCxnSpPr>
          <p:cNvPr id="2" name="Straight Connector 1"/>
          <p:cNvCxnSpPr/>
          <p:nvPr userDrawn="1"/>
        </p:nvCxnSpPr>
        <p:spPr>
          <a:xfrm>
            <a:off x="619019" y="1181523"/>
            <a:ext cx="10920851" cy="0"/>
          </a:xfrm>
          <a:prstGeom prst="line">
            <a:avLst/>
          </a:prstGeom>
          <a:ln w="57150">
            <a:solidFill>
              <a:srgbClr val="009A91"/>
            </a:solidFill>
          </a:ln>
          <a:effectLst/>
        </p:spPr>
        <p:style>
          <a:lnRef idx="2">
            <a:schemeClr val="accent1"/>
          </a:lnRef>
          <a:fillRef idx="0">
            <a:schemeClr val="accent1"/>
          </a:fillRef>
          <a:effectRef idx="1">
            <a:schemeClr val="accent1"/>
          </a:effectRef>
          <a:fontRef idx="minor">
            <a:schemeClr val="tx1"/>
          </a:fontRef>
        </p:style>
      </p:cxnSp>
      <p:sp>
        <p:nvSpPr>
          <p:cNvPr id="7" name="Title 6"/>
          <p:cNvSpPr>
            <a:spLocks noGrp="1"/>
          </p:cNvSpPr>
          <p:nvPr>
            <p:ph type="title" hasCustomPrompt="1"/>
          </p:nvPr>
        </p:nvSpPr>
        <p:spPr>
          <a:xfrm>
            <a:off x="609600" y="274638"/>
            <a:ext cx="10972800" cy="738236"/>
          </a:xfrm>
        </p:spPr>
        <p:txBody>
          <a:bodyPr>
            <a:normAutofit/>
          </a:bodyPr>
          <a:lstStyle>
            <a:lvl1pPr algn="l">
              <a:defRPr sz="2800" b="1" u="none">
                <a:latin typeface="Arial" panose="020B0604020202020204" pitchFamily="34" charset="0"/>
                <a:cs typeface="Arial" panose="020B0604020202020204" pitchFamily="34" charset="0"/>
              </a:defRPr>
            </a:lvl1pPr>
          </a:lstStyle>
          <a:p>
            <a:r>
              <a:rPr lang="en-US"/>
              <a:t>Text - Image slide</a:t>
            </a:r>
            <a:endParaRPr lang="en-GB"/>
          </a:p>
        </p:txBody>
      </p:sp>
      <p:sp>
        <p:nvSpPr>
          <p:cNvPr id="4" name="Picture Placeholder 3"/>
          <p:cNvSpPr>
            <a:spLocks noGrp="1"/>
          </p:cNvSpPr>
          <p:nvPr>
            <p:ph type="pic" sz="quarter" idx="11"/>
          </p:nvPr>
        </p:nvSpPr>
        <p:spPr>
          <a:xfrm>
            <a:off x="5949950" y="1544638"/>
            <a:ext cx="5535613" cy="3983037"/>
          </a:xfrm>
        </p:spPr>
        <p:txBody>
          <a:bodyPr/>
          <a:lstStyle/>
          <a:p>
            <a:endParaRPr lang="en-GB"/>
          </a:p>
        </p:txBody>
      </p:sp>
      <p:sp>
        <p:nvSpPr>
          <p:cNvPr id="8" name="Text Placeholder 7"/>
          <p:cNvSpPr>
            <a:spLocks noGrp="1"/>
          </p:cNvSpPr>
          <p:nvPr>
            <p:ph type="body" sz="quarter" idx="12"/>
          </p:nvPr>
        </p:nvSpPr>
        <p:spPr>
          <a:xfrm>
            <a:off x="609600" y="1544638"/>
            <a:ext cx="4932363" cy="4033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0060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F833-A249-F849-84BF-6D2302A50AC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76C487D-0BA0-734D-9075-5DDC485C3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4BA74A6-C944-F44B-82D4-BED79BEA67FD}"/>
              </a:ext>
            </a:extLst>
          </p:cNvPr>
          <p:cNvSpPr>
            <a:spLocks noGrp="1"/>
          </p:cNvSpPr>
          <p:nvPr>
            <p:ph type="dt" sz="half" idx="10"/>
          </p:nvPr>
        </p:nvSpPr>
        <p:spPr/>
        <p:txBody>
          <a:bodyPr/>
          <a:lstStyle/>
          <a:p>
            <a:fld id="{EEB43640-4CCA-FB45-A1FF-E313F9F6A21E}" type="datetimeFigureOut">
              <a:rPr lang="en-US" smtClean="0"/>
              <a:t>10/11/2023</a:t>
            </a:fld>
            <a:endParaRPr lang="en-US"/>
          </a:p>
        </p:txBody>
      </p:sp>
      <p:sp>
        <p:nvSpPr>
          <p:cNvPr id="5" name="Footer Placeholder 4">
            <a:extLst>
              <a:ext uri="{FF2B5EF4-FFF2-40B4-BE49-F238E27FC236}">
                <a16:creationId xmlns:a16="http://schemas.microsoft.com/office/drawing/2014/main" id="{7C37BFA3-775F-8045-9028-AC9018AFB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914D4-ACFA-E249-9C6E-1D81DA98C20B}"/>
              </a:ext>
            </a:extLst>
          </p:cNvPr>
          <p:cNvSpPr>
            <a:spLocks noGrp="1"/>
          </p:cNvSpPr>
          <p:nvPr>
            <p:ph type="sldNum" sz="quarter" idx="12"/>
          </p:nvPr>
        </p:nvSpPr>
        <p:spPr/>
        <p:txBody>
          <a:bodyPr/>
          <a:lstStyle/>
          <a:p>
            <a:fld id="{195E9548-84A3-9743-956F-281C5A3ADC29}" type="slidenum">
              <a:rPr lang="en-US" smtClean="0"/>
              <a:t>‹#›</a:t>
            </a:fld>
            <a:endParaRPr lang="en-US"/>
          </a:p>
        </p:txBody>
      </p:sp>
    </p:spTree>
    <p:extLst>
      <p:ext uri="{BB962C8B-B14F-4D97-AF65-F5344CB8AC3E}">
        <p14:creationId xmlns:p14="http://schemas.microsoft.com/office/powerpoint/2010/main" val="123932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7F81-7FB7-1141-ADCB-7E253AC3564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E1552A-3A01-3149-9F90-A3DB62FECD1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656C5D0-55E5-1A49-8689-23A0AF531AA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BCEA1E9-2E2A-7E4C-976D-10E2CCF001C2}"/>
              </a:ext>
            </a:extLst>
          </p:cNvPr>
          <p:cNvSpPr>
            <a:spLocks noGrp="1"/>
          </p:cNvSpPr>
          <p:nvPr>
            <p:ph type="dt" sz="half" idx="10"/>
          </p:nvPr>
        </p:nvSpPr>
        <p:spPr/>
        <p:txBody>
          <a:bodyPr/>
          <a:lstStyle/>
          <a:p>
            <a:fld id="{EEB43640-4CCA-FB45-A1FF-E313F9F6A21E}" type="datetimeFigureOut">
              <a:rPr lang="en-US" smtClean="0"/>
              <a:t>10/11/2023</a:t>
            </a:fld>
            <a:endParaRPr lang="en-US"/>
          </a:p>
        </p:txBody>
      </p:sp>
      <p:sp>
        <p:nvSpPr>
          <p:cNvPr id="6" name="Footer Placeholder 5">
            <a:extLst>
              <a:ext uri="{FF2B5EF4-FFF2-40B4-BE49-F238E27FC236}">
                <a16:creationId xmlns:a16="http://schemas.microsoft.com/office/drawing/2014/main" id="{F8F554E0-1C11-DE4A-A88A-0D83743A1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42156-5632-E64A-B0A7-D621E099EA52}"/>
              </a:ext>
            </a:extLst>
          </p:cNvPr>
          <p:cNvSpPr>
            <a:spLocks noGrp="1"/>
          </p:cNvSpPr>
          <p:nvPr>
            <p:ph type="sldNum" sz="quarter" idx="12"/>
          </p:nvPr>
        </p:nvSpPr>
        <p:spPr/>
        <p:txBody>
          <a:bodyPr/>
          <a:lstStyle/>
          <a:p>
            <a:fld id="{195E9548-84A3-9743-956F-281C5A3ADC29}" type="slidenum">
              <a:rPr lang="en-US" smtClean="0"/>
              <a:t>‹#›</a:t>
            </a:fld>
            <a:endParaRPr lang="en-US"/>
          </a:p>
        </p:txBody>
      </p:sp>
    </p:spTree>
    <p:extLst>
      <p:ext uri="{BB962C8B-B14F-4D97-AF65-F5344CB8AC3E}">
        <p14:creationId xmlns:p14="http://schemas.microsoft.com/office/powerpoint/2010/main" val="327983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BA470-F1A5-6045-B72C-839AF1CC2D6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8017736-5EA8-9344-B68C-227A62F707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911DE3-B247-9248-9AF6-661FDE8F384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F6D5522-A787-CD47-A634-B05BE632DB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CF1AD1-2974-B04A-8A2A-3E77B506AC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BD79750-CC5D-964E-9E06-5C0909F958D8}"/>
              </a:ext>
            </a:extLst>
          </p:cNvPr>
          <p:cNvSpPr>
            <a:spLocks noGrp="1"/>
          </p:cNvSpPr>
          <p:nvPr>
            <p:ph type="dt" sz="half" idx="10"/>
          </p:nvPr>
        </p:nvSpPr>
        <p:spPr/>
        <p:txBody>
          <a:bodyPr/>
          <a:lstStyle/>
          <a:p>
            <a:fld id="{EEB43640-4CCA-FB45-A1FF-E313F9F6A21E}" type="datetimeFigureOut">
              <a:rPr lang="en-US" smtClean="0"/>
              <a:t>10/11/2023</a:t>
            </a:fld>
            <a:endParaRPr lang="en-US"/>
          </a:p>
        </p:txBody>
      </p:sp>
      <p:sp>
        <p:nvSpPr>
          <p:cNvPr id="8" name="Footer Placeholder 7">
            <a:extLst>
              <a:ext uri="{FF2B5EF4-FFF2-40B4-BE49-F238E27FC236}">
                <a16:creationId xmlns:a16="http://schemas.microsoft.com/office/drawing/2014/main" id="{F52C16FD-EE8B-B04C-8E7E-2A9CD247BC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DBF444-2857-0B4A-8C55-5A751D4B36B9}"/>
              </a:ext>
            </a:extLst>
          </p:cNvPr>
          <p:cNvSpPr>
            <a:spLocks noGrp="1"/>
          </p:cNvSpPr>
          <p:nvPr>
            <p:ph type="sldNum" sz="quarter" idx="12"/>
          </p:nvPr>
        </p:nvSpPr>
        <p:spPr/>
        <p:txBody>
          <a:bodyPr/>
          <a:lstStyle/>
          <a:p>
            <a:fld id="{195E9548-84A3-9743-956F-281C5A3ADC29}" type="slidenum">
              <a:rPr lang="en-US" smtClean="0"/>
              <a:t>‹#›</a:t>
            </a:fld>
            <a:endParaRPr lang="en-US"/>
          </a:p>
        </p:txBody>
      </p:sp>
    </p:spTree>
    <p:extLst>
      <p:ext uri="{BB962C8B-B14F-4D97-AF65-F5344CB8AC3E}">
        <p14:creationId xmlns:p14="http://schemas.microsoft.com/office/powerpoint/2010/main" val="54881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55439-0B4B-8E49-9BB5-3DC8BCE0FBE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1C15407-524A-0F4A-88E9-4E289EC7EE1F}"/>
              </a:ext>
            </a:extLst>
          </p:cNvPr>
          <p:cNvSpPr>
            <a:spLocks noGrp="1"/>
          </p:cNvSpPr>
          <p:nvPr>
            <p:ph type="dt" sz="half" idx="10"/>
          </p:nvPr>
        </p:nvSpPr>
        <p:spPr/>
        <p:txBody>
          <a:bodyPr/>
          <a:lstStyle/>
          <a:p>
            <a:fld id="{EEB43640-4CCA-FB45-A1FF-E313F9F6A21E}" type="datetimeFigureOut">
              <a:rPr lang="en-US" smtClean="0"/>
              <a:t>10/11/2023</a:t>
            </a:fld>
            <a:endParaRPr lang="en-US"/>
          </a:p>
        </p:txBody>
      </p:sp>
      <p:sp>
        <p:nvSpPr>
          <p:cNvPr id="4" name="Footer Placeholder 3">
            <a:extLst>
              <a:ext uri="{FF2B5EF4-FFF2-40B4-BE49-F238E27FC236}">
                <a16:creationId xmlns:a16="http://schemas.microsoft.com/office/drawing/2014/main" id="{4564B7ED-165B-7A4E-B7B2-C3FCBE24BD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D8FA0C-79D5-3C48-A4B5-D486E6C7ACBF}"/>
              </a:ext>
            </a:extLst>
          </p:cNvPr>
          <p:cNvSpPr>
            <a:spLocks noGrp="1"/>
          </p:cNvSpPr>
          <p:nvPr>
            <p:ph type="sldNum" sz="quarter" idx="12"/>
          </p:nvPr>
        </p:nvSpPr>
        <p:spPr/>
        <p:txBody>
          <a:bodyPr/>
          <a:lstStyle/>
          <a:p>
            <a:fld id="{195E9548-84A3-9743-956F-281C5A3ADC29}" type="slidenum">
              <a:rPr lang="en-US" smtClean="0"/>
              <a:t>‹#›</a:t>
            </a:fld>
            <a:endParaRPr lang="en-US"/>
          </a:p>
        </p:txBody>
      </p:sp>
    </p:spTree>
    <p:extLst>
      <p:ext uri="{BB962C8B-B14F-4D97-AF65-F5344CB8AC3E}">
        <p14:creationId xmlns:p14="http://schemas.microsoft.com/office/powerpoint/2010/main" val="44639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8C8C0-27B4-554F-99FA-2815B1D5441B}"/>
              </a:ext>
            </a:extLst>
          </p:cNvPr>
          <p:cNvSpPr>
            <a:spLocks noGrp="1"/>
          </p:cNvSpPr>
          <p:nvPr>
            <p:ph type="dt" sz="half" idx="10"/>
          </p:nvPr>
        </p:nvSpPr>
        <p:spPr/>
        <p:txBody>
          <a:bodyPr/>
          <a:lstStyle/>
          <a:p>
            <a:fld id="{EEB43640-4CCA-FB45-A1FF-E313F9F6A21E}" type="datetimeFigureOut">
              <a:rPr lang="en-US" smtClean="0"/>
              <a:t>10/11/2023</a:t>
            </a:fld>
            <a:endParaRPr lang="en-US"/>
          </a:p>
        </p:txBody>
      </p:sp>
      <p:sp>
        <p:nvSpPr>
          <p:cNvPr id="3" name="Footer Placeholder 2">
            <a:extLst>
              <a:ext uri="{FF2B5EF4-FFF2-40B4-BE49-F238E27FC236}">
                <a16:creationId xmlns:a16="http://schemas.microsoft.com/office/drawing/2014/main" id="{B1C67777-3093-3A40-A769-FA932BB476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4C0994-C74B-7E4E-AAED-39699DACE274}"/>
              </a:ext>
            </a:extLst>
          </p:cNvPr>
          <p:cNvSpPr>
            <a:spLocks noGrp="1"/>
          </p:cNvSpPr>
          <p:nvPr>
            <p:ph type="sldNum" sz="quarter" idx="12"/>
          </p:nvPr>
        </p:nvSpPr>
        <p:spPr/>
        <p:txBody>
          <a:bodyPr/>
          <a:lstStyle/>
          <a:p>
            <a:fld id="{195E9548-84A3-9743-956F-281C5A3ADC29}" type="slidenum">
              <a:rPr lang="en-US" smtClean="0"/>
              <a:t>‹#›</a:t>
            </a:fld>
            <a:endParaRPr lang="en-US"/>
          </a:p>
        </p:txBody>
      </p:sp>
    </p:spTree>
    <p:extLst>
      <p:ext uri="{BB962C8B-B14F-4D97-AF65-F5344CB8AC3E}">
        <p14:creationId xmlns:p14="http://schemas.microsoft.com/office/powerpoint/2010/main" val="3699316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275B-F2CF-384E-BBB9-95C1FC5778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9EA9D57-F082-A047-880D-F37856547C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526AB28-134F-D54A-9299-9623B4D7F6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DAD23F-EB49-F443-A75F-7AFEE06B6DC9}"/>
              </a:ext>
            </a:extLst>
          </p:cNvPr>
          <p:cNvSpPr>
            <a:spLocks noGrp="1"/>
          </p:cNvSpPr>
          <p:nvPr>
            <p:ph type="dt" sz="half" idx="10"/>
          </p:nvPr>
        </p:nvSpPr>
        <p:spPr/>
        <p:txBody>
          <a:bodyPr/>
          <a:lstStyle/>
          <a:p>
            <a:fld id="{EEB43640-4CCA-FB45-A1FF-E313F9F6A21E}" type="datetimeFigureOut">
              <a:rPr lang="en-US" smtClean="0"/>
              <a:t>10/11/2023</a:t>
            </a:fld>
            <a:endParaRPr lang="en-US"/>
          </a:p>
        </p:txBody>
      </p:sp>
      <p:sp>
        <p:nvSpPr>
          <p:cNvPr id="6" name="Footer Placeholder 5">
            <a:extLst>
              <a:ext uri="{FF2B5EF4-FFF2-40B4-BE49-F238E27FC236}">
                <a16:creationId xmlns:a16="http://schemas.microsoft.com/office/drawing/2014/main" id="{3FEE357C-B635-F047-B79F-6D844E2DE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0EE7B-9DCE-5544-83C0-835BB16E9ACB}"/>
              </a:ext>
            </a:extLst>
          </p:cNvPr>
          <p:cNvSpPr>
            <a:spLocks noGrp="1"/>
          </p:cNvSpPr>
          <p:nvPr>
            <p:ph type="sldNum" sz="quarter" idx="12"/>
          </p:nvPr>
        </p:nvSpPr>
        <p:spPr/>
        <p:txBody>
          <a:bodyPr/>
          <a:lstStyle/>
          <a:p>
            <a:fld id="{195E9548-84A3-9743-956F-281C5A3ADC29}" type="slidenum">
              <a:rPr lang="en-US" smtClean="0"/>
              <a:t>‹#›</a:t>
            </a:fld>
            <a:endParaRPr lang="en-US"/>
          </a:p>
        </p:txBody>
      </p:sp>
    </p:spTree>
    <p:extLst>
      <p:ext uri="{BB962C8B-B14F-4D97-AF65-F5344CB8AC3E}">
        <p14:creationId xmlns:p14="http://schemas.microsoft.com/office/powerpoint/2010/main" val="288769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8F943-CB2C-414A-8215-E49B6888B62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F42ACA7-E9D3-8646-BBEC-1485E3DA4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33051D-06A6-484C-A139-4D6283A2E3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7A76C6-41D1-EF45-81B2-1D4C7160521A}"/>
              </a:ext>
            </a:extLst>
          </p:cNvPr>
          <p:cNvSpPr>
            <a:spLocks noGrp="1"/>
          </p:cNvSpPr>
          <p:nvPr>
            <p:ph type="dt" sz="half" idx="10"/>
          </p:nvPr>
        </p:nvSpPr>
        <p:spPr/>
        <p:txBody>
          <a:bodyPr/>
          <a:lstStyle/>
          <a:p>
            <a:fld id="{EEB43640-4CCA-FB45-A1FF-E313F9F6A21E}" type="datetimeFigureOut">
              <a:rPr lang="en-US" smtClean="0"/>
              <a:t>10/11/2023</a:t>
            </a:fld>
            <a:endParaRPr lang="en-US"/>
          </a:p>
        </p:txBody>
      </p:sp>
      <p:sp>
        <p:nvSpPr>
          <p:cNvPr id="6" name="Footer Placeholder 5">
            <a:extLst>
              <a:ext uri="{FF2B5EF4-FFF2-40B4-BE49-F238E27FC236}">
                <a16:creationId xmlns:a16="http://schemas.microsoft.com/office/drawing/2014/main" id="{1CB20503-74A2-C044-B346-19E1737526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B7C79F-143F-824A-80CE-3BB8D63FCAF5}"/>
              </a:ext>
            </a:extLst>
          </p:cNvPr>
          <p:cNvSpPr>
            <a:spLocks noGrp="1"/>
          </p:cNvSpPr>
          <p:nvPr>
            <p:ph type="sldNum" sz="quarter" idx="12"/>
          </p:nvPr>
        </p:nvSpPr>
        <p:spPr/>
        <p:txBody>
          <a:bodyPr/>
          <a:lstStyle/>
          <a:p>
            <a:fld id="{195E9548-84A3-9743-956F-281C5A3ADC29}" type="slidenum">
              <a:rPr lang="en-US" smtClean="0"/>
              <a:t>‹#›</a:t>
            </a:fld>
            <a:endParaRPr lang="en-US"/>
          </a:p>
        </p:txBody>
      </p:sp>
    </p:spTree>
    <p:extLst>
      <p:ext uri="{BB962C8B-B14F-4D97-AF65-F5344CB8AC3E}">
        <p14:creationId xmlns:p14="http://schemas.microsoft.com/office/powerpoint/2010/main" val="429003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3.xml"/><Relationship Id="rId7"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D5C317-F920-324E-BA32-19B707B1CA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78F289C-D671-6645-AA7D-964DA22AC2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A605A9-97A5-8D4B-9342-FF34411960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43640-4CCA-FB45-A1FF-E313F9F6A21E}" type="datetimeFigureOut">
              <a:rPr lang="en-US" smtClean="0"/>
              <a:t>10/11/2023</a:t>
            </a:fld>
            <a:endParaRPr lang="en-US"/>
          </a:p>
        </p:txBody>
      </p:sp>
      <p:sp>
        <p:nvSpPr>
          <p:cNvPr id="5" name="Footer Placeholder 4">
            <a:extLst>
              <a:ext uri="{FF2B5EF4-FFF2-40B4-BE49-F238E27FC236}">
                <a16:creationId xmlns:a16="http://schemas.microsoft.com/office/drawing/2014/main" id="{0F4E9D12-5289-0D44-B810-6A047A81C5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C50658-9CA8-8F40-89B1-B2EC0FA711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E9548-84A3-9743-956F-281C5A3ADC29}" type="slidenum">
              <a:rPr lang="en-US" smtClean="0"/>
              <a:t>‹#›</a:t>
            </a:fld>
            <a:endParaRPr lang="en-US"/>
          </a:p>
        </p:txBody>
      </p:sp>
      <p:pic>
        <p:nvPicPr>
          <p:cNvPr id="3076" name="Picture 4" descr="Blank PowerPoint Temp.pptx">
            <a:extLst>
              <a:ext uri="{FF2B5EF4-FFF2-40B4-BE49-F238E27FC236}">
                <a16:creationId xmlns:a16="http://schemas.microsoft.com/office/drawing/2014/main" id="{FCA9FB0B-3269-78B1-21E2-8AE34342E6B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767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
        <p:nvSpPr>
          <p:cNvPr id="9" name="Rectangle 8">
            <a:extLst>
              <a:ext uri="{FF2B5EF4-FFF2-40B4-BE49-F238E27FC236}">
                <a16:creationId xmlns:a16="http://schemas.microsoft.com/office/drawing/2014/main" id="{AE711E0E-6723-D74F-AA83-EF6A924BE7DC}"/>
              </a:ext>
            </a:extLst>
          </p:cNvPr>
          <p:cNvSpPr/>
          <p:nvPr userDrawn="1"/>
        </p:nvSpPr>
        <p:spPr>
          <a:xfrm>
            <a:off x="0" y="6356350"/>
            <a:ext cx="12192000" cy="501650"/>
          </a:xfrm>
          <a:prstGeom prst="rect">
            <a:avLst/>
          </a:prstGeom>
          <a:solidFill>
            <a:srgbClr val="172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04CEA4F-BE8F-455C-9A4A-71F96F3077DE}" type="slidenum">
              <a:rPr lang="en-GB" sz="1000" b="1" smtClean="0">
                <a:solidFill>
                  <a:schemeClr val="bg1"/>
                </a:solidFill>
              </a:rPr>
              <a:pPr algn="ctr"/>
              <a:t>‹#›</a:t>
            </a:fld>
            <a:endParaRPr lang="en-GB" sz="1000"/>
          </a:p>
        </p:txBody>
      </p:sp>
      <p:sp>
        <p:nvSpPr>
          <p:cNvPr id="10" name="Text Placeholder 3">
            <a:extLst>
              <a:ext uri="{FF2B5EF4-FFF2-40B4-BE49-F238E27FC236}">
                <a16:creationId xmlns:a16="http://schemas.microsoft.com/office/drawing/2014/main" id="{9E478B9C-B541-7F43-A31B-41522F1B3FE9}"/>
              </a:ext>
            </a:extLst>
          </p:cNvPr>
          <p:cNvSpPr txBox="1">
            <a:spLocks/>
          </p:cNvSpPr>
          <p:nvPr userDrawn="1"/>
        </p:nvSpPr>
        <p:spPr>
          <a:xfrm>
            <a:off x="436839" y="6498459"/>
            <a:ext cx="4294187" cy="2395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b="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a:t>West Yorkshire Combined Authority</a:t>
            </a:r>
            <a:endParaRPr lang="en-GB" sz="1000"/>
          </a:p>
        </p:txBody>
      </p:sp>
      <p:sp>
        <p:nvSpPr>
          <p:cNvPr id="12" name="Text Placeholder 3">
            <a:extLst>
              <a:ext uri="{FF2B5EF4-FFF2-40B4-BE49-F238E27FC236}">
                <a16:creationId xmlns:a16="http://schemas.microsoft.com/office/drawing/2014/main" id="{800566B5-0FD3-A442-A82D-A350108D0A0D}"/>
              </a:ext>
            </a:extLst>
          </p:cNvPr>
          <p:cNvSpPr txBox="1">
            <a:spLocks/>
          </p:cNvSpPr>
          <p:nvPr userDrawn="1"/>
        </p:nvSpPr>
        <p:spPr>
          <a:xfrm>
            <a:off x="7556967" y="6498459"/>
            <a:ext cx="4294187" cy="2395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b="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000"/>
              <a:t>westyorks-ca.gov.uk</a:t>
            </a:r>
            <a:endParaRPr lang="en-GB" sz="1000"/>
          </a:p>
        </p:txBody>
      </p:sp>
      <p:sp>
        <p:nvSpPr>
          <p:cNvPr id="11" name="Slide Number Placeholder 5">
            <a:extLst>
              <a:ext uri="{FF2B5EF4-FFF2-40B4-BE49-F238E27FC236}">
                <a16:creationId xmlns:a16="http://schemas.microsoft.com/office/drawing/2014/main" id="{023560FE-708C-A4DA-48AD-AE4E8C500DB8}"/>
              </a:ext>
            </a:extLst>
          </p:cNvPr>
          <p:cNvSpPr txBox="1">
            <a:spLocks/>
          </p:cNvSpPr>
          <p:nvPr userDrawn="1"/>
        </p:nvSpPr>
        <p:spPr>
          <a:xfrm>
            <a:off x="5569226" y="642461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000">
              <a:solidFill>
                <a:schemeClr val="bg1"/>
              </a:solidFill>
            </a:endParaRPr>
          </a:p>
        </p:txBody>
      </p:sp>
    </p:spTree>
    <p:extLst>
      <p:ext uri="{BB962C8B-B14F-4D97-AF65-F5344CB8AC3E}">
        <p14:creationId xmlns:p14="http://schemas.microsoft.com/office/powerpoint/2010/main" val="947331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F866C1-5FAD-194B-9364-0E119B979E42}"/>
              </a:ext>
            </a:extLst>
          </p:cNvPr>
          <p:cNvPicPr>
            <a:picLocks noChangeAspect="1"/>
          </p:cNvPicPr>
          <p:nvPr userDrawn="1"/>
        </p:nvPicPr>
        <p:blipFill>
          <a:blip r:embed="rId8"/>
          <a:srcRect/>
          <a:stretch/>
        </p:blipFill>
        <p:spPr>
          <a:xfrm>
            <a:off x="8905238" y="6036383"/>
            <a:ext cx="2520000" cy="400312"/>
          </a:xfrm>
          <a:prstGeom prst="rect">
            <a:avLst/>
          </a:prstGeom>
        </p:spPr>
      </p:pic>
      <p:sp>
        <p:nvSpPr>
          <p:cNvPr id="2" name="Title Placeholder 1">
            <a:extLst>
              <a:ext uri="{FF2B5EF4-FFF2-40B4-BE49-F238E27FC236}">
                <a16:creationId xmlns:a16="http://schemas.microsoft.com/office/drawing/2014/main" id="{2705A8AC-E7A5-3D45-A869-209AC9354B6F}"/>
              </a:ext>
            </a:extLst>
          </p:cNvPr>
          <p:cNvSpPr>
            <a:spLocks noGrp="1"/>
          </p:cNvSpPr>
          <p:nvPr>
            <p:ph type="title"/>
          </p:nvPr>
        </p:nvSpPr>
        <p:spPr>
          <a:xfrm>
            <a:off x="766763" y="800100"/>
            <a:ext cx="10658474" cy="566121"/>
          </a:xfrm>
          <a:prstGeom prst="rect">
            <a:avLst/>
          </a:prstGeom>
        </p:spPr>
        <p:txBody>
          <a:bodyPr vert="horz" lIns="0" tIns="0" rIns="0" bIns="0" rtlCol="0" anchor="t" anchorCtr="0">
            <a:normAutofit/>
          </a:bodyPr>
          <a:lstStyle/>
          <a:p>
            <a:r>
              <a:rPr lang="en-GB" dirty="0"/>
              <a:t>Click to edit Master title style</a:t>
            </a:r>
          </a:p>
        </p:txBody>
      </p:sp>
      <p:sp>
        <p:nvSpPr>
          <p:cNvPr id="3" name="Text Placeholder 2">
            <a:extLst>
              <a:ext uri="{FF2B5EF4-FFF2-40B4-BE49-F238E27FC236}">
                <a16:creationId xmlns:a16="http://schemas.microsoft.com/office/drawing/2014/main" id="{2714F177-E9AD-EF45-B995-59FD240C28E9}"/>
              </a:ext>
            </a:extLst>
          </p:cNvPr>
          <p:cNvSpPr>
            <a:spLocks noGrp="1"/>
          </p:cNvSpPr>
          <p:nvPr>
            <p:ph type="body" idx="1"/>
          </p:nvPr>
        </p:nvSpPr>
        <p:spPr>
          <a:xfrm>
            <a:off x="766763" y="1628775"/>
            <a:ext cx="10658474" cy="4255659"/>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05BC3C6-1782-D742-BDC3-887A10A864F4}"/>
              </a:ext>
            </a:extLst>
          </p:cNvPr>
          <p:cNvSpPr txBox="1"/>
          <p:nvPr userDrawn="1"/>
        </p:nvSpPr>
        <p:spPr>
          <a:xfrm>
            <a:off x="8850850" y="344359"/>
            <a:ext cx="2574387" cy="153888"/>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15CE8774-ACA1-814D-8D65-46003C5AEB29}" type="slidenum">
              <a:rPr kumimoji="0" lang="en-GB" sz="1000" b="0" i="0" u="none" strike="noStrike" kern="0" cap="none" spc="0" normalizeH="0" baseline="0" noProof="0" smtClean="0">
                <a:ln>
                  <a:noFill/>
                </a:ln>
                <a:solidFill>
                  <a:schemeClr val="tx1"/>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GB" sz="10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880619771"/>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hdr="0" ftr="0" dt="0"/>
  <p:txStyles>
    <p:titleStyle>
      <a:lvl1pPr algn="l" defTabSz="914400" rtl="0" eaLnBrk="1" latinLnBrk="0" hangingPunct="1">
        <a:lnSpc>
          <a:spcPct val="90000"/>
        </a:lnSpc>
        <a:spcBef>
          <a:spcPct val="0"/>
        </a:spcBef>
        <a:buNone/>
        <a:defRPr sz="3600" kern="1200" cap="none"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4">
          <p15:clr>
            <a:srgbClr val="F26B43"/>
          </p15:clr>
        </p15:guide>
        <p15:guide id="2" pos="483">
          <p15:clr>
            <a:srgbClr val="F26B43"/>
          </p15:clr>
        </p15:guide>
        <p15:guide id="3" orient="horz" pos="1026">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4901A-344B-3B57-DA1D-2D57773A36BE}"/>
              </a:ext>
            </a:extLst>
          </p:cNvPr>
          <p:cNvSpPr>
            <a:spLocks noGrp="1"/>
          </p:cNvSpPr>
          <p:nvPr>
            <p:ph type="ctrTitle"/>
          </p:nvPr>
        </p:nvSpPr>
        <p:spPr/>
        <p:txBody>
          <a:bodyPr>
            <a:normAutofit fontScale="90000"/>
          </a:bodyPr>
          <a:lstStyle/>
          <a:p>
            <a:r>
              <a:rPr lang="en-GB" sz="6000" b="1" dirty="0"/>
              <a:t>Local Area Energy Planning at a District Level</a:t>
            </a:r>
            <a:endParaRPr lang="en-GB" dirty="0"/>
          </a:p>
        </p:txBody>
      </p:sp>
      <p:sp>
        <p:nvSpPr>
          <p:cNvPr id="3" name="Subtitle 2">
            <a:extLst>
              <a:ext uri="{FF2B5EF4-FFF2-40B4-BE49-F238E27FC236}">
                <a16:creationId xmlns:a16="http://schemas.microsoft.com/office/drawing/2014/main" id="{062BAD05-BACD-0176-2EA9-FDCF9A18122B}"/>
              </a:ext>
            </a:extLst>
          </p:cNvPr>
          <p:cNvSpPr>
            <a:spLocks noGrp="1"/>
          </p:cNvSpPr>
          <p:nvPr>
            <p:ph type="subTitle" idx="1"/>
          </p:nvPr>
        </p:nvSpPr>
        <p:spPr>
          <a:xfrm>
            <a:off x="766763" y="3048250"/>
            <a:ext cx="10658474" cy="761500"/>
          </a:xfrm>
        </p:spPr>
        <p:txBody>
          <a:bodyPr/>
          <a:lstStyle/>
          <a:p>
            <a:r>
              <a:rPr lang="en-GB" dirty="0"/>
              <a:t>Femi Omoniyi</a:t>
            </a:r>
          </a:p>
        </p:txBody>
      </p:sp>
    </p:spTree>
    <p:extLst>
      <p:ext uri="{BB962C8B-B14F-4D97-AF65-F5344CB8AC3E}">
        <p14:creationId xmlns:p14="http://schemas.microsoft.com/office/powerpoint/2010/main" val="63613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ACA10-E2B4-29CF-D3EE-5B5A8650DB04}"/>
              </a:ext>
            </a:extLst>
          </p:cNvPr>
          <p:cNvSpPr>
            <a:spLocks noGrp="1"/>
          </p:cNvSpPr>
          <p:nvPr>
            <p:ph type="title"/>
          </p:nvPr>
        </p:nvSpPr>
        <p:spPr>
          <a:xfrm>
            <a:off x="838200" y="601428"/>
            <a:ext cx="10515600" cy="1196547"/>
          </a:xfrm>
        </p:spPr>
        <p:txBody>
          <a:bodyPr/>
          <a:lstStyle/>
          <a:p>
            <a:r>
              <a:rPr lang="en-GB" dirty="0"/>
              <a:t>Climate Emergency – Calderdale Local Context</a:t>
            </a:r>
          </a:p>
        </p:txBody>
      </p:sp>
      <p:sp>
        <p:nvSpPr>
          <p:cNvPr id="3" name="Content Placeholder 2">
            <a:extLst>
              <a:ext uri="{FF2B5EF4-FFF2-40B4-BE49-F238E27FC236}">
                <a16:creationId xmlns:a16="http://schemas.microsoft.com/office/drawing/2014/main" id="{2D13B415-11A2-1B6D-06D6-A4D8D28E73D7}"/>
              </a:ext>
            </a:extLst>
          </p:cNvPr>
          <p:cNvSpPr>
            <a:spLocks noGrp="1"/>
          </p:cNvSpPr>
          <p:nvPr>
            <p:ph idx="1"/>
          </p:nvPr>
        </p:nvSpPr>
        <p:spPr>
          <a:xfrm>
            <a:off x="838200" y="1507128"/>
            <a:ext cx="10515600" cy="4351338"/>
          </a:xfrm>
        </p:spPr>
        <p:txBody>
          <a:bodyPr/>
          <a:lstStyle/>
          <a:p>
            <a:r>
              <a:rPr lang="en-GB" dirty="0">
                <a:solidFill>
                  <a:schemeClr val="tx2"/>
                </a:solidFill>
              </a:rPr>
              <a:t>Declared a Climate Emergency in 2019</a:t>
            </a:r>
          </a:p>
          <a:p>
            <a:r>
              <a:rPr lang="en-GB" dirty="0">
                <a:solidFill>
                  <a:schemeClr val="tx2"/>
                </a:solidFill>
              </a:rPr>
              <a:t>Net Zero by 2038, with significant progress by 2030 </a:t>
            </a:r>
          </a:p>
          <a:p>
            <a:r>
              <a:rPr lang="en-GB" dirty="0">
                <a:solidFill>
                  <a:schemeClr val="tx2"/>
                </a:solidFill>
              </a:rPr>
              <a:t>Calderdale Emission Reduction Pathway </a:t>
            </a:r>
          </a:p>
          <a:p>
            <a:pPr lvl="2" indent="-342900">
              <a:buFontTx/>
              <a:buChar char="-"/>
            </a:pPr>
            <a:r>
              <a:rPr lang="en-GB" sz="2400" dirty="0">
                <a:solidFill>
                  <a:schemeClr val="tx2"/>
                </a:solidFill>
              </a:rPr>
              <a:t>Published in 2021 (Element Energy) </a:t>
            </a:r>
          </a:p>
          <a:p>
            <a:pPr lvl="2" indent="-342900">
              <a:buFontTx/>
              <a:buChar char="-"/>
            </a:pPr>
            <a:r>
              <a:rPr lang="en-GB" sz="2400" dirty="0">
                <a:solidFill>
                  <a:schemeClr val="tx2"/>
                </a:solidFill>
              </a:rPr>
              <a:t>Builds on the WYCA CERP but specific to Calderdale and our local characteristics</a:t>
            </a:r>
          </a:p>
          <a:p>
            <a:pPr lvl="2" indent="-342900">
              <a:buFontTx/>
              <a:buChar char="-"/>
            </a:pPr>
            <a:r>
              <a:rPr lang="en-GB" sz="2400" dirty="0">
                <a:solidFill>
                  <a:schemeClr val="tx2"/>
                </a:solidFill>
              </a:rPr>
              <a:t>Sets out a road map to achieve Net Zero in Calderdale</a:t>
            </a:r>
          </a:p>
          <a:p>
            <a:r>
              <a:rPr lang="en-GB" dirty="0">
                <a:solidFill>
                  <a:schemeClr val="tx2"/>
                </a:solidFill>
              </a:rPr>
              <a:t>Calderdale Climate Action Plan 2023-2026</a:t>
            </a:r>
          </a:p>
          <a:p>
            <a:pPr lvl="2" indent="-342900">
              <a:buFontTx/>
              <a:buChar char="-"/>
            </a:pPr>
            <a:r>
              <a:rPr lang="en-GB" sz="2400" dirty="0">
                <a:solidFill>
                  <a:schemeClr val="tx2"/>
                </a:solidFill>
              </a:rPr>
              <a:t>Led by Calderdale Climate Action Partnership</a:t>
            </a:r>
          </a:p>
        </p:txBody>
      </p:sp>
    </p:spTree>
    <p:extLst>
      <p:ext uri="{BB962C8B-B14F-4D97-AF65-F5344CB8AC3E}">
        <p14:creationId xmlns:p14="http://schemas.microsoft.com/office/powerpoint/2010/main" val="108846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6B0-1174-EE56-0EDE-6FC7EBD9E633}"/>
              </a:ext>
            </a:extLst>
          </p:cNvPr>
          <p:cNvSpPr>
            <a:spLocks noGrp="1"/>
          </p:cNvSpPr>
          <p:nvPr>
            <p:ph type="title"/>
          </p:nvPr>
        </p:nvSpPr>
        <p:spPr>
          <a:xfrm>
            <a:off x="835598" y="731117"/>
            <a:ext cx="3549649" cy="666169"/>
          </a:xfrm>
        </p:spPr>
        <p:txBody>
          <a:bodyPr vert="horz" lIns="91440" tIns="45720" rIns="91440" bIns="45720" rtlCol="0" anchor="t">
            <a:normAutofit/>
          </a:bodyPr>
          <a:lstStyle/>
          <a:p>
            <a:r>
              <a:rPr lang="en-US" sz="3200" b="1" dirty="0">
                <a:solidFill>
                  <a:schemeClr val="tx2"/>
                </a:solidFill>
                <a:latin typeface="+mn-lt"/>
              </a:rPr>
              <a:t>LAEP - Key Drivers</a:t>
            </a:r>
          </a:p>
        </p:txBody>
      </p:sp>
      <p:sp>
        <p:nvSpPr>
          <p:cNvPr id="3" name="Content Placeholder 2">
            <a:extLst>
              <a:ext uri="{FF2B5EF4-FFF2-40B4-BE49-F238E27FC236}">
                <a16:creationId xmlns:a16="http://schemas.microsoft.com/office/drawing/2014/main" id="{6BDB0D46-0CE8-A524-8E2F-50B0023A1516}"/>
              </a:ext>
            </a:extLst>
          </p:cNvPr>
          <p:cNvSpPr>
            <a:spLocks noGrp="1"/>
          </p:cNvSpPr>
          <p:nvPr>
            <p:ph sz="half" idx="1"/>
          </p:nvPr>
        </p:nvSpPr>
        <p:spPr>
          <a:xfrm>
            <a:off x="657546" y="1296293"/>
            <a:ext cx="4171308" cy="4830589"/>
          </a:xfrm>
        </p:spPr>
        <p:txBody>
          <a:bodyPr vert="horz" lIns="91440" tIns="45720" rIns="91440" bIns="45720" rtlCol="0" anchor="t">
            <a:noAutofit/>
          </a:bodyPr>
          <a:lstStyle/>
          <a:p>
            <a:r>
              <a:rPr lang="en-US" sz="2200" dirty="0">
                <a:solidFill>
                  <a:schemeClr val="tx2"/>
                </a:solidFill>
              </a:rPr>
              <a:t>Fully costed spatial plan </a:t>
            </a:r>
          </a:p>
          <a:p>
            <a:r>
              <a:rPr lang="en-US" sz="2200" dirty="0">
                <a:solidFill>
                  <a:schemeClr val="tx2"/>
                </a:solidFill>
              </a:rPr>
              <a:t>Show us what measures we can install, where and how much it will cost us</a:t>
            </a:r>
          </a:p>
          <a:p>
            <a:r>
              <a:rPr lang="en-US" sz="2200" dirty="0">
                <a:solidFill>
                  <a:schemeClr val="tx2"/>
                </a:solidFill>
              </a:rPr>
              <a:t>Provide the detail to develop strategic outline business cases</a:t>
            </a:r>
          </a:p>
          <a:p>
            <a:r>
              <a:rPr lang="en-US" sz="2200" dirty="0">
                <a:solidFill>
                  <a:schemeClr val="tx2"/>
                </a:solidFill>
              </a:rPr>
              <a:t>To scale up opportunities for investment and funding</a:t>
            </a:r>
          </a:p>
          <a:p>
            <a:r>
              <a:rPr lang="en-US" sz="2200" dirty="0">
                <a:solidFill>
                  <a:schemeClr val="tx2"/>
                </a:solidFill>
              </a:rPr>
              <a:t>Increase local stakeholder awareness</a:t>
            </a:r>
          </a:p>
          <a:p>
            <a:r>
              <a:rPr lang="en-US" sz="2200" dirty="0">
                <a:solidFill>
                  <a:schemeClr val="tx2"/>
                </a:solidFill>
              </a:rPr>
              <a:t>Enable and build shared understanding with our local communities</a:t>
            </a:r>
          </a:p>
        </p:txBody>
      </p:sp>
      <p:pic>
        <p:nvPicPr>
          <p:cNvPr id="5" name="Content Placeholder 7" descr="A row of houses next to a canal&#10;&#10;Description automatically generated">
            <a:extLst>
              <a:ext uri="{FF2B5EF4-FFF2-40B4-BE49-F238E27FC236}">
                <a16:creationId xmlns:a16="http://schemas.microsoft.com/office/drawing/2014/main" id="{E5EF78B2-CA52-F2F8-EE32-A52175732359}"/>
              </a:ext>
            </a:extLst>
          </p:cNvPr>
          <p:cNvPicPr>
            <a:picLocks noGrp="1" noChangeAspect="1"/>
          </p:cNvPicPr>
          <p:nvPr>
            <p:ph sz="half" idx="2"/>
          </p:nvPr>
        </p:nvPicPr>
        <p:blipFill rotWithShape="1">
          <a:blip r:embed="rId3"/>
          <a:srcRect l="27429" r="17663"/>
          <a:stretch/>
        </p:blipFill>
        <p:spPr>
          <a:xfrm>
            <a:off x="5089243" y="877413"/>
            <a:ext cx="6222628" cy="5043096"/>
          </a:xfrm>
          <a:prstGeom prst="rect">
            <a:avLst/>
          </a:prstGeom>
        </p:spPr>
      </p:pic>
      <p:grpSp>
        <p:nvGrpSpPr>
          <p:cNvPr id="10" name="Group 9">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11" name="Rectangle 10">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37226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9BA10-4E1C-E987-CFC9-EC0FC3AA267A}"/>
              </a:ext>
            </a:extLst>
          </p:cNvPr>
          <p:cNvSpPr>
            <a:spLocks noGrp="1"/>
          </p:cNvSpPr>
          <p:nvPr>
            <p:ph type="title"/>
          </p:nvPr>
        </p:nvSpPr>
        <p:spPr>
          <a:xfrm>
            <a:off x="838200" y="437045"/>
            <a:ext cx="10515600" cy="1325563"/>
          </a:xfrm>
        </p:spPr>
        <p:txBody>
          <a:bodyPr/>
          <a:lstStyle/>
          <a:p>
            <a:r>
              <a:rPr lang="en-GB" dirty="0"/>
              <a:t>Project Summary</a:t>
            </a:r>
          </a:p>
        </p:txBody>
      </p:sp>
      <p:sp>
        <p:nvSpPr>
          <p:cNvPr id="3" name="Content Placeholder 2">
            <a:extLst>
              <a:ext uri="{FF2B5EF4-FFF2-40B4-BE49-F238E27FC236}">
                <a16:creationId xmlns:a16="http://schemas.microsoft.com/office/drawing/2014/main" id="{C7B388AE-1FC4-4178-E4F0-348809F387AB}"/>
              </a:ext>
            </a:extLst>
          </p:cNvPr>
          <p:cNvSpPr>
            <a:spLocks noGrp="1"/>
          </p:cNvSpPr>
          <p:nvPr>
            <p:ph idx="1"/>
          </p:nvPr>
        </p:nvSpPr>
        <p:spPr>
          <a:xfrm>
            <a:off x="838200" y="1599596"/>
            <a:ext cx="10515600" cy="4351338"/>
          </a:xfrm>
        </p:spPr>
        <p:txBody>
          <a:bodyPr>
            <a:normAutofit/>
          </a:bodyPr>
          <a:lstStyle/>
          <a:p>
            <a:r>
              <a:rPr lang="en-GB" dirty="0">
                <a:solidFill>
                  <a:schemeClr val="tx2"/>
                </a:solidFill>
              </a:rPr>
              <a:t>Timescale: 12 months to end of Feb 2024</a:t>
            </a:r>
          </a:p>
          <a:p>
            <a:r>
              <a:rPr lang="en-GB" dirty="0">
                <a:solidFill>
                  <a:schemeClr val="tx2"/>
                </a:solidFill>
              </a:rPr>
              <a:t>Consultant: Integrated Environmental Solutions Ltd</a:t>
            </a:r>
          </a:p>
          <a:p>
            <a:r>
              <a:rPr lang="en-GB" dirty="0">
                <a:solidFill>
                  <a:schemeClr val="tx2"/>
                </a:solidFill>
              </a:rPr>
              <a:t>Follows the Energy System Catapult Guidance on LAEPs</a:t>
            </a:r>
          </a:p>
          <a:p>
            <a:r>
              <a:rPr lang="en-GB" dirty="0">
                <a:solidFill>
                  <a:schemeClr val="tx2"/>
                </a:solidFill>
              </a:rPr>
              <a:t>L</a:t>
            </a:r>
            <a:r>
              <a:rPr lang="en-GB" sz="2400" dirty="0">
                <a:solidFill>
                  <a:schemeClr val="tx2"/>
                </a:solidFill>
              </a:rPr>
              <a:t>ocal &amp; national data inputs and spatial mapping to model scenarios and interventions</a:t>
            </a:r>
          </a:p>
          <a:p>
            <a:r>
              <a:rPr lang="en-GB" dirty="0">
                <a:solidFill>
                  <a:schemeClr val="tx2"/>
                </a:solidFill>
              </a:rPr>
              <a:t>Cloud based Digital Twin Model with tailored dashboards - </a:t>
            </a: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a 3D map of the entire borough and every building within it</a:t>
            </a:r>
          </a:p>
          <a:p>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Stakeholder Engagement running throughout</a:t>
            </a:r>
          </a:p>
          <a:p>
            <a:r>
              <a:rPr lang="en-GB" dirty="0">
                <a:solidFill>
                  <a:schemeClr val="tx2"/>
                </a:solidFill>
              </a:rPr>
              <a:t>Two business cases developed for priority projects following HM Treasury Green Book guidance</a:t>
            </a:r>
          </a:p>
          <a:p>
            <a:endParaRPr lang="en-GB" dirty="0"/>
          </a:p>
        </p:txBody>
      </p:sp>
    </p:spTree>
    <p:extLst>
      <p:ext uri="{BB962C8B-B14F-4D97-AF65-F5344CB8AC3E}">
        <p14:creationId xmlns:p14="http://schemas.microsoft.com/office/powerpoint/2010/main" val="1957356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F466C-B9EB-B514-AA86-A65A7E69FD68}"/>
              </a:ext>
            </a:extLst>
          </p:cNvPr>
          <p:cNvSpPr>
            <a:spLocks noGrp="1"/>
          </p:cNvSpPr>
          <p:nvPr>
            <p:ph type="title"/>
          </p:nvPr>
        </p:nvSpPr>
        <p:spPr>
          <a:xfrm>
            <a:off x="838200" y="539786"/>
            <a:ext cx="10515600" cy="1325563"/>
          </a:xfrm>
        </p:spPr>
        <p:txBody>
          <a:bodyPr/>
          <a:lstStyle/>
          <a:p>
            <a:r>
              <a:rPr lang="en-GB" dirty="0"/>
              <a:t>Representing the Existing Local Energy System</a:t>
            </a:r>
          </a:p>
        </p:txBody>
      </p:sp>
      <p:sp>
        <p:nvSpPr>
          <p:cNvPr id="3" name="Content Placeholder 2">
            <a:extLst>
              <a:ext uri="{FF2B5EF4-FFF2-40B4-BE49-F238E27FC236}">
                <a16:creationId xmlns:a16="http://schemas.microsoft.com/office/drawing/2014/main" id="{ABF4EB66-9316-A24E-E9CA-B53830440571}"/>
              </a:ext>
            </a:extLst>
          </p:cNvPr>
          <p:cNvSpPr>
            <a:spLocks noGrp="1"/>
          </p:cNvSpPr>
          <p:nvPr>
            <p:ph idx="1"/>
          </p:nvPr>
        </p:nvSpPr>
        <p:spPr>
          <a:xfrm>
            <a:off x="838200" y="1548227"/>
            <a:ext cx="10515600" cy="4534074"/>
          </a:xfrm>
        </p:spPr>
        <p:txBody>
          <a:bodyPr>
            <a:normAutofit/>
          </a:bodyPr>
          <a:lstStyle/>
          <a:p>
            <a:pPr>
              <a:lnSpc>
                <a:spcPct val="115000"/>
              </a:lnSpc>
            </a:pPr>
            <a:r>
              <a:rPr lang="en-GB" sz="2400" dirty="0">
                <a:solidFill>
                  <a:schemeClr val="tx2"/>
                </a:solidFill>
                <a:effectLst/>
                <a:ea typeface="Calibri" panose="020F0502020204030204" pitchFamily="34" charset="0"/>
                <a:cs typeface="Times New Roman" panose="02020603050405020304" pitchFamily="18" charset="0"/>
              </a:rPr>
              <a:t>Low/zero carbon heat and power generation e.g., district heat, heat pumps, renewables, </a:t>
            </a:r>
            <a:r>
              <a:rPr lang="en-GB" sz="2400" dirty="0">
                <a:solidFill>
                  <a:schemeClr val="tx2"/>
                </a:solidFill>
                <a:ea typeface="Calibri" panose="020F0502020204030204" pitchFamily="34" charset="0"/>
                <a:cs typeface="Times New Roman" panose="02020603050405020304" pitchFamily="18" charset="0"/>
              </a:rPr>
              <a:t>storage, </a:t>
            </a:r>
            <a:r>
              <a:rPr lang="en-GB" sz="2400" dirty="0">
                <a:solidFill>
                  <a:schemeClr val="tx2"/>
                </a:solidFill>
                <a:effectLst/>
                <a:ea typeface="Calibri" panose="020F0502020204030204" pitchFamily="34" charset="0"/>
                <a:cs typeface="Times New Roman" panose="02020603050405020304" pitchFamily="18" charset="0"/>
              </a:rPr>
              <a:t>zoning</a:t>
            </a:r>
          </a:p>
          <a:p>
            <a:pPr>
              <a:lnSpc>
                <a:spcPct val="115000"/>
              </a:lnSpc>
            </a:pPr>
            <a:r>
              <a:rPr lang="en-GB" sz="2400" dirty="0">
                <a:solidFill>
                  <a:schemeClr val="tx2"/>
                </a:solidFill>
                <a:effectLst/>
                <a:ea typeface="Calibri" panose="020F0502020204030204" pitchFamily="34" charset="0"/>
                <a:cs typeface="Times New Roman" panose="02020603050405020304" pitchFamily="18" charset="0"/>
              </a:rPr>
              <a:t>Electricity and heat demand in buildings e.g., energy efficiency retrofit measures, fabric improvements, insulation etc.</a:t>
            </a:r>
          </a:p>
          <a:p>
            <a:pPr>
              <a:lnSpc>
                <a:spcPct val="115000"/>
              </a:lnSpc>
            </a:pPr>
            <a:r>
              <a:rPr lang="en-GB" sz="2400" dirty="0">
                <a:solidFill>
                  <a:schemeClr val="tx2"/>
                </a:solidFill>
                <a:effectLst/>
                <a:ea typeface="Calibri" panose="020F0502020204030204" pitchFamily="34" charset="0"/>
                <a:cs typeface="Times New Roman" panose="02020603050405020304" pitchFamily="18" charset="0"/>
              </a:rPr>
              <a:t>EV charging and its expected demand incl. its impacts on the electricity distribution systems in the local area</a:t>
            </a:r>
          </a:p>
          <a:p>
            <a:pPr>
              <a:lnSpc>
                <a:spcPct val="115000"/>
              </a:lnSpc>
            </a:pPr>
            <a:r>
              <a:rPr lang="en-GB" sz="2400" dirty="0">
                <a:solidFill>
                  <a:schemeClr val="tx2"/>
                </a:solidFill>
                <a:effectLst/>
                <a:ea typeface="Calibri" panose="020F0502020204030204" pitchFamily="34" charset="0"/>
                <a:cs typeface="Times New Roman" panose="02020603050405020304" pitchFamily="18" charset="0"/>
              </a:rPr>
              <a:t>Distribution Networks (electricity, gas and heat)</a:t>
            </a:r>
          </a:p>
          <a:p>
            <a:pPr>
              <a:lnSpc>
                <a:spcPct val="115000"/>
              </a:lnSpc>
              <a:spcAft>
                <a:spcPts val="1000"/>
              </a:spcAft>
            </a:pPr>
            <a:r>
              <a:rPr lang="en-GB" sz="2400" dirty="0">
                <a:solidFill>
                  <a:schemeClr val="tx2"/>
                </a:solidFill>
                <a:effectLst/>
                <a:ea typeface="Calibri" panose="020F0502020204030204" pitchFamily="34" charset="0"/>
                <a:cs typeface="Times New Roman" panose="02020603050405020304" pitchFamily="18" charset="0"/>
              </a:rPr>
              <a:t>Use of distributed hydrogen where regional contexts suggest it may be an option</a:t>
            </a:r>
          </a:p>
          <a:p>
            <a:endParaRPr lang="en-GB" dirty="0"/>
          </a:p>
          <a:p>
            <a:endParaRPr lang="en-GB" dirty="0"/>
          </a:p>
          <a:p>
            <a:pPr marL="457200" lvl="1" indent="0">
              <a:buNone/>
            </a:pPr>
            <a:endParaRPr lang="en-GB" dirty="0"/>
          </a:p>
          <a:p>
            <a:endParaRPr lang="en-GB" dirty="0"/>
          </a:p>
        </p:txBody>
      </p:sp>
    </p:spTree>
    <p:extLst>
      <p:ext uri="{BB962C8B-B14F-4D97-AF65-F5344CB8AC3E}">
        <p14:creationId xmlns:p14="http://schemas.microsoft.com/office/powerpoint/2010/main" val="446790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6D0B24-7BB3-FDCC-781B-52764DCE8809}"/>
              </a:ext>
            </a:extLst>
          </p:cNvPr>
          <p:cNvSpPr txBox="1"/>
          <p:nvPr/>
        </p:nvSpPr>
        <p:spPr>
          <a:xfrm>
            <a:off x="334694" y="5597527"/>
            <a:ext cx="7458178" cy="400110"/>
          </a:xfrm>
          <a:prstGeom prst="rect">
            <a:avLst/>
          </a:prstGeom>
          <a:noFill/>
        </p:spPr>
        <p:txBody>
          <a:bodyPr wrap="square" rtlCol="0">
            <a:spAutoFit/>
          </a:bodyPr>
          <a:lstStyle/>
          <a:p>
            <a:r>
              <a:rPr lang="en-GB" sz="2000" dirty="0">
                <a:solidFill>
                  <a:schemeClr val="tx2"/>
                </a:solidFill>
              </a:rPr>
              <a:t>Digital twin model: domestic property loft insulation in Todmorden</a:t>
            </a:r>
          </a:p>
        </p:txBody>
      </p:sp>
      <p:pic>
        <p:nvPicPr>
          <p:cNvPr id="7" name="Picture 2">
            <a:extLst>
              <a:ext uri="{FF2B5EF4-FFF2-40B4-BE49-F238E27FC236}">
                <a16:creationId xmlns:a16="http://schemas.microsoft.com/office/drawing/2014/main" id="{9BF4167F-4BEC-FF60-D09D-C028CD8F2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8105" y="102528"/>
            <a:ext cx="1331495" cy="5519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CD2FB1C-3A5F-05AE-864B-A9D834B7908B}"/>
              </a:ext>
            </a:extLst>
          </p:cNvPr>
          <p:cNvPicPr>
            <a:picLocks noChangeAspect="1"/>
          </p:cNvPicPr>
          <p:nvPr/>
        </p:nvPicPr>
        <p:blipFill>
          <a:blip r:embed="rId4"/>
          <a:stretch>
            <a:fillRect/>
          </a:stretch>
        </p:blipFill>
        <p:spPr>
          <a:xfrm>
            <a:off x="0" y="-3181"/>
            <a:ext cx="12192000" cy="6407150"/>
          </a:xfrm>
          <a:prstGeom prst="rect">
            <a:avLst/>
          </a:prstGeom>
        </p:spPr>
      </p:pic>
    </p:spTree>
    <p:extLst>
      <p:ext uri="{BB962C8B-B14F-4D97-AF65-F5344CB8AC3E}">
        <p14:creationId xmlns:p14="http://schemas.microsoft.com/office/powerpoint/2010/main" val="4130546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BF96-7A37-80C5-B919-130B7059567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99D7AE8-909D-6A25-63F3-0D5CBC15A0A9}"/>
              </a:ext>
            </a:extLst>
          </p:cNvPr>
          <p:cNvSpPr>
            <a:spLocks noGrp="1"/>
          </p:cNvSpPr>
          <p:nvPr>
            <p:ph idx="1"/>
          </p:nvPr>
        </p:nvSpPr>
        <p:spPr/>
        <p:txBody>
          <a:bodyPr/>
          <a:lstStyle/>
          <a:p>
            <a:r>
              <a:rPr lang="en-GB" dirty="0">
                <a:solidFill>
                  <a:schemeClr val="tx2"/>
                </a:solidFill>
              </a:rPr>
              <a:t>Add some more slides with pictures of the DT model</a:t>
            </a:r>
          </a:p>
          <a:p>
            <a:endParaRPr lang="en-GB" dirty="0"/>
          </a:p>
        </p:txBody>
      </p:sp>
      <p:pic>
        <p:nvPicPr>
          <p:cNvPr id="7" name="Picture 6" descr="A map of a city&#10;&#10;Description automatically generated">
            <a:extLst>
              <a:ext uri="{FF2B5EF4-FFF2-40B4-BE49-F238E27FC236}">
                <a16:creationId xmlns:a16="http://schemas.microsoft.com/office/drawing/2014/main" id="{63D8BCBA-8D42-5D2A-5208-9EEF7A210860}"/>
              </a:ext>
            </a:extLst>
          </p:cNvPr>
          <p:cNvPicPr>
            <a:picLocks noChangeAspect="1"/>
          </p:cNvPicPr>
          <p:nvPr/>
        </p:nvPicPr>
        <p:blipFill>
          <a:blip r:embed="rId3"/>
          <a:stretch>
            <a:fillRect/>
          </a:stretch>
        </p:blipFill>
        <p:spPr>
          <a:xfrm>
            <a:off x="0" y="215900"/>
            <a:ext cx="12192000" cy="6426200"/>
          </a:xfrm>
          <a:prstGeom prst="rect">
            <a:avLst/>
          </a:prstGeom>
        </p:spPr>
      </p:pic>
    </p:spTree>
    <p:extLst>
      <p:ext uri="{BB962C8B-B14F-4D97-AF65-F5344CB8AC3E}">
        <p14:creationId xmlns:p14="http://schemas.microsoft.com/office/powerpoint/2010/main" val="899512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E428-48C7-90D3-72CA-1085C209700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492B202-0DE3-AC84-20F8-15A005318EE8}"/>
              </a:ext>
            </a:extLst>
          </p:cNvPr>
          <p:cNvSpPr>
            <a:spLocks noGrp="1"/>
          </p:cNvSpPr>
          <p:nvPr>
            <p:ph idx="1"/>
          </p:nvPr>
        </p:nvSpPr>
        <p:spPr/>
        <p:txBody>
          <a:bodyPr/>
          <a:lstStyle/>
          <a:p>
            <a:endParaRPr lang="en-GB" dirty="0">
              <a:solidFill>
                <a:schemeClr val="tx2"/>
              </a:solidFill>
            </a:endParaRPr>
          </a:p>
        </p:txBody>
      </p:sp>
      <p:pic>
        <p:nvPicPr>
          <p:cNvPr id="8" name="Picture 7" descr="A map of a city&#10;&#10;Description automatically generated">
            <a:extLst>
              <a:ext uri="{FF2B5EF4-FFF2-40B4-BE49-F238E27FC236}">
                <a16:creationId xmlns:a16="http://schemas.microsoft.com/office/drawing/2014/main" id="{BC49D153-58D1-13F8-E68B-DB2BB3B6D130}"/>
              </a:ext>
            </a:extLst>
          </p:cNvPr>
          <p:cNvPicPr>
            <a:picLocks noChangeAspect="1"/>
          </p:cNvPicPr>
          <p:nvPr/>
        </p:nvPicPr>
        <p:blipFill>
          <a:blip r:embed="rId3"/>
          <a:stretch>
            <a:fillRect/>
          </a:stretch>
        </p:blipFill>
        <p:spPr>
          <a:xfrm>
            <a:off x="0" y="34000"/>
            <a:ext cx="12192000" cy="6413831"/>
          </a:xfrm>
          <a:prstGeom prst="rect">
            <a:avLst/>
          </a:prstGeom>
        </p:spPr>
      </p:pic>
    </p:spTree>
    <p:extLst>
      <p:ext uri="{BB962C8B-B14F-4D97-AF65-F5344CB8AC3E}">
        <p14:creationId xmlns:p14="http://schemas.microsoft.com/office/powerpoint/2010/main" val="1364880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map of a city&#10;&#10;Description automatically generated">
            <a:extLst>
              <a:ext uri="{FF2B5EF4-FFF2-40B4-BE49-F238E27FC236}">
                <a16:creationId xmlns:a16="http://schemas.microsoft.com/office/drawing/2014/main" id="{55795FCA-3A23-667B-333D-C73B62DB4988}"/>
              </a:ext>
            </a:extLst>
          </p:cNvPr>
          <p:cNvPicPr>
            <a:picLocks noChangeAspect="1"/>
          </p:cNvPicPr>
          <p:nvPr/>
        </p:nvPicPr>
        <p:blipFill>
          <a:blip r:embed="rId3"/>
          <a:stretch>
            <a:fillRect/>
          </a:stretch>
        </p:blipFill>
        <p:spPr>
          <a:xfrm>
            <a:off x="0" y="0"/>
            <a:ext cx="12192000" cy="6419850"/>
          </a:xfrm>
          <a:prstGeom prst="rect">
            <a:avLst/>
          </a:prstGeom>
        </p:spPr>
      </p:pic>
    </p:spTree>
    <p:extLst>
      <p:ext uri="{BB962C8B-B14F-4D97-AF65-F5344CB8AC3E}">
        <p14:creationId xmlns:p14="http://schemas.microsoft.com/office/powerpoint/2010/main" val="1235854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 city&#10;&#10;Description automatically generated">
            <a:extLst>
              <a:ext uri="{FF2B5EF4-FFF2-40B4-BE49-F238E27FC236}">
                <a16:creationId xmlns:a16="http://schemas.microsoft.com/office/drawing/2014/main" id="{3E5A3EA0-A46B-B5A1-8231-F34E67397AB9}"/>
              </a:ext>
            </a:extLst>
          </p:cNvPr>
          <p:cNvPicPr>
            <a:picLocks noChangeAspect="1"/>
          </p:cNvPicPr>
          <p:nvPr/>
        </p:nvPicPr>
        <p:blipFill>
          <a:blip r:embed="rId3"/>
          <a:stretch>
            <a:fillRect/>
          </a:stretch>
        </p:blipFill>
        <p:spPr>
          <a:xfrm>
            <a:off x="0" y="0"/>
            <a:ext cx="12192000" cy="6419850"/>
          </a:xfrm>
          <a:prstGeom prst="rect">
            <a:avLst/>
          </a:prstGeom>
        </p:spPr>
      </p:pic>
    </p:spTree>
    <p:extLst>
      <p:ext uri="{BB962C8B-B14F-4D97-AF65-F5344CB8AC3E}">
        <p14:creationId xmlns:p14="http://schemas.microsoft.com/office/powerpoint/2010/main" val="2698898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254EE-0A05-CB39-6034-0688C51FDA34}"/>
              </a:ext>
            </a:extLst>
          </p:cNvPr>
          <p:cNvSpPr>
            <a:spLocks noGrp="1"/>
          </p:cNvSpPr>
          <p:nvPr>
            <p:ph type="title"/>
          </p:nvPr>
        </p:nvSpPr>
        <p:spPr/>
        <p:txBody>
          <a:bodyPr/>
          <a:lstStyle/>
          <a:p>
            <a:r>
              <a:rPr lang="en-GB" dirty="0"/>
              <a:t>Business Engagement and Verifying the Model</a:t>
            </a:r>
          </a:p>
        </p:txBody>
      </p:sp>
      <p:sp>
        <p:nvSpPr>
          <p:cNvPr id="3" name="Content Placeholder 2">
            <a:extLst>
              <a:ext uri="{FF2B5EF4-FFF2-40B4-BE49-F238E27FC236}">
                <a16:creationId xmlns:a16="http://schemas.microsoft.com/office/drawing/2014/main" id="{95B6B30B-EAAD-6607-A623-3A3A54E800F4}"/>
              </a:ext>
            </a:extLst>
          </p:cNvPr>
          <p:cNvSpPr>
            <a:spLocks noGrp="1"/>
          </p:cNvSpPr>
          <p:nvPr>
            <p:ph idx="1"/>
          </p:nvPr>
        </p:nvSpPr>
        <p:spPr>
          <a:xfrm>
            <a:off x="838200" y="1537949"/>
            <a:ext cx="10515600" cy="4351338"/>
          </a:xfrm>
        </p:spPr>
        <p:txBody>
          <a:bodyPr>
            <a:normAutofit lnSpcReduction="10000"/>
          </a:bodyPr>
          <a:lstStyle/>
          <a:p>
            <a:r>
              <a:rPr lang="en-GB" dirty="0">
                <a:solidFill>
                  <a:schemeClr val="tx2"/>
                </a:solidFill>
              </a:rPr>
              <a:t>Checks have been completed using local and regional data to verify the model</a:t>
            </a:r>
          </a:p>
          <a:p>
            <a:r>
              <a:rPr lang="en-GB" dirty="0">
                <a:solidFill>
                  <a:schemeClr val="tx2"/>
                </a:solidFill>
              </a:rPr>
              <a:t>Data available for non-domestic /commercial buildings is more patchy and not so comprehensive</a:t>
            </a:r>
          </a:p>
          <a:p>
            <a:r>
              <a:rPr lang="en-GB" dirty="0">
                <a:solidFill>
                  <a:schemeClr val="tx2"/>
                </a:solidFill>
              </a:rPr>
              <a:t>Difficult to identify high energy use for industrial processes in our model – modelling mainly accounts of space heating &amp; hot water rather than process heat</a:t>
            </a:r>
          </a:p>
          <a:p>
            <a:r>
              <a:rPr lang="en-GB" dirty="0">
                <a:solidFill>
                  <a:schemeClr val="tx2"/>
                </a:solidFill>
              </a:rPr>
              <a:t>1:1 meetings have been held with large energy users to check against the model and to increase confidence levels where there are uncertainties in data e.g.</a:t>
            </a:r>
          </a:p>
          <a:p>
            <a:pPr lvl="1">
              <a:buFont typeface="Courier New" panose="02070309020205020404" pitchFamily="49" charset="0"/>
              <a:buChar char="o"/>
            </a:pPr>
            <a:r>
              <a:rPr lang="en-GB" dirty="0">
                <a:solidFill>
                  <a:schemeClr val="tx2"/>
                </a:solidFill>
              </a:rPr>
              <a:t>Lloyds – Commercial bank with HQ in Calderdale, NHS – Calderdale and Huddersfield Trust, Calderdale Royal Hospital, Dean Clough (150 business units)</a:t>
            </a:r>
          </a:p>
          <a:p>
            <a:pPr lvl="1">
              <a:buFont typeface="Courier New" panose="02070309020205020404" pitchFamily="49" charset="0"/>
              <a:buChar char="o"/>
            </a:pPr>
            <a:r>
              <a:rPr lang="en-GB" dirty="0">
                <a:solidFill>
                  <a:schemeClr val="tx2"/>
                </a:solidFill>
              </a:rPr>
              <a:t>Leo Group – animal products rendering, Rosehill Polymers – plastics manufacturer, Verdant Specialty Solution – chemical manufacturer etc.</a:t>
            </a:r>
          </a:p>
          <a:p>
            <a:pPr lvl="1">
              <a:buFont typeface="Courier New" panose="02070309020205020404" pitchFamily="49" charset="0"/>
              <a:buChar char="o"/>
            </a:pPr>
            <a:r>
              <a:rPr lang="en-GB" dirty="0">
                <a:solidFill>
                  <a:schemeClr val="tx2"/>
                </a:solidFill>
              </a:rPr>
              <a:t>Mailer sent to over 800 businesses to complete a Building Data Template – although response was very low</a:t>
            </a:r>
          </a:p>
          <a:p>
            <a:endParaRPr lang="en-GB" dirty="0">
              <a:solidFill>
                <a:schemeClr val="tx2"/>
              </a:solidFill>
            </a:endParaRPr>
          </a:p>
          <a:p>
            <a:endParaRPr lang="en-GB" dirty="0">
              <a:solidFill>
                <a:schemeClr val="tx2"/>
              </a:solidFill>
            </a:endParaRPr>
          </a:p>
        </p:txBody>
      </p:sp>
    </p:spTree>
    <p:extLst>
      <p:ext uri="{BB962C8B-B14F-4D97-AF65-F5344CB8AC3E}">
        <p14:creationId xmlns:p14="http://schemas.microsoft.com/office/powerpoint/2010/main" val="3356513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32E244-5E27-89AC-73C2-B4AC254A4881}"/>
              </a:ext>
            </a:extLst>
          </p:cNvPr>
          <p:cNvSpPr>
            <a:spLocks noGrp="1"/>
          </p:cNvSpPr>
          <p:nvPr>
            <p:ph type="title"/>
          </p:nvPr>
        </p:nvSpPr>
        <p:spPr/>
        <p:txBody>
          <a:bodyPr/>
          <a:lstStyle/>
          <a:p>
            <a:r>
              <a:rPr lang="en-GB" dirty="0"/>
              <a:t>Introduction</a:t>
            </a:r>
          </a:p>
        </p:txBody>
      </p:sp>
      <p:graphicFrame>
        <p:nvGraphicFramePr>
          <p:cNvPr id="8" name="Text Placeholder 5">
            <a:extLst>
              <a:ext uri="{FF2B5EF4-FFF2-40B4-BE49-F238E27FC236}">
                <a16:creationId xmlns:a16="http://schemas.microsoft.com/office/drawing/2014/main" id="{6497ABF5-DDD4-A6B0-81D9-7027095BF67C}"/>
              </a:ext>
            </a:extLst>
          </p:cNvPr>
          <p:cNvGraphicFramePr/>
          <p:nvPr>
            <p:extLst>
              <p:ext uri="{D42A27DB-BD31-4B8C-83A1-F6EECF244321}">
                <p14:modId xmlns:p14="http://schemas.microsoft.com/office/powerpoint/2010/main" val="1788314609"/>
              </p:ext>
            </p:extLst>
          </p:nvPr>
        </p:nvGraphicFramePr>
        <p:xfrm>
          <a:off x="609600" y="1544638"/>
          <a:ext cx="11293642" cy="4033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1954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7753-2162-AB2C-02F6-8F3D645A6C79}"/>
              </a:ext>
            </a:extLst>
          </p:cNvPr>
          <p:cNvSpPr>
            <a:spLocks noGrp="1"/>
          </p:cNvSpPr>
          <p:nvPr>
            <p:ph type="title"/>
          </p:nvPr>
        </p:nvSpPr>
        <p:spPr/>
        <p:txBody>
          <a:bodyPr/>
          <a:lstStyle/>
          <a:p>
            <a:r>
              <a:rPr lang="en-GB" dirty="0"/>
              <a:t>Stakeholder Engagement Workshops</a:t>
            </a:r>
          </a:p>
        </p:txBody>
      </p:sp>
      <p:sp>
        <p:nvSpPr>
          <p:cNvPr id="3" name="Content Placeholder 2">
            <a:extLst>
              <a:ext uri="{FF2B5EF4-FFF2-40B4-BE49-F238E27FC236}">
                <a16:creationId xmlns:a16="http://schemas.microsoft.com/office/drawing/2014/main" id="{CD9CC1B5-482C-D522-CD60-3E1B770DF052}"/>
              </a:ext>
            </a:extLst>
          </p:cNvPr>
          <p:cNvSpPr>
            <a:spLocks noGrp="1"/>
          </p:cNvSpPr>
          <p:nvPr>
            <p:ph idx="1"/>
          </p:nvPr>
        </p:nvSpPr>
        <p:spPr>
          <a:xfrm>
            <a:off x="838199" y="1466033"/>
            <a:ext cx="10822969" cy="4351338"/>
          </a:xfrm>
        </p:spPr>
        <p:txBody>
          <a:bodyPr>
            <a:normAutofit/>
          </a:bodyPr>
          <a:lstStyle/>
          <a:p>
            <a:r>
              <a:rPr lang="en-GB" dirty="0">
                <a:solidFill>
                  <a:schemeClr val="tx2"/>
                </a:solidFill>
              </a:rPr>
              <a:t>Domestic housing sector</a:t>
            </a:r>
          </a:p>
          <a:p>
            <a:pPr marL="800100" lvl="2" indent="-342900">
              <a:spcBef>
                <a:spcPts val="1000"/>
              </a:spcBef>
              <a:buFont typeface="Courier New" panose="02070309020205020404" pitchFamily="49" charset="0"/>
              <a:buChar char="o"/>
            </a:pPr>
            <a:r>
              <a:rPr lang="en-GB" sz="2200" dirty="0">
                <a:solidFill>
                  <a:schemeClr val="tx2"/>
                </a:solidFill>
              </a:rPr>
              <a:t> Social housing organisations. tenant/landlord associations, housing officers</a:t>
            </a:r>
          </a:p>
          <a:p>
            <a:r>
              <a:rPr lang="en-GB" dirty="0">
                <a:solidFill>
                  <a:schemeClr val="tx2"/>
                </a:solidFill>
              </a:rPr>
              <a:t>Public sector</a:t>
            </a:r>
          </a:p>
          <a:p>
            <a:pPr marL="800100" lvl="2" indent="-342900">
              <a:spcBef>
                <a:spcPts val="1000"/>
              </a:spcBef>
              <a:buFont typeface="Courier New" panose="02070309020205020404" pitchFamily="49" charset="0"/>
              <a:buChar char="o"/>
            </a:pPr>
            <a:r>
              <a:rPr lang="en-GB" sz="2200" dirty="0">
                <a:solidFill>
                  <a:schemeClr val="tx2"/>
                </a:solidFill>
              </a:rPr>
              <a:t>Council officers, colleges, Calderdale Royal Infirmary</a:t>
            </a:r>
          </a:p>
          <a:p>
            <a:pPr marL="228600" lvl="2">
              <a:spcBef>
                <a:spcPts val="1000"/>
              </a:spcBef>
            </a:pPr>
            <a:r>
              <a:rPr lang="en-GB" sz="2400" dirty="0">
                <a:solidFill>
                  <a:schemeClr val="tx2"/>
                </a:solidFill>
              </a:rPr>
              <a:t>3rd Sector</a:t>
            </a:r>
          </a:p>
          <a:p>
            <a:pPr marL="800100" lvl="2" indent="-342900">
              <a:spcBef>
                <a:spcPts val="1000"/>
              </a:spcBef>
              <a:buFont typeface="Courier New" panose="02070309020205020404" pitchFamily="49" charset="0"/>
              <a:buChar char="o"/>
            </a:pPr>
            <a:r>
              <a:rPr lang="en-GB" sz="2200" dirty="0">
                <a:solidFill>
                  <a:schemeClr val="tx2"/>
                </a:solidFill>
              </a:rPr>
              <a:t>Wide range of community organisations and Calderdale Climate Action Partnership members</a:t>
            </a:r>
          </a:p>
          <a:p>
            <a:r>
              <a:rPr lang="en-GB" dirty="0">
                <a:solidFill>
                  <a:schemeClr val="tx2"/>
                </a:solidFill>
              </a:rPr>
              <a:t>Private Sector – SMEs, Chamber of Commerce and business representatives</a:t>
            </a:r>
          </a:p>
          <a:p>
            <a:r>
              <a:rPr lang="en-GB" dirty="0">
                <a:solidFill>
                  <a:schemeClr val="tx2"/>
                </a:solidFill>
              </a:rPr>
              <a:t>Calderdale Councillors</a:t>
            </a:r>
          </a:p>
          <a:p>
            <a:r>
              <a:rPr lang="en-GB" dirty="0">
                <a:solidFill>
                  <a:schemeClr val="tx2"/>
                </a:solidFill>
              </a:rPr>
              <a:t>Network Operators - Northern Powergrid, Northern Gas Networks, Yorkshire Water</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30126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8A9ED6-34B0-D0A4-78A6-43AEB76F21E0}"/>
              </a:ext>
            </a:extLst>
          </p:cNvPr>
          <p:cNvSpPr>
            <a:spLocks noGrp="1"/>
          </p:cNvSpPr>
          <p:nvPr>
            <p:ph type="title"/>
          </p:nvPr>
        </p:nvSpPr>
        <p:spPr>
          <a:xfrm>
            <a:off x="371094" y="1161288"/>
            <a:ext cx="3438144" cy="1239012"/>
          </a:xfrm>
        </p:spPr>
        <p:txBody>
          <a:bodyPr vert="horz" lIns="91440" tIns="45720" rIns="91440" bIns="45720" rtlCol="0" anchor="ctr">
            <a:normAutofit/>
          </a:bodyPr>
          <a:lstStyle/>
          <a:p>
            <a:r>
              <a:rPr lang="en-US" sz="3200" b="1" kern="1200" dirty="0">
                <a:solidFill>
                  <a:schemeClr val="tx2"/>
                </a:solidFill>
                <a:latin typeface="+mn-lt"/>
                <a:ea typeface="+mj-ea"/>
                <a:cs typeface="+mj-cs"/>
              </a:rPr>
              <a:t>Fabric Retrofit</a:t>
            </a:r>
          </a:p>
        </p:txBody>
      </p:sp>
      <p:sp>
        <p:nvSpPr>
          <p:cNvPr id="24" name="Rectangle 23">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79EECAC-4951-AD3A-3133-B6159677E21B}"/>
              </a:ext>
            </a:extLst>
          </p:cNvPr>
          <p:cNvSpPr>
            <a:spLocks noGrp="1"/>
          </p:cNvSpPr>
          <p:nvPr>
            <p:ph sz="half" idx="1"/>
          </p:nvPr>
        </p:nvSpPr>
        <p:spPr>
          <a:xfrm>
            <a:off x="371094" y="2643951"/>
            <a:ext cx="3944052" cy="3448623"/>
          </a:xfrm>
        </p:spPr>
        <p:txBody>
          <a:bodyPr vert="horz" lIns="91440" tIns="45720" rIns="91440" bIns="45720" rtlCol="0" anchor="t">
            <a:normAutofit/>
          </a:bodyPr>
          <a:lstStyle/>
          <a:p>
            <a:pPr marL="0" indent="0">
              <a:buNone/>
            </a:pPr>
            <a:r>
              <a:rPr lang="en-US" sz="2200" dirty="0">
                <a:solidFill>
                  <a:schemeClr val="tx2"/>
                </a:solidFill>
              </a:rPr>
              <a:t>Number of individual retrofit measures installed in each scenario</a:t>
            </a:r>
          </a:p>
          <a:p>
            <a:r>
              <a:rPr lang="en-US" sz="2200" dirty="0">
                <a:solidFill>
                  <a:schemeClr val="tx2"/>
                </a:solidFill>
              </a:rPr>
              <a:t>Light Retrofit: cavity wall insulation, full loft Insulation, loft top-up</a:t>
            </a:r>
          </a:p>
          <a:p>
            <a:r>
              <a:rPr lang="en-US" sz="2200" dirty="0">
                <a:solidFill>
                  <a:schemeClr val="tx2"/>
                </a:solidFill>
              </a:rPr>
              <a:t>Deep Retrofit: double glazing upgrade from single glazing, suspended floor insulation, solid wall insulation</a:t>
            </a:r>
          </a:p>
        </p:txBody>
      </p:sp>
      <p:pic>
        <p:nvPicPr>
          <p:cNvPr id="14" name="Content Placeholder 13">
            <a:extLst>
              <a:ext uri="{FF2B5EF4-FFF2-40B4-BE49-F238E27FC236}">
                <a16:creationId xmlns:a16="http://schemas.microsoft.com/office/drawing/2014/main" id="{681EE5DC-84E0-4550-C7AB-15159D4AA67A}"/>
              </a:ext>
            </a:extLst>
          </p:cNvPr>
          <p:cNvPicPr>
            <a:picLocks noGrp="1" noChangeAspect="1"/>
          </p:cNvPicPr>
          <p:nvPr>
            <p:ph sz="half" idx="2"/>
          </p:nvPr>
        </p:nvPicPr>
        <p:blipFill>
          <a:blip r:embed="rId3"/>
          <a:stretch>
            <a:fillRect/>
          </a:stretch>
        </p:blipFill>
        <p:spPr>
          <a:xfrm>
            <a:off x="4798734" y="2643951"/>
            <a:ext cx="7096884" cy="1380949"/>
          </a:xfrm>
        </p:spPr>
      </p:pic>
      <p:pic>
        <p:nvPicPr>
          <p:cNvPr id="16" name="Picture 15">
            <a:extLst>
              <a:ext uri="{FF2B5EF4-FFF2-40B4-BE49-F238E27FC236}">
                <a16:creationId xmlns:a16="http://schemas.microsoft.com/office/drawing/2014/main" id="{C1C3F7FC-F4D7-EA40-DB61-BCC4D154EDD9}"/>
              </a:ext>
            </a:extLst>
          </p:cNvPr>
          <p:cNvPicPr>
            <a:picLocks noChangeAspect="1"/>
          </p:cNvPicPr>
          <p:nvPr/>
        </p:nvPicPr>
        <p:blipFill>
          <a:blip r:embed="rId4"/>
          <a:stretch>
            <a:fillRect/>
          </a:stretch>
        </p:blipFill>
        <p:spPr>
          <a:xfrm>
            <a:off x="4798734" y="4058361"/>
            <a:ext cx="7129725" cy="1592426"/>
          </a:xfrm>
          <a:prstGeom prst="rect">
            <a:avLst/>
          </a:prstGeom>
        </p:spPr>
      </p:pic>
    </p:spTree>
    <p:extLst>
      <p:ext uri="{BB962C8B-B14F-4D97-AF65-F5344CB8AC3E}">
        <p14:creationId xmlns:p14="http://schemas.microsoft.com/office/powerpoint/2010/main" val="3525389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23FE733-F95B-4DF6-AFC5-BEEB3577C4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40">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6852464"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3A9488-5BDF-3C95-280E-4BB274340B5B}"/>
              </a:ext>
            </a:extLst>
          </p:cNvPr>
          <p:cNvSpPr>
            <a:spLocks noGrp="1"/>
          </p:cNvSpPr>
          <p:nvPr>
            <p:ph type="title"/>
          </p:nvPr>
        </p:nvSpPr>
        <p:spPr>
          <a:xfrm>
            <a:off x="838196" y="978408"/>
            <a:ext cx="6007608" cy="1106424"/>
          </a:xfrm>
        </p:spPr>
        <p:txBody>
          <a:bodyPr vert="horz" lIns="91440" tIns="45720" rIns="91440" bIns="45720" rtlCol="0" anchor="ctr">
            <a:normAutofit/>
          </a:bodyPr>
          <a:lstStyle/>
          <a:p>
            <a:r>
              <a:rPr lang="en-US" sz="3200" b="1" dirty="0">
                <a:solidFill>
                  <a:schemeClr val="tx2"/>
                </a:solidFill>
                <a:latin typeface="+mn-lt"/>
              </a:rPr>
              <a:t>Fabric Retrofit </a:t>
            </a:r>
            <a:br>
              <a:rPr lang="en-US" sz="3200" b="1" dirty="0">
                <a:solidFill>
                  <a:schemeClr val="tx2"/>
                </a:solidFill>
                <a:latin typeface="+mn-lt"/>
              </a:rPr>
            </a:br>
            <a:r>
              <a:rPr lang="en-US" sz="3200" b="1" dirty="0">
                <a:solidFill>
                  <a:schemeClr val="tx2"/>
                </a:solidFill>
                <a:latin typeface="+mn-lt"/>
              </a:rPr>
              <a:t>Simulations</a:t>
            </a:r>
          </a:p>
        </p:txBody>
      </p:sp>
      <p:sp>
        <p:nvSpPr>
          <p:cNvPr id="43" name="Rectangle 42">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4" y="2121408"/>
            <a:ext cx="582472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11">
            <a:extLst>
              <a:ext uri="{FF2B5EF4-FFF2-40B4-BE49-F238E27FC236}">
                <a16:creationId xmlns:a16="http://schemas.microsoft.com/office/drawing/2014/main" id="{07347D82-BEE6-FA8C-1C85-D75D89A4DA92}"/>
              </a:ext>
            </a:extLst>
          </p:cNvPr>
          <p:cNvSpPr>
            <a:spLocks noGrp="1"/>
          </p:cNvSpPr>
          <p:nvPr>
            <p:ph sz="half" idx="1"/>
          </p:nvPr>
        </p:nvSpPr>
        <p:spPr>
          <a:xfrm>
            <a:off x="841244" y="2359152"/>
            <a:ext cx="6007608" cy="3429000"/>
          </a:xfrm>
        </p:spPr>
        <p:txBody>
          <a:bodyPr vert="horz" lIns="91440" tIns="45720" rIns="91440" bIns="45720" rtlCol="0">
            <a:normAutofit/>
          </a:bodyPr>
          <a:lstStyle/>
          <a:p>
            <a:r>
              <a:rPr lang="en-US" sz="2400" dirty="0">
                <a:solidFill>
                  <a:schemeClr val="tx2"/>
                </a:solidFill>
              </a:rPr>
              <a:t>The results show the maximum possible reduction that could be achieved, not what likely will be</a:t>
            </a:r>
          </a:p>
          <a:p>
            <a:r>
              <a:rPr lang="en-US" sz="2400" dirty="0">
                <a:solidFill>
                  <a:schemeClr val="tx2"/>
                </a:solidFill>
              </a:rPr>
              <a:t>Outputs from the stakeholder engagement and techno-economic analysis will determine likely rates of uptake for each measure, which will be used in the final LAEP</a:t>
            </a:r>
          </a:p>
          <a:p>
            <a:endParaRPr lang="en-US" sz="2000" dirty="0"/>
          </a:p>
        </p:txBody>
      </p:sp>
      <p:pic>
        <p:nvPicPr>
          <p:cNvPr id="6" name="Content Placeholder 5">
            <a:extLst>
              <a:ext uri="{FF2B5EF4-FFF2-40B4-BE49-F238E27FC236}">
                <a16:creationId xmlns:a16="http://schemas.microsoft.com/office/drawing/2014/main" id="{4E9E4BB4-33B4-5C60-1796-D2855D32804A}"/>
              </a:ext>
            </a:extLst>
          </p:cNvPr>
          <p:cNvPicPr>
            <a:picLocks noChangeAspect="1"/>
          </p:cNvPicPr>
          <p:nvPr/>
        </p:nvPicPr>
        <p:blipFill>
          <a:blip r:embed="rId3"/>
          <a:stretch>
            <a:fillRect/>
          </a:stretch>
        </p:blipFill>
        <p:spPr>
          <a:xfrm>
            <a:off x="7794022" y="633619"/>
            <a:ext cx="4007547" cy="2651760"/>
          </a:xfrm>
          <a:prstGeom prst="rect">
            <a:avLst/>
          </a:prstGeom>
        </p:spPr>
      </p:pic>
      <p:pic>
        <p:nvPicPr>
          <p:cNvPr id="8" name="Content Placeholder 7">
            <a:extLst>
              <a:ext uri="{FF2B5EF4-FFF2-40B4-BE49-F238E27FC236}">
                <a16:creationId xmlns:a16="http://schemas.microsoft.com/office/drawing/2014/main" id="{F3F9CFDD-8997-F44C-9642-389AC9904ECE}"/>
              </a:ext>
            </a:extLst>
          </p:cNvPr>
          <p:cNvPicPr>
            <a:picLocks noGrp="1" noChangeAspect="1"/>
          </p:cNvPicPr>
          <p:nvPr>
            <p:ph sz="half" idx="2"/>
          </p:nvPr>
        </p:nvPicPr>
        <p:blipFill>
          <a:blip r:embed="rId4"/>
          <a:stretch>
            <a:fillRect/>
          </a:stretch>
        </p:blipFill>
        <p:spPr>
          <a:xfrm>
            <a:off x="7814818" y="3472468"/>
            <a:ext cx="3962400" cy="2651760"/>
          </a:xfrm>
          <a:prstGeom prst="rect">
            <a:avLst/>
          </a:prstGeom>
        </p:spPr>
      </p:pic>
    </p:spTree>
    <p:extLst>
      <p:ext uri="{BB962C8B-B14F-4D97-AF65-F5344CB8AC3E}">
        <p14:creationId xmlns:p14="http://schemas.microsoft.com/office/powerpoint/2010/main" val="625460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9841-C6B1-7856-3CA3-0E61230E4090}"/>
              </a:ext>
            </a:extLst>
          </p:cNvPr>
          <p:cNvSpPr>
            <a:spLocks noGrp="1"/>
          </p:cNvSpPr>
          <p:nvPr>
            <p:ph type="title"/>
          </p:nvPr>
        </p:nvSpPr>
        <p:spPr>
          <a:xfrm>
            <a:off x="910119" y="572569"/>
            <a:ext cx="3380527" cy="1642956"/>
          </a:xfrm>
        </p:spPr>
        <p:txBody>
          <a:bodyPr vert="horz" lIns="91440" tIns="45720" rIns="91440" bIns="45720" rtlCol="0" anchor="b">
            <a:normAutofit/>
          </a:bodyPr>
          <a:lstStyle/>
          <a:p>
            <a:r>
              <a:rPr lang="en-US" sz="3200" b="1" dirty="0">
                <a:solidFill>
                  <a:schemeClr val="tx2"/>
                </a:solidFill>
                <a:latin typeface="+mn-lt"/>
              </a:rPr>
              <a:t>Heat Decarbonisation Simulations</a:t>
            </a:r>
          </a:p>
        </p:txBody>
      </p:sp>
      <p:sp>
        <p:nvSpPr>
          <p:cNvPr id="3" name="Content Placeholder 2">
            <a:extLst>
              <a:ext uri="{FF2B5EF4-FFF2-40B4-BE49-F238E27FC236}">
                <a16:creationId xmlns:a16="http://schemas.microsoft.com/office/drawing/2014/main" id="{64474F77-A3D7-C999-20E4-39877C91736F}"/>
              </a:ext>
            </a:extLst>
          </p:cNvPr>
          <p:cNvSpPr>
            <a:spLocks noGrp="1"/>
          </p:cNvSpPr>
          <p:nvPr>
            <p:ph sz="half" idx="1"/>
          </p:nvPr>
        </p:nvSpPr>
        <p:spPr>
          <a:xfrm>
            <a:off x="899811" y="2596242"/>
            <a:ext cx="3380527" cy="3652157"/>
          </a:xfrm>
        </p:spPr>
        <p:txBody>
          <a:bodyPr vert="horz" lIns="91440" tIns="45720" rIns="91440" bIns="45720" rtlCol="0">
            <a:normAutofit/>
          </a:bodyPr>
          <a:lstStyle/>
          <a:p>
            <a:pPr marL="0" indent="0">
              <a:buNone/>
            </a:pPr>
            <a:r>
              <a:rPr lang="en-US" sz="2400" dirty="0">
                <a:solidFill>
                  <a:schemeClr val="tx2"/>
                </a:solidFill>
              </a:rPr>
              <a:t>The model was re-simulated with all fossil fuel boilers in domestic buildings having been replaced with electric heating technologies – primarily air source heat pumps. </a:t>
            </a:r>
          </a:p>
          <a:p>
            <a:endParaRPr lang="en-US" sz="1600" dirty="0">
              <a:solidFill>
                <a:schemeClr val="tx2"/>
              </a:solidFill>
            </a:endParaRPr>
          </a:p>
        </p:txBody>
      </p:sp>
      <p:pic>
        <p:nvPicPr>
          <p:cNvPr id="5" name="Content Placeholder 5">
            <a:extLst>
              <a:ext uri="{FF2B5EF4-FFF2-40B4-BE49-F238E27FC236}">
                <a16:creationId xmlns:a16="http://schemas.microsoft.com/office/drawing/2014/main" id="{FBF018AE-1B02-D86E-DECD-B25C95773449}"/>
              </a:ext>
            </a:extLst>
          </p:cNvPr>
          <p:cNvPicPr>
            <a:picLocks noGrp="1" noChangeAspect="1"/>
          </p:cNvPicPr>
          <p:nvPr>
            <p:ph sz="half" idx="2"/>
          </p:nvPr>
        </p:nvPicPr>
        <p:blipFill>
          <a:blip r:embed="rId3"/>
          <a:stretch>
            <a:fillRect/>
          </a:stretch>
        </p:blipFill>
        <p:spPr>
          <a:xfrm>
            <a:off x="4994031" y="1864262"/>
            <a:ext cx="6588369" cy="3129475"/>
          </a:xfrm>
          <a:prstGeom prst="rect">
            <a:avLst/>
          </a:prstGeom>
        </p:spPr>
      </p:pic>
    </p:spTree>
    <p:extLst>
      <p:ext uri="{BB962C8B-B14F-4D97-AF65-F5344CB8AC3E}">
        <p14:creationId xmlns:p14="http://schemas.microsoft.com/office/powerpoint/2010/main" val="1373131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01ED-3605-C690-F46E-DAA69E5F1119}"/>
              </a:ext>
            </a:extLst>
          </p:cNvPr>
          <p:cNvSpPr>
            <a:spLocks noGrp="1"/>
          </p:cNvSpPr>
          <p:nvPr>
            <p:ph type="title"/>
          </p:nvPr>
        </p:nvSpPr>
        <p:spPr>
          <a:xfrm>
            <a:off x="876693" y="741391"/>
            <a:ext cx="4597747" cy="1616203"/>
          </a:xfrm>
        </p:spPr>
        <p:txBody>
          <a:bodyPr vert="horz" lIns="91440" tIns="45720" rIns="91440" bIns="45720" rtlCol="0" anchor="b">
            <a:normAutofit/>
          </a:bodyPr>
          <a:lstStyle/>
          <a:p>
            <a:r>
              <a:rPr lang="en-US" sz="3200" b="1" dirty="0">
                <a:solidFill>
                  <a:schemeClr val="tx2"/>
                </a:solidFill>
                <a:latin typeface="+mn-lt"/>
              </a:rPr>
              <a:t>Domestic Building PV Assessment</a:t>
            </a:r>
          </a:p>
        </p:txBody>
      </p:sp>
      <p:sp>
        <p:nvSpPr>
          <p:cNvPr id="3" name="Content Placeholder 2">
            <a:extLst>
              <a:ext uri="{FF2B5EF4-FFF2-40B4-BE49-F238E27FC236}">
                <a16:creationId xmlns:a16="http://schemas.microsoft.com/office/drawing/2014/main" id="{C725BE32-6D0F-5E3C-D027-DB28AE1FF87D}"/>
              </a:ext>
            </a:extLst>
          </p:cNvPr>
          <p:cNvSpPr>
            <a:spLocks noGrp="1"/>
          </p:cNvSpPr>
          <p:nvPr>
            <p:ph sz="half" idx="1"/>
          </p:nvPr>
        </p:nvSpPr>
        <p:spPr>
          <a:xfrm>
            <a:off x="876693" y="2533476"/>
            <a:ext cx="4597746" cy="3447832"/>
          </a:xfrm>
        </p:spPr>
        <p:txBody>
          <a:bodyPr vert="horz" lIns="91440" tIns="45720" rIns="91440" bIns="45720" rtlCol="0" anchor="t" anchorCtr="0">
            <a:normAutofit/>
          </a:bodyPr>
          <a:lstStyle/>
          <a:p>
            <a:pPr marL="0" indent="0">
              <a:spcBef>
                <a:spcPts val="0"/>
              </a:spcBef>
              <a:buNone/>
            </a:pPr>
            <a:endParaRPr lang="en-US" sz="2200" dirty="0"/>
          </a:p>
          <a:p>
            <a:pPr marL="0" indent="0">
              <a:spcBef>
                <a:spcPts val="0"/>
              </a:spcBef>
              <a:buNone/>
            </a:pPr>
            <a:r>
              <a:rPr lang="en-US" sz="2200" dirty="0">
                <a:solidFill>
                  <a:schemeClr val="tx2"/>
                </a:solidFill>
              </a:rPr>
              <a:t>A solar PV assessment has been undertaken, to determine the maximum potential generation from rooftop PV panels on domestic properties, if all homes with south facing roofs were to install them. </a:t>
            </a:r>
          </a:p>
          <a:p>
            <a:pPr marL="0"/>
            <a:endParaRPr lang="en-US" sz="2000" dirty="0"/>
          </a:p>
        </p:txBody>
      </p:sp>
      <p:pic>
        <p:nvPicPr>
          <p:cNvPr id="6" name="Content Placeholder 5">
            <a:extLst>
              <a:ext uri="{FF2B5EF4-FFF2-40B4-BE49-F238E27FC236}">
                <a16:creationId xmlns:a16="http://schemas.microsoft.com/office/drawing/2014/main" id="{CE13BD80-68A7-5690-A86A-BDC980DD89D3}"/>
              </a:ext>
            </a:extLst>
          </p:cNvPr>
          <p:cNvPicPr>
            <a:picLocks noGrp="1" noChangeAspect="1"/>
          </p:cNvPicPr>
          <p:nvPr>
            <p:ph sz="half" idx="2"/>
          </p:nvPr>
        </p:nvPicPr>
        <p:blipFill>
          <a:blip r:embed="rId3"/>
          <a:stretch>
            <a:fillRect/>
          </a:stretch>
        </p:blipFill>
        <p:spPr>
          <a:xfrm>
            <a:off x="6096000" y="2815350"/>
            <a:ext cx="5319062" cy="1609016"/>
          </a:xfrm>
          <a:prstGeom prst="rect">
            <a:avLst/>
          </a:prstGeom>
        </p:spPr>
      </p:pic>
      <p:grpSp>
        <p:nvGrpSpPr>
          <p:cNvPr id="15" name="Group 10">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2" name="Rectangle 11">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578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65AF-BC58-2057-6F15-1D39449F0BA4}"/>
              </a:ext>
            </a:extLst>
          </p:cNvPr>
          <p:cNvSpPr>
            <a:spLocks noGrp="1"/>
          </p:cNvSpPr>
          <p:nvPr>
            <p:ph type="title"/>
          </p:nvPr>
        </p:nvSpPr>
        <p:spPr>
          <a:xfrm>
            <a:off x="838200" y="340030"/>
            <a:ext cx="10515600" cy="1036708"/>
          </a:xfrm>
        </p:spPr>
        <p:txBody>
          <a:bodyPr/>
          <a:lstStyle/>
          <a:p>
            <a:r>
              <a:rPr lang="en-GB" dirty="0"/>
              <a:t>Modelling – next steps</a:t>
            </a:r>
          </a:p>
        </p:txBody>
      </p:sp>
      <p:sp>
        <p:nvSpPr>
          <p:cNvPr id="3" name="Content Placeholder 2">
            <a:extLst>
              <a:ext uri="{FF2B5EF4-FFF2-40B4-BE49-F238E27FC236}">
                <a16:creationId xmlns:a16="http://schemas.microsoft.com/office/drawing/2014/main" id="{D454CE68-15D3-6B08-D014-8AA330A161EC}"/>
              </a:ext>
            </a:extLst>
          </p:cNvPr>
          <p:cNvSpPr>
            <a:spLocks noGrp="1"/>
          </p:cNvSpPr>
          <p:nvPr>
            <p:ph idx="1"/>
          </p:nvPr>
        </p:nvSpPr>
        <p:spPr>
          <a:xfrm>
            <a:off x="838200" y="1376738"/>
            <a:ext cx="10515600" cy="4351338"/>
          </a:xfrm>
        </p:spPr>
        <p:txBody>
          <a:bodyPr>
            <a:normAutofit/>
          </a:bodyPr>
          <a:lstStyle/>
          <a:p>
            <a:r>
              <a:rPr lang="en-GB" dirty="0">
                <a:solidFill>
                  <a:schemeClr val="tx2"/>
                </a:solidFill>
              </a:rPr>
              <a:t>Heat electrification and solar assessment for non-domestic buildings</a:t>
            </a:r>
          </a:p>
          <a:p>
            <a:r>
              <a:rPr lang="en-GB" dirty="0">
                <a:solidFill>
                  <a:schemeClr val="tx2"/>
                </a:solidFill>
              </a:rPr>
              <a:t>Northern </a:t>
            </a:r>
            <a:r>
              <a:rPr lang="en-GB" dirty="0" err="1">
                <a:solidFill>
                  <a:schemeClr val="tx2"/>
                </a:solidFill>
              </a:rPr>
              <a:t>Powergrid’s</a:t>
            </a:r>
            <a:r>
              <a:rPr lang="en-GB" dirty="0">
                <a:solidFill>
                  <a:schemeClr val="tx2"/>
                </a:solidFill>
              </a:rPr>
              <a:t> network data will be added to the digital twin model to see where heat electrification (as well as likely EV uptake) may cause grid constraints and require infrastructure upgrades.</a:t>
            </a:r>
          </a:p>
          <a:p>
            <a:r>
              <a:rPr lang="en-GB" dirty="0">
                <a:solidFill>
                  <a:schemeClr val="tx2"/>
                </a:solidFill>
              </a:rPr>
              <a:t>Assessment of land use and restrictions to identify sites where large-scale wind or solar could be installed, with simulations undertaken to determine potential energy generation and carbon emission reductions.</a:t>
            </a:r>
          </a:p>
          <a:p>
            <a:r>
              <a:rPr lang="en-GB" dirty="0">
                <a:solidFill>
                  <a:schemeClr val="tx2"/>
                </a:solidFill>
              </a:rPr>
              <a:t>Assessment of any potential sites or areas where district heating may be viable, most suitable sites will also be simulated in software. </a:t>
            </a:r>
          </a:p>
          <a:p>
            <a:endParaRPr lang="en-GB" dirty="0"/>
          </a:p>
        </p:txBody>
      </p:sp>
    </p:spTree>
    <p:extLst>
      <p:ext uri="{BB962C8B-B14F-4D97-AF65-F5344CB8AC3E}">
        <p14:creationId xmlns:p14="http://schemas.microsoft.com/office/powerpoint/2010/main" val="1659852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6BCE-50D5-9221-7660-D575A5E3D4C5}"/>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9047E3E7-4B12-994B-9F29-6F5E72C310CE}"/>
              </a:ext>
            </a:extLst>
          </p:cNvPr>
          <p:cNvSpPr>
            <a:spLocks noGrp="1"/>
          </p:cNvSpPr>
          <p:nvPr>
            <p:ph idx="1"/>
          </p:nvPr>
        </p:nvSpPr>
        <p:spPr>
          <a:xfrm>
            <a:off x="838200" y="1455757"/>
            <a:ext cx="10515600" cy="4351338"/>
          </a:xfrm>
        </p:spPr>
        <p:txBody>
          <a:bodyPr/>
          <a:lstStyle/>
          <a:p>
            <a:r>
              <a:rPr lang="en-GB" dirty="0">
                <a:solidFill>
                  <a:schemeClr val="tx2"/>
                </a:solidFill>
                <a:effectLst/>
                <a:latin typeface="Calibri" panose="020F0502020204030204" pitchFamily="34" charset="0"/>
                <a:ea typeface="Calibri" panose="020F0502020204030204" pitchFamily="34" charset="0"/>
                <a:cs typeface="Calibri" panose="020F0502020204030204" pitchFamily="34" charset="0"/>
              </a:rPr>
              <a:t>Early-stage plans, and scoping report has been submitted to the Council for a major 302MW onshore wind farm (up to 65 wind turbines)</a:t>
            </a:r>
          </a:p>
          <a:p>
            <a:r>
              <a:rPr lang="en-GB" dirty="0">
                <a:solidFill>
                  <a:schemeClr val="tx2"/>
                </a:solidFill>
                <a:latin typeface="Calibri" panose="020F0502020204030204" pitchFamily="34" charset="0"/>
                <a:ea typeface="Calibri" panose="020F0502020204030204" pitchFamily="34" charset="0"/>
                <a:cs typeface="Calibri" panose="020F0502020204030204" pitchFamily="34" charset="0"/>
              </a:rPr>
              <a:t>I</a:t>
            </a:r>
            <a:r>
              <a:rPr lang="en-GB" dirty="0">
                <a:solidFill>
                  <a:schemeClr val="tx2"/>
                </a:solidFill>
                <a:effectLst/>
                <a:latin typeface="Calibri" panose="020F0502020204030204" pitchFamily="34" charset="0"/>
                <a:ea typeface="Calibri" panose="020F0502020204030204" pitchFamily="34" charset="0"/>
                <a:cs typeface="Calibri" panose="020F0502020204030204" pitchFamily="34" charset="0"/>
              </a:rPr>
              <a:t>ncludes proposal for 150MW of battery storage &amp; £75m community benefit fund</a:t>
            </a:r>
          </a:p>
          <a:p>
            <a:r>
              <a:rPr lang="en-GB" dirty="0">
                <a:solidFill>
                  <a:schemeClr val="tx2"/>
                </a:solidFill>
                <a:latin typeface="Calibri" panose="020F0502020204030204" pitchFamily="34" charset="0"/>
                <a:ea typeface="Calibri" panose="020F0502020204030204" pitchFamily="34" charset="0"/>
                <a:cs typeface="Calibri" panose="020F0502020204030204" pitchFamily="34" charset="0"/>
              </a:rPr>
              <a:t>We are working out how we might take account on that in our modelling and Plan</a:t>
            </a:r>
            <a:endParaRPr lang="en-GB"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r>
              <a:rPr lang="en-GB" dirty="0">
                <a:solidFill>
                  <a:schemeClr val="tx2"/>
                </a:solidFill>
                <a:effectLst/>
                <a:latin typeface="Calibri" panose="020F0502020204030204" pitchFamily="34" charset="0"/>
                <a:ea typeface="Calibri" panose="020F0502020204030204" pitchFamily="34" charset="0"/>
                <a:cs typeface="Calibri" panose="020F0502020204030204" pitchFamily="34" charset="0"/>
              </a:rPr>
              <a:t>We will be looking to develop x2 business cases based on priority projects coming out of the LAEP to HM Treasury Green Book</a:t>
            </a:r>
          </a:p>
          <a:p>
            <a:r>
              <a:rPr lang="en-GB" dirty="0">
                <a:solidFill>
                  <a:schemeClr val="tx2"/>
                </a:solidFill>
                <a:latin typeface="Calibri" panose="020F0502020204030204" pitchFamily="34" charset="0"/>
                <a:ea typeface="Calibri" panose="020F0502020204030204" pitchFamily="34" charset="0"/>
                <a:cs typeface="Calibri" panose="020F0502020204030204" pitchFamily="34" charset="0"/>
              </a:rPr>
              <a:t>L</a:t>
            </a:r>
            <a:r>
              <a:rPr lang="en-GB" dirty="0">
                <a:solidFill>
                  <a:schemeClr val="tx2"/>
                </a:solidFill>
                <a:effectLst/>
                <a:latin typeface="Calibri" panose="020F0502020204030204" pitchFamily="34" charset="0"/>
                <a:ea typeface="Calibri" panose="020F0502020204030204" pitchFamily="34" charset="0"/>
                <a:cs typeface="Calibri" panose="020F0502020204030204" pitchFamily="34" charset="0"/>
              </a:rPr>
              <a:t>icencing / use </a:t>
            </a:r>
            <a:r>
              <a:rPr lang="en-GB" dirty="0">
                <a:solidFill>
                  <a:schemeClr val="tx2"/>
                </a:solidFill>
                <a:effectLst/>
                <a:ea typeface="Calibri" panose="020F0502020204030204" pitchFamily="34" charset="0"/>
                <a:cs typeface="Calibri" panose="020F0502020204030204" pitchFamily="34" charset="0"/>
              </a:rPr>
              <a:t>of</a:t>
            </a:r>
            <a:r>
              <a:rPr lang="en-GB"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the LAEP Digital Twin model is something we need to work out – but it is an asset the Council will own once the project is complete that we will be able to update and use to keep track of improvement</a:t>
            </a:r>
          </a:p>
          <a:p>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8753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32E244-5E27-89AC-73C2-B4AC254A4881}"/>
              </a:ext>
            </a:extLst>
          </p:cNvPr>
          <p:cNvSpPr>
            <a:spLocks noGrp="1"/>
          </p:cNvSpPr>
          <p:nvPr>
            <p:ph type="title"/>
          </p:nvPr>
        </p:nvSpPr>
        <p:spPr/>
        <p:txBody>
          <a:bodyPr/>
          <a:lstStyle/>
          <a:p>
            <a:r>
              <a:rPr lang="en-GB" dirty="0"/>
              <a:t>Current status</a:t>
            </a:r>
          </a:p>
        </p:txBody>
      </p:sp>
      <p:graphicFrame>
        <p:nvGraphicFramePr>
          <p:cNvPr id="14" name="Diagram 13">
            <a:extLst>
              <a:ext uri="{FF2B5EF4-FFF2-40B4-BE49-F238E27FC236}">
                <a16:creationId xmlns:a16="http://schemas.microsoft.com/office/drawing/2014/main" id="{A80A0091-5ADB-4D88-13F0-34B9F7D47355}"/>
              </a:ext>
            </a:extLst>
          </p:cNvPr>
          <p:cNvGraphicFramePr/>
          <p:nvPr>
            <p:extLst>
              <p:ext uri="{D42A27DB-BD31-4B8C-83A1-F6EECF244321}">
                <p14:modId xmlns:p14="http://schemas.microsoft.com/office/powerpoint/2010/main" val="25532929"/>
              </p:ext>
            </p:extLst>
          </p:nvPr>
        </p:nvGraphicFramePr>
        <p:xfrm>
          <a:off x="609600" y="2106202"/>
          <a:ext cx="10147443" cy="4032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3701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B784405-2949-4A07-9B93-D3609EF4B144}"/>
              </a:ext>
            </a:extLst>
          </p:cNvPr>
          <p:cNvSpPr>
            <a:spLocks noGrp="1"/>
          </p:cNvSpPr>
          <p:nvPr>
            <p:ph type="body" sz="quarter" idx="13"/>
          </p:nvPr>
        </p:nvSpPr>
        <p:spPr>
          <a:xfrm>
            <a:off x="549274" y="2511321"/>
            <a:ext cx="7536851" cy="746126"/>
          </a:xfrm>
        </p:spPr>
        <p:txBody>
          <a:bodyPr vert="horz" lIns="91440" tIns="45720" rIns="91440" bIns="45720" rtlCol="0" anchor="t">
            <a:noAutofit/>
          </a:bodyPr>
          <a:lstStyle/>
          <a:p>
            <a:r>
              <a:rPr lang="en-GB" sz="3800" dirty="0">
                <a:latin typeface="Arial"/>
                <a:cs typeface="Arial"/>
              </a:rPr>
              <a:t>Local Area Energy Plans (LAEPs)</a:t>
            </a:r>
          </a:p>
          <a:p>
            <a:endParaRPr lang="en-GB" sz="3800" dirty="0"/>
          </a:p>
        </p:txBody>
      </p:sp>
      <p:sp>
        <p:nvSpPr>
          <p:cNvPr id="7" name="Text Placeholder 6">
            <a:extLst>
              <a:ext uri="{FF2B5EF4-FFF2-40B4-BE49-F238E27FC236}">
                <a16:creationId xmlns:a16="http://schemas.microsoft.com/office/drawing/2014/main" id="{4B93596F-A8B3-4246-A322-064C04125B87}"/>
              </a:ext>
            </a:extLst>
          </p:cNvPr>
          <p:cNvSpPr>
            <a:spLocks noGrp="1"/>
          </p:cNvSpPr>
          <p:nvPr>
            <p:ph type="body" sz="quarter" idx="14"/>
          </p:nvPr>
        </p:nvSpPr>
        <p:spPr/>
        <p:txBody>
          <a:bodyPr vert="horz" lIns="91440" tIns="45720" rIns="91440" bIns="45720" rtlCol="0" anchor="t">
            <a:noAutofit/>
          </a:bodyPr>
          <a:lstStyle/>
          <a:p>
            <a:r>
              <a:rPr lang="en-GB" dirty="0">
                <a:latin typeface="Arial"/>
                <a:cs typeface="Arial"/>
              </a:rPr>
              <a:t>Lara Blake, Policy Officer</a:t>
            </a:r>
            <a:br>
              <a:rPr lang="en-GB" dirty="0">
                <a:latin typeface="Arial"/>
                <a:cs typeface="Arial"/>
              </a:rPr>
            </a:br>
            <a:r>
              <a:rPr lang="en-GB" b="0" dirty="0" err="1">
                <a:latin typeface="Arial"/>
                <a:cs typeface="Arial"/>
              </a:rPr>
              <a:t>NEYNZH</a:t>
            </a:r>
            <a:r>
              <a:rPr lang="en-GB" b="0" dirty="0">
                <a:latin typeface="Arial"/>
                <a:cs typeface="Arial"/>
              </a:rPr>
              <a:t> Summit, 12 October 2023</a:t>
            </a:r>
          </a:p>
        </p:txBody>
      </p:sp>
    </p:spTree>
    <p:extLst>
      <p:ext uri="{BB962C8B-B14F-4D97-AF65-F5344CB8AC3E}">
        <p14:creationId xmlns:p14="http://schemas.microsoft.com/office/powerpoint/2010/main" val="1457891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FE8294-EAC5-4F41-97A9-409E192D04DA}"/>
              </a:ext>
            </a:extLst>
          </p:cNvPr>
          <p:cNvSpPr>
            <a:spLocks noGrp="1"/>
          </p:cNvSpPr>
          <p:nvPr>
            <p:ph type="title"/>
          </p:nvPr>
        </p:nvSpPr>
        <p:spPr/>
        <p:txBody>
          <a:bodyPr>
            <a:normAutofit/>
          </a:bodyPr>
          <a:lstStyle/>
          <a:p>
            <a:r>
              <a:rPr lang="en-GB" dirty="0">
                <a:latin typeface="Arial"/>
                <a:cs typeface="Arial"/>
              </a:rPr>
              <a:t>West Yorkshire LAEPs</a:t>
            </a:r>
          </a:p>
        </p:txBody>
      </p:sp>
      <p:sp>
        <p:nvSpPr>
          <p:cNvPr id="6" name="Text Placeholder 5">
            <a:extLst>
              <a:ext uri="{FF2B5EF4-FFF2-40B4-BE49-F238E27FC236}">
                <a16:creationId xmlns:a16="http://schemas.microsoft.com/office/drawing/2014/main" id="{BC16D470-00AF-4B44-84D0-858D821A3E99}"/>
              </a:ext>
            </a:extLst>
          </p:cNvPr>
          <p:cNvSpPr>
            <a:spLocks noGrp="1"/>
          </p:cNvSpPr>
          <p:nvPr>
            <p:ph type="body" sz="quarter" idx="12"/>
          </p:nvPr>
        </p:nvSpPr>
        <p:spPr>
          <a:xfrm>
            <a:off x="609598" y="1544638"/>
            <a:ext cx="9027562" cy="4684187"/>
          </a:xfrm>
        </p:spPr>
        <p:txBody>
          <a:bodyPr vert="horz" lIns="91440" tIns="45720" rIns="91440" bIns="45720" rtlCol="0" anchor="t">
            <a:noAutofit/>
          </a:bodyPr>
          <a:lstStyle/>
          <a:p>
            <a:r>
              <a:rPr lang="en-GB" sz="2000" b="0" dirty="0">
                <a:latin typeface="Arial"/>
                <a:ea typeface="Calibri" panose="020F0502020204030204" pitchFamily="34" charset="0"/>
                <a:cs typeface="Arial"/>
              </a:rPr>
              <a:t>Combined Authority procuring centrally for West Yorkshire</a:t>
            </a:r>
          </a:p>
          <a:p>
            <a:pPr marL="1028700" lvl="1" indent="-342900"/>
            <a:r>
              <a:rPr lang="en-GB" sz="1600" b="0" dirty="0">
                <a:latin typeface="Arial"/>
                <a:ea typeface="Calibri" panose="020F0502020204030204" pitchFamily="34" charset="0"/>
                <a:cs typeface="Arial"/>
              </a:rPr>
              <a:t>Economies of scale; cross-boundary planning</a:t>
            </a:r>
          </a:p>
          <a:p>
            <a:pPr marL="1028700" lvl="1" indent="-342900"/>
            <a:r>
              <a:rPr lang="en-GB" sz="1600" b="0" dirty="0">
                <a:latin typeface="Arial"/>
                <a:ea typeface="Calibri" panose="020F0502020204030204" pitchFamily="34" charset="0"/>
                <a:cs typeface="Arial"/>
              </a:rPr>
              <a:t>4 LAEPs for other L</a:t>
            </a:r>
            <a:r>
              <a:rPr lang="en-GB" sz="1600" dirty="0">
                <a:latin typeface="Arial"/>
                <a:ea typeface="Calibri" panose="020F0502020204030204" pitchFamily="34" charset="0"/>
                <a:cs typeface="Arial"/>
              </a:rPr>
              <a:t>As</a:t>
            </a:r>
          </a:p>
          <a:p>
            <a:pPr marL="1028700" lvl="1" indent="-342900"/>
            <a:r>
              <a:rPr lang="en-GB" sz="1600" b="0" dirty="0">
                <a:latin typeface="Arial"/>
                <a:ea typeface="Calibri" panose="020F0502020204030204" pitchFamily="34" charset="0"/>
                <a:cs typeface="Arial"/>
              </a:rPr>
              <a:t>Incorporate - and align with - Calderdale’s LAEP</a:t>
            </a:r>
          </a:p>
          <a:p>
            <a:pPr marL="1028700" lvl="1" indent="-342900"/>
            <a:r>
              <a:rPr lang="en-GB" sz="1600" b="0" dirty="0">
                <a:latin typeface="Arial"/>
                <a:ea typeface="Calibri" panose="020F0502020204030204" pitchFamily="34" charset="0"/>
                <a:cs typeface="Arial"/>
              </a:rPr>
              <a:t>15-month contract starting in January 2024</a:t>
            </a:r>
          </a:p>
          <a:p>
            <a:pPr lvl="1" indent="0">
              <a:buNone/>
            </a:pPr>
            <a:endParaRPr lang="en-GB" sz="1600" b="0" dirty="0">
              <a:latin typeface="Arial"/>
              <a:ea typeface="Calibri" panose="020F0502020204030204" pitchFamily="34" charset="0"/>
              <a:cs typeface="Arial"/>
            </a:endParaRPr>
          </a:p>
          <a:p>
            <a:r>
              <a:rPr lang="en-GB" sz="2000" b="0" dirty="0">
                <a:latin typeface="Arial"/>
                <a:ea typeface="Calibri" panose="020F0502020204030204" pitchFamily="34" charset="0"/>
                <a:cs typeface="Arial"/>
              </a:rPr>
              <a:t>Additional Funding for Deployment/Delivery</a:t>
            </a:r>
          </a:p>
          <a:p>
            <a:pPr marL="1028700" lvl="1" indent="-342900"/>
            <a:r>
              <a:rPr lang="en-GB" sz="1600" dirty="0">
                <a:latin typeface="Arial"/>
                <a:cs typeface="Arial"/>
              </a:rPr>
              <a:t>Investment/finance incl. business plan</a:t>
            </a:r>
          </a:p>
          <a:p>
            <a:pPr marL="1028700" lvl="1" indent="-342900"/>
            <a:r>
              <a:rPr lang="en-GB" sz="1600" dirty="0">
                <a:latin typeface="Arial"/>
                <a:cs typeface="Arial"/>
              </a:rPr>
              <a:t>Network governance</a:t>
            </a:r>
          </a:p>
          <a:p>
            <a:pPr lvl="1" indent="0">
              <a:buNone/>
            </a:pPr>
            <a:endParaRPr lang="en-GB" sz="1600" dirty="0">
              <a:latin typeface="Arial"/>
              <a:cs typeface="Arial"/>
            </a:endParaRPr>
          </a:p>
          <a:p>
            <a:r>
              <a:rPr lang="en-GB" sz="2000" b="0" dirty="0">
                <a:latin typeface="Arial" panose="020B0604020202020204" pitchFamily="34" charset="0"/>
                <a:ea typeface="Calibri" panose="020F0502020204030204" pitchFamily="34" charset="0"/>
                <a:cs typeface="Arial" panose="020B0604020202020204" pitchFamily="34" charset="0"/>
              </a:rPr>
              <a:t>Advantages of Phased Approach to LAEP Rollout</a:t>
            </a:r>
          </a:p>
          <a:p>
            <a:pPr marL="1028700" lvl="1" indent="-342900"/>
            <a:r>
              <a:rPr lang="en-GB" sz="1600" dirty="0">
                <a:latin typeface="Arial"/>
                <a:cs typeface="Arial"/>
              </a:rPr>
              <a:t>Incorporate Calderdale learnings</a:t>
            </a:r>
          </a:p>
          <a:p>
            <a:pPr marL="1028700" lvl="1" indent="-342900"/>
            <a:r>
              <a:rPr lang="en-GB" sz="1600" dirty="0">
                <a:latin typeface="Arial"/>
                <a:cs typeface="Arial"/>
              </a:rPr>
              <a:t>Stronger Steering Group built on experience</a:t>
            </a:r>
          </a:p>
          <a:p>
            <a:pPr marL="1028700" lvl="1" indent="-342900"/>
            <a:r>
              <a:rPr lang="en-GB" sz="1600" dirty="0">
                <a:latin typeface="Arial"/>
                <a:cs typeface="Arial"/>
              </a:rPr>
              <a:t>Faster understanding of LAEP methodology</a:t>
            </a:r>
          </a:p>
          <a:p>
            <a:pPr marL="1028700" lvl="1" indent="-342900"/>
            <a:r>
              <a:rPr lang="en-GB" sz="1600" dirty="0">
                <a:latin typeface="Arial"/>
                <a:cs typeface="Arial"/>
              </a:rPr>
              <a:t>Facilitates pre-contract planning</a:t>
            </a:r>
          </a:p>
          <a:p>
            <a:endParaRPr lang="en-GB" sz="2000" b="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21306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FE8294-EAC5-4F41-97A9-409E192D04DA}"/>
              </a:ext>
            </a:extLst>
          </p:cNvPr>
          <p:cNvSpPr>
            <a:spLocks noGrp="1"/>
          </p:cNvSpPr>
          <p:nvPr>
            <p:ph type="title"/>
          </p:nvPr>
        </p:nvSpPr>
        <p:spPr/>
        <p:txBody>
          <a:bodyPr>
            <a:normAutofit/>
          </a:bodyPr>
          <a:lstStyle/>
          <a:p>
            <a:r>
              <a:rPr lang="en-GB" dirty="0">
                <a:latin typeface="Arial"/>
                <a:cs typeface="Arial"/>
              </a:rPr>
              <a:t>Ongoing Work and Pre-contract Planning</a:t>
            </a:r>
          </a:p>
        </p:txBody>
      </p:sp>
      <p:sp>
        <p:nvSpPr>
          <p:cNvPr id="6" name="Text Placeholder 5">
            <a:extLst>
              <a:ext uri="{FF2B5EF4-FFF2-40B4-BE49-F238E27FC236}">
                <a16:creationId xmlns:a16="http://schemas.microsoft.com/office/drawing/2014/main" id="{BC16D470-00AF-4B44-84D0-858D821A3E99}"/>
              </a:ext>
            </a:extLst>
          </p:cNvPr>
          <p:cNvSpPr>
            <a:spLocks noGrp="1"/>
          </p:cNvSpPr>
          <p:nvPr>
            <p:ph type="body" sz="quarter" idx="12"/>
          </p:nvPr>
        </p:nvSpPr>
        <p:spPr>
          <a:xfrm>
            <a:off x="609598" y="1544638"/>
            <a:ext cx="9027562" cy="4684187"/>
          </a:xfrm>
        </p:spPr>
        <p:txBody>
          <a:bodyPr vert="horz" lIns="91440" tIns="45720" rIns="91440" bIns="45720" rtlCol="0" anchor="t">
            <a:noAutofit/>
          </a:bodyPr>
          <a:lstStyle/>
          <a:p>
            <a:r>
              <a:rPr lang="en-GB" sz="2000" b="0" dirty="0">
                <a:latin typeface="Arial"/>
                <a:ea typeface="Calibri" panose="020F0502020204030204" pitchFamily="34" charset="0"/>
                <a:cs typeface="Arial"/>
              </a:rPr>
              <a:t>Refresh of WYCA Carbon Emissions Reduction Pathways (CERPs)</a:t>
            </a:r>
          </a:p>
          <a:p>
            <a:pPr marL="1028700" lvl="1" indent="-342900"/>
            <a:r>
              <a:rPr lang="en-GB" sz="1600" b="0" dirty="0">
                <a:latin typeface="Arial"/>
                <a:ea typeface="Calibri" panose="020F0502020204030204" pitchFamily="34" charset="0"/>
                <a:cs typeface="Arial"/>
              </a:rPr>
              <a:t>Builds on original 2019 CERPs</a:t>
            </a:r>
          </a:p>
          <a:p>
            <a:pPr marL="1028700" lvl="1" indent="-342900"/>
            <a:r>
              <a:rPr lang="en-GB" sz="1600" dirty="0">
                <a:latin typeface="Arial"/>
                <a:ea typeface="Calibri" panose="020F0502020204030204" pitchFamily="34" charset="0"/>
                <a:cs typeface="Arial"/>
              </a:rPr>
              <a:t>Complete Pathway: set targets, develop evidence base</a:t>
            </a:r>
          </a:p>
          <a:p>
            <a:pPr marL="1028700" lvl="1" indent="-342900"/>
            <a:r>
              <a:rPr lang="en-GB" sz="1600" dirty="0">
                <a:latin typeface="Arial"/>
                <a:ea typeface="Calibri" panose="020F0502020204030204" pitchFamily="34" charset="0"/>
                <a:cs typeface="Arial"/>
              </a:rPr>
              <a:t>Action Plan: pipeline of investable projects</a:t>
            </a:r>
          </a:p>
          <a:p>
            <a:pPr marL="1028700" lvl="1" indent="-342900"/>
            <a:r>
              <a:rPr lang="en-GB" sz="1600" dirty="0">
                <a:latin typeface="Arial"/>
                <a:ea typeface="Calibri" panose="020F0502020204030204" pitchFamily="34" charset="0"/>
                <a:cs typeface="Arial"/>
              </a:rPr>
              <a:t>Interventions identified at regional level disaggregated for each LA (LAEP focus)</a:t>
            </a:r>
            <a:endParaRPr lang="en-GB" sz="1600" b="0" dirty="0">
              <a:latin typeface="Arial"/>
              <a:ea typeface="Calibri" panose="020F0502020204030204" pitchFamily="34" charset="0"/>
              <a:cs typeface="Arial"/>
            </a:endParaRPr>
          </a:p>
          <a:p>
            <a:pPr marL="1028700" lvl="1" indent="-342900"/>
            <a:r>
              <a:rPr lang="en-GB" sz="1600" b="0" dirty="0">
                <a:latin typeface="Arial"/>
                <a:ea typeface="Calibri" panose="020F0502020204030204" pitchFamily="34" charset="0"/>
                <a:cs typeface="Arial"/>
              </a:rPr>
              <a:t>Interim report available early-2024</a:t>
            </a:r>
          </a:p>
          <a:p>
            <a:endParaRPr lang="en-GB" sz="1000" b="0" dirty="0">
              <a:latin typeface="Arial"/>
              <a:ea typeface="Calibri" panose="020F0502020204030204" pitchFamily="34" charset="0"/>
              <a:cs typeface="Arial"/>
            </a:endParaRPr>
          </a:p>
          <a:p>
            <a:r>
              <a:rPr lang="en-GB" sz="2000" b="0" dirty="0">
                <a:latin typeface="Arial"/>
                <a:ea typeface="Calibri" panose="020F0502020204030204" pitchFamily="34" charset="0"/>
                <a:cs typeface="Arial"/>
              </a:rPr>
              <a:t>Hydrogen Use Case Study</a:t>
            </a:r>
          </a:p>
          <a:p>
            <a:pPr marL="1028700" lvl="1" indent="-342900"/>
            <a:r>
              <a:rPr lang="en-GB" sz="1600" dirty="0">
                <a:latin typeface="Arial"/>
                <a:cs typeface="Arial"/>
              </a:rPr>
              <a:t>Hydrogen deployment in different sectors in West Yorkshire</a:t>
            </a:r>
          </a:p>
          <a:p>
            <a:pPr marL="1028700" lvl="1" indent="-342900"/>
            <a:r>
              <a:rPr lang="en-GB" sz="1600" dirty="0">
                <a:latin typeface="Arial"/>
                <a:cs typeface="Arial"/>
              </a:rPr>
              <a:t>Evidence-based policy position</a:t>
            </a:r>
          </a:p>
          <a:p>
            <a:pPr marL="1028700" lvl="1" indent="-342900"/>
            <a:r>
              <a:rPr lang="en-GB" sz="1600" dirty="0">
                <a:latin typeface="Arial"/>
                <a:cs typeface="Arial"/>
              </a:rPr>
              <a:t>Scope: transport, domestic heating, industry</a:t>
            </a:r>
          </a:p>
          <a:p>
            <a:pPr marL="1028700" lvl="1" indent="-342900"/>
            <a:r>
              <a:rPr lang="en-GB" sz="1600" dirty="0">
                <a:latin typeface="Arial"/>
                <a:cs typeface="Arial"/>
              </a:rPr>
              <a:t>Initial findings available early-2024</a:t>
            </a:r>
          </a:p>
          <a:p>
            <a:pPr lvl="1" indent="0">
              <a:buNone/>
            </a:pPr>
            <a:endParaRPr lang="en-GB" sz="1000" dirty="0">
              <a:latin typeface="Arial"/>
              <a:cs typeface="Arial"/>
            </a:endParaRPr>
          </a:p>
          <a:p>
            <a:r>
              <a:rPr lang="en-GB" sz="2000" b="0" dirty="0">
                <a:latin typeface="Arial" panose="020B0604020202020204" pitchFamily="34" charset="0"/>
                <a:ea typeface="Calibri" panose="020F0502020204030204" pitchFamily="34" charset="0"/>
                <a:cs typeface="Arial" panose="020B0604020202020204" pitchFamily="34" charset="0"/>
              </a:rPr>
              <a:t>Governance and Data</a:t>
            </a:r>
          </a:p>
          <a:p>
            <a:pPr marL="1028700" lvl="1" indent="-342900"/>
            <a:r>
              <a:rPr lang="en-GB" sz="1600" dirty="0">
                <a:latin typeface="Arial"/>
                <a:cs typeface="Arial"/>
              </a:rPr>
              <a:t>Preparatory meetings with LAs and key stakeholders to plan LAEP scope, governance</a:t>
            </a:r>
          </a:p>
          <a:p>
            <a:pPr marL="1028700" lvl="1" indent="-342900"/>
            <a:r>
              <a:rPr lang="en-GB" sz="1600" dirty="0">
                <a:latin typeface="Arial"/>
                <a:cs typeface="Arial"/>
              </a:rPr>
              <a:t>Aim to ensure datasets and NDAs in place prior to contract start</a:t>
            </a:r>
          </a:p>
          <a:p>
            <a:endParaRPr lang="en-GB" sz="2000" b="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21101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FE8294-EAC5-4F41-97A9-409E192D04DA}"/>
              </a:ext>
            </a:extLst>
          </p:cNvPr>
          <p:cNvSpPr>
            <a:spLocks noGrp="1"/>
          </p:cNvSpPr>
          <p:nvPr>
            <p:ph type="title"/>
          </p:nvPr>
        </p:nvSpPr>
        <p:spPr/>
        <p:txBody>
          <a:bodyPr>
            <a:normAutofit/>
          </a:bodyPr>
          <a:lstStyle/>
          <a:p>
            <a:r>
              <a:rPr lang="en-GB" dirty="0">
                <a:latin typeface="Arial"/>
                <a:cs typeface="Arial"/>
              </a:rPr>
              <a:t>Proposed Local Authority Input</a:t>
            </a:r>
          </a:p>
        </p:txBody>
      </p:sp>
      <p:sp>
        <p:nvSpPr>
          <p:cNvPr id="6" name="Text Placeholder 5">
            <a:extLst>
              <a:ext uri="{FF2B5EF4-FFF2-40B4-BE49-F238E27FC236}">
                <a16:creationId xmlns:a16="http://schemas.microsoft.com/office/drawing/2014/main" id="{BC16D470-00AF-4B44-84D0-858D821A3E99}"/>
              </a:ext>
            </a:extLst>
          </p:cNvPr>
          <p:cNvSpPr>
            <a:spLocks noGrp="1"/>
          </p:cNvSpPr>
          <p:nvPr>
            <p:ph type="body" sz="quarter" idx="12"/>
          </p:nvPr>
        </p:nvSpPr>
        <p:spPr>
          <a:xfrm>
            <a:off x="609598" y="1544638"/>
            <a:ext cx="9027562" cy="4684187"/>
          </a:xfrm>
        </p:spPr>
        <p:txBody>
          <a:bodyPr vert="horz" lIns="91440" tIns="45720" rIns="91440" bIns="45720" rtlCol="0" anchor="t">
            <a:noAutofit/>
          </a:bodyPr>
          <a:lstStyle/>
          <a:p>
            <a:r>
              <a:rPr lang="en-GB" sz="1800" dirty="0">
                <a:latin typeface="Arial"/>
                <a:cs typeface="Arial"/>
              </a:rPr>
              <a:t>Project Governance</a:t>
            </a:r>
          </a:p>
          <a:p>
            <a:pPr marL="342900" indent="-342900">
              <a:buFont typeface="Arial" panose="020B0604020202020204" pitchFamily="34" charset="0"/>
              <a:buChar char="•"/>
            </a:pPr>
            <a:r>
              <a:rPr lang="en-GB" sz="1800" b="0" dirty="0">
                <a:latin typeface="Arial"/>
                <a:ea typeface="Calibri" panose="020F0502020204030204" pitchFamily="34" charset="0"/>
                <a:cs typeface="Arial"/>
              </a:rPr>
              <a:t>Participate in central Steering Group (planning and energy expertise)</a:t>
            </a:r>
          </a:p>
          <a:p>
            <a:pPr marL="342900" indent="-342900">
              <a:buFont typeface="Arial" panose="020B0604020202020204" pitchFamily="34" charset="0"/>
              <a:buChar char="•"/>
            </a:pPr>
            <a:r>
              <a:rPr lang="en-GB" sz="1800" b="0" dirty="0">
                <a:latin typeface="Arial"/>
                <a:ea typeface="Calibri" panose="020F0502020204030204" pitchFamily="34" charset="0"/>
                <a:cs typeface="Arial"/>
              </a:rPr>
              <a:t>Manage internal LA Stakeholder Group (housing, energy, transport, etc)</a:t>
            </a:r>
          </a:p>
          <a:p>
            <a:pPr marL="342900" indent="-342900">
              <a:buFont typeface="Arial" panose="020B0604020202020204" pitchFamily="34" charset="0"/>
              <a:buChar char="•"/>
            </a:pPr>
            <a:r>
              <a:rPr lang="en-GB" sz="1800" b="0" dirty="0">
                <a:latin typeface="Arial"/>
                <a:ea typeface="Calibri" panose="020F0502020204030204" pitchFamily="34" charset="0"/>
                <a:cs typeface="Arial"/>
              </a:rPr>
              <a:t>Manage LA Stakeholder Engagement Group</a:t>
            </a:r>
            <a:endParaRPr lang="en-GB" sz="1800" b="0" dirty="0">
              <a:latin typeface="Arial" panose="020B0604020202020204" pitchFamily="34" charset="0"/>
              <a:ea typeface="Calibri" panose="020F0502020204030204" pitchFamily="34" charset="0"/>
              <a:cs typeface="Arial" panose="020B0604020202020204" pitchFamily="34" charset="0"/>
            </a:endParaRPr>
          </a:p>
          <a:p>
            <a:endParaRPr lang="en-GB" sz="1800" dirty="0">
              <a:latin typeface="Arial"/>
              <a:ea typeface="Calibri"/>
              <a:cs typeface="Arial"/>
            </a:endParaRPr>
          </a:p>
          <a:p>
            <a:r>
              <a:rPr lang="en-GB" sz="1800" dirty="0">
                <a:latin typeface="Arial"/>
                <a:ea typeface="Calibri"/>
                <a:cs typeface="Arial"/>
              </a:rPr>
              <a:t>Stakeholder Engagement</a:t>
            </a:r>
          </a:p>
          <a:p>
            <a:pPr marL="342900" indent="-342900">
              <a:buFont typeface="Arial" panose="020B0604020202020204" pitchFamily="34" charset="0"/>
              <a:buChar char="•"/>
            </a:pPr>
            <a:r>
              <a:rPr lang="en-GB" sz="1800" b="0" dirty="0">
                <a:latin typeface="Arial"/>
                <a:cs typeface="Arial"/>
              </a:rPr>
              <a:t>Manage direct communications with stakeholders: know your audience</a:t>
            </a:r>
          </a:p>
          <a:p>
            <a:pPr marL="342900" indent="-342900">
              <a:buFont typeface="Arial" panose="020B0604020202020204" pitchFamily="34" charset="0"/>
              <a:buChar char="•"/>
            </a:pPr>
            <a:r>
              <a:rPr lang="en-GB" sz="1800" b="0" dirty="0">
                <a:latin typeface="Arial"/>
                <a:cs typeface="Arial"/>
              </a:rPr>
              <a:t>GDPR: invite stakeholders to events: Stakeholder Engagement Group, workshops, etc</a:t>
            </a:r>
          </a:p>
          <a:p>
            <a:endParaRPr lang="en-GB" sz="1800" b="0" dirty="0">
              <a:latin typeface="Arial"/>
              <a:ea typeface="Calibri"/>
              <a:cs typeface="Arial"/>
            </a:endParaRPr>
          </a:p>
          <a:p>
            <a:r>
              <a:rPr lang="en-GB" sz="1800" dirty="0">
                <a:latin typeface="Arial"/>
                <a:cs typeface="Arial"/>
              </a:rPr>
              <a:t>Data Management</a:t>
            </a:r>
          </a:p>
          <a:p>
            <a:pPr marL="342900" indent="-342900">
              <a:buFont typeface="Arial" panose="020B0604020202020204" pitchFamily="34" charset="0"/>
              <a:buChar char="•"/>
            </a:pPr>
            <a:r>
              <a:rPr lang="en-GB" sz="1800" b="0" dirty="0">
                <a:latin typeface="Arial"/>
                <a:cs typeface="Arial"/>
              </a:rPr>
              <a:t>Coordinate collection of datasets within each LA</a:t>
            </a:r>
            <a:endParaRPr lang="en-GB" sz="1800" b="0" dirty="0">
              <a:latin typeface="Arial"/>
              <a:ea typeface="Calibri"/>
              <a:cs typeface="Arial"/>
            </a:endParaRPr>
          </a:p>
          <a:p>
            <a:endParaRPr lang="en-GB" sz="1800" b="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828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B784405-2949-4A07-9B93-D3609EF4B144}"/>
              </a:ext>
            </a:extLst>
          </p:cNvPr>
          <p:cNvSpPr>
            <a:spLocks noGrp="1"/>
          </p:cNvSpPr>
          <p:nvPr>
            <p:ph type="body" sz="quarter" idx="13"/>
          </p:nvPr>
        </p:nvSpPr>
        <p:spPr>
          <a:xfrm>
            <a:off x="549274" y="2511321"/>
            <a:ext cx="7536851" cy="746126"/>
          </a:xfrm>
        </p:spPr>
        <p:txBody>
          <a:bodyPr vert="horz" lIns="91440" tIns="45720" rIns="91440" bIns="45720" rtlCol="0" anchor="t">
            <a:noAutofit/>
          </a:bodyPr>
          <a:lstStyle/>
          <a:p>
            <a:r>
              <a:rPr lang="en-GB" sz="3200" dirty="0">
                <a:latin typeface="Arial"/>
                <a:cs typeface="Arial"/>
              </a:rPr>
              <a:t>Thank you for your attention</a:t>
            </a:r>
          </a:p>
          <a:p>
            <a:endParaRPr lang="en-GB" sz="3800" dirty="0"/>
          </a:p>
        </p:txBody>
      </p:sp>
      <p:sp>
        <p:nvSpPr>
          <p:cNvPr id="7" name="Text Placeholder 6">
            <a:extLst>
              <a:ext uri="{FF2B5EF4-FFF2-40B4-BE49-F238E27FC236}">
                <a16:creationId xmlns:a16="http://schemas.microsoft.com/office/drawing/2014/main" id="{4B93596F-A8B3-4246-A322-064C04125B87}"/>
              </a:ext>
            </a:extLst>
          </p:cNvPr>
          <p:cNvSpPr>
            <a:spLocks noGrp="1"/>
          </p:cNvSpPr>
          <p:nvPr>
            <p:ph type="body" sz="quarter" idx="14"/>
          </p:nvPr>
        </p:nvSpPr>
        <p:spPr/>
        <p:txBody>
          <a:bodyPr vert="horz" lIns="91440" tIns="45720" rIns="91440" bIns="45720" rtlCol="0" anchor="t">
            <a:noAutofit/>
          </a:bodyPr>
          <a:lstStyle/>
          <a:p>
            <a:r>
              <a:rPr lang="en-GB" dirty="0">
                <a:latin typeface="Arial"/>
                <a:cs typeface="Arial"/>
              </a:rPr>
              <a:t>Any questions on LAEPs to </a:t>
            </a:r>
          </a:p>
          <a:p>
            <a:r>
              <a:rPr lang="en-GB" dirty="0">
                <a:latin typeface="Arial"/>
                <a:cs typeface="Arial"/>
              </a:rPr>
              <a:t>lara.blake@westyorks-ca.gov.uk</a:t>
            </a:r>
            <a:endParaRPr lang="en-GB" b="0" dirty="0">
              <a:latin typeface="Arial"/>
              <a:cs typeface="Arial"/>
            </a:endParaRPr>
          </a:p>
        </p:txBody>
      </p:sp>
    </p:spTree>
    <p:extLst>
      <p:ext uri="{BB962C8B-B14F-4D97-AF65-F5344CB8AC3E}">
        <p14:creationId xmlns:p14="http://schemas.microsoft.com/office/powerpoint/2010/main" val="3477433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1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7330394E-216B-2A14-A220-4E261ADFF0E3}"/>
              </a:ext>
            </a:extLst>
          </p:cNvPr>
          <p:cNvPicPr>
            <a:picLocks noGrp="1" noChangeAspect="1"/>
          </p:cNvPicPr>
          <p:nvPr>
            <p:ph idx="1"/>
          </p:nvPr>
        </p:nvPicPr>
        <p:blipFill rotWithShape="1">
          <a:blip r:embed="rId3"/>
          <a:srcRect t="10507"/>
          <a:stretch/>
        </p:blipFill>
        <p:spPr>
          <a:xfrm>
            <a:off x="2522358" y="10"/>
            <a:ext cx="9669642" cy="6857990"/>
          </a:xfrm>
          <a:prstGeom prst="rect">
            <a:avLst/>
          </a:prstGeom>
          <a:noFill/>
        </p:spPr>
      </p:pic>
      <p:sp>
        <p:nvSpPr>
          <p:cNvPr id="44" name="Rectangle 2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D07979-4394-8F1A-1CF2-E6F2205301A6}"/>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dirty="0">
                <a:solidFill>
                  <a:schemeClr val="tx2"/>
                </a:solidFill>
                <a:latin typeface="+mn-lt"/>
              </a:rPr>
              <a:t>Calderdale</a:t>
            </a:r>
            <a:r>
              <a:rPr lang="en-US" sz="5200" dirty="0">
                <a:solidFill>
                  <a:schemeClr val="tx2"/>
                </a:solidFill>
              </a:rPr>
              <a:t> </a:t>
            </a:r>
            <a:r>
              <a:rPr lang="en-US" sz="5200" dirty="0">
                <a:solidFill>
                  <a:schemeClr val="tx2"/>
                </a:solidFill>
                <a:latin typeface="+mn-lt"/>
              </a:rPr>
              <a:t>Local Area Energy Plan</a:t>
            </a:r>
          </a:p>
        </p:txBody>
      </p:sp>
      <p:pic>
        <p:nvPicPr>
          <p:cNvPr id="2" name="Picture 1">
            <a:extLst>
              <a:ext uri="{FF2B5EF4-FFF2-40B4-BE49-F238E27FC236}">
                <a16:creationId xmlns:a16="http://schemas.microsoft.com/office/drawing/2014/main" id="{2FF18C4D-3679-5AA7-9A76-7F4FFE6ABF5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7173" y="179975"/>
            <a:ext cx="1469206" cy="631692"/>
          </a:xfrm>
          <a:prstGeom prst="rect">
            <a:avLst/>
          </a:prstGeom>
          <a:noFill/>
          <a:ln>
            <a:noFill/>
          </a:ln>
        </p:spPr>
      </p:pic>
    </p:spTree>
    <p:extLst>
      <p:ext uri="{BB962C8B-B14F-4D97-AF65-F5344CB8AC3E}">
        <p14:creationId xmlns:p14="http://schemas.microsoft.com/office/powerpoint/2010/main" val="2550683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CA 2022">
      <a:dk1>
        <a:srgbClr val="17243C"/>
      </a:dk1>
      <a:lt1>
        <a:sysClr val="window" lastClr="FFFFFF"/>
      </a:lt1>
      <a:dk2>
        <a:srgbClr val="17243C"/>
      </a:dk2>
      <a:lt2>
        <a:srgbClr val="E7E6E6"/>
      </a:lt2>
      <a:accent1>
        <a:srgbClr val="009A9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NEY 1">
      <a:dk1>
        <a:srgbClr val="000000"/>
      </a:dk1>
      <a:lt1>
        <a:srgbClr val="FFFFFF"/>
      </a:lt1>
      <a:dk2>
        <a:srgbClr val="004141"/>
      </a:dk2>
      <a:lt2>
        <a:srgbClr val="E7E6E6"/>
      </a:lt2>
      <a:accent1>
        <a:srgbClr val="F08719"/>
      </a:accent1>
      <a:accent2>
        <a:srgbClr val="AABE32"/>
      </a:accent2>
      <a:accent3>
        <a:srgbClr val="B174B3"/>
      </a:accent3>
      <a:accent4>
        <a:srgbClr val="23B2AC"/>
      </a:accent4>
      <a:accent5>
        <a:srgbClr val="E16B6B"/>
      </a:accent5>
      <a:accent6>
        <a:srgbClr val="2C7380"/>
      </a:accent6>
      <a:hlink>
        <a:srgbClr val="004141"/>
      </a:hlink>
      <a:folHlink>
        <a:srgbClr val="5759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f308053-a768-43f1-bf66-06210bb74c0d" xsi:nil="true"/>
    <lcf76f155ced4ddcb4097134ff3c332f xmlns="c51e0c16-3c70-4bed-930f-b02839d0dd8b">
      <Terms xmlns="http://schemas.microsoft.com/office/infopath/2007/PartnerControls"/>
    </lcf76f155ced4ddcb4097134ff3c332f>
    <MigrationWizIdPermissionLevels xmlns="c51e0c16-3c70-4bed-930f-b02839d0dd8b" xsi:nil="true"/>
    <Review_x0020_Status xmlns="c51e0c16-3c70-4bed-930f-b02839d0dd8b" xsi:nil="true"/>
    <MigrationWizId xmlns="c51e0c16-3c70-4bed-930f-b02839d0dd8b" xsi:nil="true"/>
    <MigrationWizIdPermissions xmlns="c51e0c16-3c70-4bed-930f-b02839d0dd8b" xsi:nil="true"/>
    <MigrationWizIdDocumentLibraryPermissions xmlns="c51e0c16-3c70-4bed-930f-b02839d0dd8b" xsi:nil="true"/>
    <Progress xmlns="c51e0c16-3c70-4bed-930f-b02839d0dd8b">In Review</Progress>
    <Link xmlns="c51e0c16-3c70-4bed-930f-b02839d0dd8b">
      <Url xsi:nil="true"/>
      <Description xsi:nil="true"/>
    </Link>
    <_Flow_SignoffStatus xmlns="c51e0c16-3c70-4bed-930f-b02839d0dd8b" xsi:nil="true"/>
    <MigrationWizIdSecurityGroups xmlns="c51e0c16-3c70-4bed-930f-b02839d0dd8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Combined Authority Document" ma:contentTypeID="0x010100CD2C4A6BD139E040B17750FF27DCB588001C5DA2A8E522594C8DFC8786DE622B99" ma:contentTypeVersion="38" ma:contentTypeDescription="Create a new document." ma:contentTypeScope="" ma:versionID="7eda30ba0fced2c6a537a3eb26c0350c">
  <xsd:schema xmlns:xsd="http://www.w3.org/2001/XMLSchema" xmlns:xs="http://www.w3.org/2001/XMLSchema" xmlns:p="http://schemas.microsoft.com/office/2006/metadata/properties" xmlns:ns2="609d8ea2-166c-4bc4-b8e6-471679cf7152" xmlns:ns3="0b395adf-f381-4544-8bea-1fa9efbbcf09" xmlns:ns4="48da7f05-2751-402d-bd3e-cb5f9c42c7e0" targetNamespace="http://schemas.microsoft.com/office/2006/metadata/properties" ma:root="true" ma:fieldsID="ea33b2d0a358731100f1a035d0e82205" ns2:_="" ns3:_="" ns4:_="">
    <xsd:import namespace="609d8ea2-166c-4bc4-b8e6-471679cf7152"/>
    <xsd:import namespace="0b395adf-f381-4544-8bea-1fa9efbbcf09"/>
    <xsd:import namespace="48da7f05-2751-402d-bd3e-cb5f9c42c7e0"/>
    <xsd:element name="properties">
      <xsd:complexType>
        <xsd:sequence>
          <xsd:element name="documentManagement">
            <xsd:complexType>
              <xsd:all>
                <xsd:element ref="ns2:TaxCatchAll" minOccurs="0"/>
                <xsd:element ref="ns2:TaxCatchAllLabel" minOccurs="0"/>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9d8ea2-166c-4bc4-b8e6-471679cf7152"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e0f928b4-f0c0-41d6-9b84-8a7307900e02}" ma:internalName="TaxCatchAll" ma:showField="CatchAllData" ma:web="48da7f05-2751-402d-bd3e-cb5f9c42c7e0">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e0f928b4-f0c0-41d6-9b84-8a7307900e02}" ma:internalName="TaxCatchAllLabel" ma:readOnly="true" ma:showField="CatchAllDataLabel" ma:web="48da7f05-2751-402d-bd3e-cb5f9c42c7e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395adf-f381-4544-8bea-1fa9efbbcf0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18be74b-408a-4821-a541-c1cb6a280853"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da7f05-2751-402d-bd3e-cb5f9c42c7e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A3B37C370094A947B45A665807D95A87" ma:contentTypeVersion="29" ma:contentTypeDescription="Create a new document." ma:contentTypeScope="" ma:versionID="01d97a06b5e695cf0457bf3342bb977e">
  <xsd:schema xmlns:xsd="http://www.w3.org/2001/XMLSchema" xmlns:xs="http://www.w3.org/2001/XMLSchema" xmlns:p="http://schemas.microsoft.com/office/2006/metadata/properties" xmlns:ns1="c51e0c16-3c70-4bed-930f-b02839d0dd8b" xmlns:ns3="5f308053-a768-43f1-bf66-06210bb74c0d" targetNamespace="http://schemas.microsoft.com/office/2006/metadata/properties" ma:root="true" ma:fieldsID="d7c2235b88ac9abb34b0b2e78184de51" ns1:_="" ns3:_="">
    <xsd:import namespace="c51e0c16-3c70-4bed-930f-b02839d0dd8b"/>
    <xsd:import namespace="5f308053-a768-43f1-bf66-06210bb74c0d"/>
    <xsd:element name="properties">
      <xsd:complexType>
        <xsd:sequence>
          <xsd:element name="documentManagement">
            <xsd:complexType>
              <xsd:all>
                <xsd:element ref="ns1:Review_x0020_Status" minOccurs="0"/>
                <xsd:element ref="ns1:Link" minOccurs="0"/>
                <xsd:element ref="ns1:_Flow_SignoffStatus" minOccurs="0"/>
                <xsd:element ref="ns1:MigrationWizId" minOccurs="0"/>
                <xsd:element ref="ns1:MigrationWizIdPermissions" minOccurs="0"/>
                <xsd:element ref="ns1:MigrationWizIdPermissionLevels" minOccurs="0"/>
                <xsd:element ref="ns1:MigrationWizIdDocumentLibraryPermissions" minOccurs="0"/>
                <xsd:element ref="ns1:MigrationWizIdSecurityGroups" minOccurs="0"/>
                <xsd:element ref="ns1:MediaServiceMetadata" minOccurs="0"/>
                <xsd:element ref="ns1:MediaServiceFastMetadata" minOccurs="0"/>
                <xsd:element ref="ns1:MediaServiceDateTaken" minOccurs="0"/>
                <xsd:element ref="ns1:MediaServiceAutoKeyPoints" minOccurs="0"/>
                <xsd:element ref="ns1:MediaServiceKeyPoints" minOccurs="0"/>
                <xsd:element ref="ns1:MediaServiceAutoTags" minOccurs="0"/>
                <xsd:element ref="ns1:MediaServiceOCR" minOccurs="0"/>
                <xsd:element ref="ns1:MediaServiceGenerationTime" minOccurs="0"/>
                <xsd:element ref="ns1:MediaServiceEventHashCode" minOccurs="0"/>
                <xsd:element ref="ns1:MediaServiceLocation" minOccurs="0"/>
                <xsd:element ref="ns3:SharedWithUsers" minOccurs="0"/>
                <xsd:element ref="ns3:SharedWithDetails" minOccurs="0"/>
                <xsd:element ref="ns1:MediaLengthInSeconds" minOccurs="0"/>
                <xsd:element ref="ns1:lcf76f155ced4ddcb4097134ff3c332f" minOccurs="0"/>
                <xsd:element ref="ns3:TaxCatchAll" minOccurs="0"/>
                <xsd:element ref="ns1:MediaServiceObjectDetectorVersions" minOccurs="0"/>
                <xsd:element ref="ns1:Progres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1e0c16-3c70-4bed-930f-b02839d0dd8b" elementFormDefault="qualified">
    <xsd:import namespace="http://schemas.microsoft.com/office/2006/documentManagement/types"/>
    <xsd:import namespace="http://schemas.microsoft.com/office/infopath/2007/PartnerControls"/>
    <xsd:element name="Review_x0020_Status" ma:index="0" nillable="true" ma:displayName="Review Status" ma:format="Dropdown" ma:internalName="Review_x0020_Status">
      <xsd:complexType>
        <xsd:complexContent>
          <xsd:extension base="dms:MultiChoiceFillIn">
            <xsd:sequence>
              <xsd:element name="Value" maxOccurs="unbounded" minOccurs="0" nillable="true">
                <xsd:simpleType>
                  <xsd:union memberTypes="dms:Text">
                    <xsd:simpleType>
                      <xsd:restriction base="dms:Choice">
                        <xsd:enumeration value="In Process"/>
                        <xsd:enumeration value="In Review"/>
                        <xsd:enumeration value="Signed Off"/>
                      </xsd:restriction>
                    </xsd:simpleType>
                  </xsd:union>
                </xsd:simpleType>
              </xsd:element>
            </xsd:sequence>
          </xsd:extension>
        </xsd:complexContent>
      </xsd:complexType>
    </xsd:element>
    <xsd:element name="Link" ma:index="4" nillable="true" ma:displayName="Link" ma:format="Hyperlink" ma:internalName="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Flow_SignoffStatus" ma:index="5" nillable="true" ma:displayName="Sign-off status" ma:hidden="true" ma:internalName="Sign_x002d_off_x0020_status" ma:readOnly="false">
      <xsd:simpleType>
        <xsd:restriction base="dms:Text"/>
      </xsd:simpleType>
    </xsd:element>
    <xsd:element name="MigrationWizId" ma:index="8" nillable="true" ma:displayName="MigrationWizId" ma:hidden="true" ma:internalName="MigrationWizId" ma:readOnly="false">
      <xsd:simpleType>
        <xsd:restriction base="dms:Text"/>
      </xsd:simpleType>
    </xsd:element>
    <xsd:element name="MigrationWizIdPermissions" ma:index="9" nillable="true" ma:displayName="MigrationWizIdPermissions" ma:hidden="true" ma:internalName="MigrationWizIdPermissions" ma:readOnly="false">
      <xsd:simpleType>
        <xsd:restriction base="dms:Text"/>
      </xsd:simpleType>
    </xsd:element>
    <xsd:element name="MigrationWizIdPermissionLevels" ma:index="10" nillable="true" ma:displayName="MigrationWizIdPermissionLevels" ma:hidden="true" ma:internalName="MigrationWizIdPermissionLevels" ma:readOnly="false">
      <xsd:simpleType>
        <xsd:restriction base="dms:Text"/>
      </xsd:simpleType>
    </xsd:element>
    <xsd:element name="MigrationWizIdDocumentLibraryPermissions" ma:index="11" nillable="true" ma:displayName="MigrationWizIdDocumentLibraryPermissions" ma:hidden="true" ma:internalName="MigrationWizIdDocumentLibraryPermissions" ma:readOnly="false">
      <xsd:simpleType>
        <xsd:restriction base="dms:Text"/>
      </xsd:simpleType>
    </xsd:element>
    <xsd:element name="MigrationWizIdSecurityGroups" ma:index="12" nillable="true" ma:displayName="MigrationWizIdSecurityGroups" ma:hidden="true" ma:internalName="MigrationWizIdSecurityGroups" ma:readOnly="false">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true">
      <xsd:simpleType>
        <xsd:restriction base="dms:Note"/>
      </xsd:simpleType>
    </xsd:element>
    <xsd:element name="MediaServiceAutoTags" ma:index="18" nillable="true" ma:displayName="Tags" ma:hidden="true" ma:internalName="MediaServiceAutoTags" ma:readOnly="true">
      <xsd:simpleType>
        <xsd:restriction base="dms:Text"/>
      </xsd:simpleType>
    </xsd:element>
    <xsd:element name="MediaServiceOCR" ma:index="19" nillable="true" ma:displayName="Extracted Text" ma:hidden="true" ma:internalName="MediaServiceOCR" ma:readOnly="true">
      <xsd:simpleType>
        <xsd:restriction base="dms:Note"/>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hidden="true" ma:internalName="MediaServiceLocation" ma:readOnly="true">
      <xsd:simpleType>
        <xsd:restriction base="dms:Text"/>
      </xsd:simpleType>
    </xsd:element>
    <xsd:element name="MediaLengthInSeconds" ma:index="26" nillable="true" ma:displayName="Length (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34afddb5-dc7d-4a25-90c0-e68c37b0a6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Progress" ma:index="33" nillable="true" ma:displayName="Progress" ma:default="In Review" ma:description="Where is this document in process" ma:format="Dropdown" ma:internalName="Progress">
      <xsd:simpleType>
        <xsd:restriction base="dms:Choice">
          <xsd:enumeration value="In Review"/>
          <xsd:enumeration value="With TVCA Comm"/>
          <xsd:enumeration value="Live on Website"/>
          <xsd:enumeration value="Archived"/>
        </xsd:restriction>
      </xsd:simpleType>
    </xsd:element>
  </xsd:schema>
  <xsd:schema xmlns:xsd="http://www.w3.org/2001/XMLSchema" xmlns:xs="http://www.w3.org/2001/XMLSchema" xmlns:dms="http://schemas.microsoft.com/office/2006/documentManagement/types" xmlns:pc="http://schemas.microsoft.com/office/infopath/2007/PartnerControls" targetNamespace="5f308053-a768-43f1-bf66-06210bb74c0d" elementFormDefault="qualified">
    <xsd:import namespace="http://schemas.microsoft.com/office/2006/documentManagement/types"/>
    <xsd:import namespace="http://schemas.microsoft.com/office/infopath/2007/PartnerControls"/>
    <xsd:element name="SharedWithUsers" ma:index="2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hidden="true" ma:internalName="SharedWithDetails" ma:readOnly="true">
      <xsd:simpleType>
        <xsd:restriction base="dms:Note"/>
      </xsd:simpleType>
    </xsd:element>
    <xsd:element name="TaxCatchAll" ma:index="29" nillable="true" ma:displayName="Taxonomy Catch All Column" ma:hidden="true" ma:list="{43247f23-7141-4778-a08d-7843529ef0d0}" ma:internalName="TaxCatchAll" ma:readOnly="false" ma:showField="CatchAllData" ma:web="5f308053-a768-43f1-bf66-06210bb74c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14C02E-7230-4945-BD58-007CD33072CF}">
  <ds:schemaRefs>
    <ds:schemaRef ds:uri="http://schemas.microsoft.com/sharepoint/v3/contenttype/forms"/>
  </ds:schemaRefs>
</ds:datastoreItem>
</file>

<file path=customXml/itemProps2.xml><?xml version="1.0" encoding="utf-8"?>
<ds:datastoreItem xmlns:ds="http://schemas.openxmlformats.org/officeDocument/2006/customXml" ds:itemID="{7F03E7B1-B843-4255-9990-023BF47C8907}">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efa86038-d2b2-4368-8a35-5c46580eae4e"/>
    <ds:schemaRef ds:uri="5556f646-70ae-4dbf-afcb-4fe72d7ff8e3"/>
    <ds:schemaRef ds:uri="http://www.w3.org/XML/1998/namespace"/>
  </ds:schemaRefs>
</ds:datastoreItem>
</file>

<file path=customXml/itemProps3.xml><?xml version="1.0" encoding="utf-8"?>
<ds:datastoreItem xmlns:ds="http://schemas.openxmlformats.org/officeDocument/2006/customXml" ds:itemID="{328B5C5E-21B0-43BF-81A2-1299677900A1}"/>
</file>

<file path=customXml/itemProps4.xml><?xml version="1.0" encoding="utf-8"?>
<ds:datastoreItem xmlns:ds="http://schemas.openxmlformats.org/officeDocument/2006/customXml" ds:itemID="{779BD0C5-1050-4F2B-BAD6-A427BB98E7EF}"/>
</file>

<file path=docProps/app.xml><?xml version="1.0" encoding="utf-8"?>
<Properties xmlns="http://schemas.openxmlformats.org/officeDocument/2006/extended-properties" xmlns:vt="http://schemas.openxmlformats.org/officeDocument/2006/docPropsVTypes">
  <TotalTime>1535</TotalTime>
  <Words>2672</Words>
  <Application>Microsoft Office PowerPoint</Application>
  <PresentationFormat>Widescreen</PresentationFormat>
  <Paragraphs>238</Paragraphs>
  <Slides>26</Slides>
  <Notes>22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Calibri</vt:lpstr>
      <vt:lpstr>Calibri Light</vt:lpstr>
      <vt:lpstr>Courier New</vt:lpstr>
      <vt:lpstr>MinionPro-Regular</vt:lpstr>
      <vt:lpstr>Office Theme</vt:lpstr>
      <vt:lpstr>1_Office Theme</vt:lpstr>
      <vt:lpstr>2_Office Theme</vt:lpstr>
      <vt:lpstr>Local Area Energy Planning at a District Level</vt:lpstr>
      <vt:lpstr>Introduction</vt:lpstr>
      <vt:lpstr>Current status</vt:lpstr>
      <vt:lpstr>PowerPoint Presentation</vt:lpstr>
      <vt:lpstr>West Yorkshire LAEPs</vt:lpstr>
      <vt:lpstr>Ongoing Work and Pre-contract Planning</vt:lpstr>
      <vt:lpstr>Proposed Local Authority Input</vt:lpstr>
      <vt:lpstr>PowerPoint Presentation</vt:lpstr>
      <vt:lpstr>Calderdale Local Area Energy Plan</vt:lpstr>
      <vt:lpstr>Climate Emergency – Calderdale Local Context</vt:lpstr>
      <vt:lpstr>LAEP - Key Drivers</vt:lpstr>
      <vt:lpstr>Project Summary</vt:lpstr>
      <vt:lpstr>Representing the Existing Local Energy System</vt:lpstr>
      <vt:lpstr>PowerPoint Presentation</vt:lpstr>
      <vt:lpstr>PowerPoint Presentation</vt:lpstr>
      <vt:lpstr>PowerPoint Presentation</vt:lpstr>
      <vt:lpstr>PowerPoint Presentation</vt:lpstr>
      <vt:lpstr>PowerPoint Presentation</vt:lpstr>
      <vt:lpstr>Business Engagement and Verifying the Model</vt:lpstr>
      <vt:lpstr>Stakeholder Engagement Workshops</vt:lpstr>
      <vt:lpstr>Fabric Retrofit</vt:lpstr>
      <vt:lpstr>Fabric Retrofit  Simulations</vt:lpstr>
      <vt:lpstr>Heat Decarbonisation Simulations</vt:lpstr>
      <vt:lpstr>Domestic Building PV Assessment</vt:lpstr>
      <vt:lpstr>Modelling – next steps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Kerray</dc:creator>
  <cp:lastModifiedBy>Oluwafemi Omoniyi</cp:lastModifiedBy>
  <cp:revision>28</cp:revision>
  <dcterms:created xsi:type="dcterms:W3CDTF">2021-08-25T09:56:05Z</dcterms:created>
  <dcterms:modified xsi:type="dcterms:W3CDTF">2023-10-11T20:37:42Z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0x010100A3B37C370094A947B45A665807D95A87</vt:lpwstr>
  </property>
  <property fmtid="{D5CDD505-2E9C-101B-9397-08002B2CF9AE}" pid="3" name="MediaServiceImageTags">
    <vt:lpwstr/>
  </property>
</Properties>
</file>