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74" r:id="rId5"/>
  </p:sldMasterIdLst>
  <p:notesMasterIdLst>
    <p:notesMasterId r:id="rId14"/>
  </p:notesMasterIdLst>
  <p:sldIdLst>
    <p:sldId id="257" r:id="rId6"/>
    <p:sldId id="259" r:id="rId7"/>
    <p:sldId id="268" r:id="rId8"/>
    <p:sldId id="279" r:id="rId9"/>
    <p:sldId id="270" r:id="rId10"/>
    <p:sldId id="275" r:id="rId11"/>
    <p:sldId id="278"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B4D"/>
    <a:srgbClr val="504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47C5F-FA15-4CE3-9455-EA803E30C38C}" v="77" dt="2023-10-10T10:47:13.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kitt, Issy" userId="1ce71923-09fc-4688-bb0c-522f1fa85139" providerId="ADAL" clId="{51947C5F-FA15-4CE3-9455-EA803E30C38C}"/>
    <pc:docChg chg="custSel modSld">
      <pc:chgData name="Burkitt, Issy" userId="1ce71923-09fc-4688-bb0c-522f1fa85139" providerId="ADAL" clId="{51947C5F-FA15-4CE3-9455-EA803E30C38C}" dt="2023-10-10T10:47:13.524" v="340" actId="20577"/>
      <pc:docMkLst>
        <pc:docMk/>
      </pc:docMkLst>
      <pc:sldChg chg="addSp delSp modSp mod modNotesTx">
        <pc:chgData name="Burkitt, Issy" userId="1ce71923-09fc-4688-bb0c-522f1fa85139" providerId="ADAL" clId="{51947C5F-FA15-4CE3-9455-EA803E30C38C}" dt="2023-10-10T10:45:42.457" v="300" actId="20577"/>
        <pc:sldMkLst>
          <pc:docMk/>
          <pc:sldMk cId="3457756863" sldId="275"/>
        </pc:sldMkLst>
        <pc:spChg chg="mod">
          <ac:chgData name="Burkitt, Issy" userId="1ce71923-09fc-4688-bb0c-522f1fa85139" providerId="ADAL" clId="{51947C5F-FA15-4CE3-9455-EA803E30C38C}" dt="2023-10-10T10:45:42.457" v="300" actId="20577"/>
          <ac:spMkLst>
            <pc:docMk/>
            <pc:sldMk cId="3457756863" sldId="275"/>
            <ac:spMk id="2" creationId="{17B308EA-87AC-4F12-8D31-64A6D1FA6161}"/>
          </ac:spMkLst>
        </pc:spChg>
        <pc:spChg chg="mod">
          <ac:chgData name="Burkitt, Issy" userId="1ce71923-09fc-4688-bb0c-522f1fa85139" providerId="ADAL" clId="{51947C5F-FA15-4CE3-9455-EA803E30C38C}" dt="2023-10-10T10:00:02.930" v="82" actId="20577"/>
          <ac:spMkLst>
            <pc:docMk/>
            <pc:sldMk cId="3457756863" sldId="275"/>
            <ac:spMk id="4" creationId="{940B90CA-80C6-410F-90D7-6E1FB5A9EC21}"/>
          </ac:spMkLst>
        </pc:spChg>
        <pc:spChg chg="del">
          <ac:chgData name="Burkitt, Issy" userId="1ce71923-09fc-4688-bb0c-522f1fa85139" providerId="ADAL" clId="{51947C5F-FA15-4CE3-9455-EA803E30C38C}" dt="2023-10-10T09:55:39.284" v="0" actId="478"/>
          <ac:spMkLst>
            <pc:docMk/>
            <pc:sldMk cId="3457756863" sldId="275"/>
            <ac:spMk id="5" creationId="{02F7CD3B-8A54-49DB-8635-0848128BC552}"/>
          </ac:spMkLst>
        </pc:spChg>
        <pc:picChg chg="add del mod">
          <ac:chgData name="Burkitt, Issy" userId="1ce71923-09fc-4688-bb0c-522f1fa85139" providerId="ADAL" clId="{51947C5F-FA15-4CE3-9455-EA803E30C38C}" dt="2023-10-10T10:29:07.979" v="247" actId="478"/>
          <ac:picMkLst>
            <pc:docMk/>
            <pc:sldMk cId="3457756863" sldId="275"/>
            <ac:picMk id="8" creationId="{DCFE8551-877A-4B44-B108-2227B94E22E5}"/>
          </ac:picMkLst>
        </pc:picChg>
        <pc:picChg chg="add mod">
          <ac:chgData name="Burkitt, Issy" userId="1ce71923-09fc-4688-bb0c-522f1fa85139" providerId="ADAL" clId="{51947C5F-FA15-4CE3-9455-EA803E30C38C}" dt="2023-10-10T10:29:32.891" v="251" actId="14100"/>
          <ac:picMkLst>
            <pc:docMk/>
            <pc:sldMk cId="3457756863" sldId="275"/>
            <ac:picMk id="10" creationId="{B2E25830-5901-4B75-A29B-457D3C1C2E93}"/>
          </ac:picMkLst>
        </pc:picChg>
      </pc:sldChg>
      <pc:sldChg chg="addSp modSp mod modNotesTx">
        <pc:chgData name="Burkitt, Issy" userId="1ce71923-09fc-4688-bb0c-522f1fa85139" providerId="ADAL" clId="{51947C5F-FA15-4CE3-9455-EA803E30C38C}" dt="2023-10-10T10:47:13.524" v="340" actId="20577"/>
        <pc:sldMkLst>
          <pc:docMk/>
          <pc:sldMk cId="4060371583" sldId="278"/>
        </pc:sldMkLst>
        <pc:spChg chg="mod">
          <ac:chgData name="Burkitt, Issy" userId="1ce71923-09fc-4688-bb0c-522f1fa85139" providerId="ADAL" clId="{51947C5F-FA15-4CE3-9455-EA803E30C38C}" dt="2023-10-10T10:44:54.948" v="282" actId="20577"/>
          <ac:spMkLst>
            <pc:docMk/>
            <pc:sldMk cId="4060371583" sldId="278"/>
            <ac:spMk id="2" creationId="{17B308EA-87AC-4F12-8D31-64A6D1FA6161}"/>
          </ac:spMkLst>
        </pc:spChg>
        <pc:spChg chg="mod">
          <ac:chgData name="Burkitt, Issy" userId="1ce71923-09fc-4688-bb0c-522f1fa85139" providerId="ADAL" clId="{51947C5F-FA15-4CE3-9455-EA803E30C38C}" dt="2023-10-10T10:47:13.524" v="340" actId="20577"/>
          <ac:spMkLst>
            <pc:docMk/>
            <pc:sldMk cId="4060371583" sldId="278"/>
            <ac:spMk id="4" creationId="{AA90EFDA-A795-43C0-B74F-2FDB17E297F0}"/>
          </ac:spMkLst>
        </pc:spChg>
        <pc:picChg chg="add mod modCrop">
          <ac:chgData name="Burkitt, Issy" userId="1ce71923-09fc-4688-bb0c-522f1fa85139" providerId="ADAL" clId="{51947C5F-FA15-4CE3-9455-EA803E30C38C}" dt="2023-10-10T10:35:15.453" v="262" actId="1076"/>
          <ac:picMkLst>
            <pc:docMk/>
            <pc:sldMk cId="4060371583" sldId="278"/>
            <ac:picMk id="7" creationId="{6475E886-8B2A-45D0-83C0-A0AE44A10FB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A238B8-BC9E-4095-8D05-A92E8807C890}"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545504B5-BB59-4B8F-83AD-F0E9C4F41973}">
      <dgm:prSet phldrT="[Text]"/>
      <dgm:spPr/>
      <dgm:t>
        <a:bodyPr/>
        <a:lstStyle/>
        <a:p>
          <a:r>
            <a:rPr lang="en-US"/>
            <a:t>Y&amp;NY Carbon Abatement Pathways Study</a:t>
          </a:r>
        </a:p>
      </dgm:t>
    </dgm:pt>
    <dgm:pt modelId="{75AADE14-292E-49B9-AD26-7C8FA84525E4}" type="parTrans" cxnId="{2D97C3A4-3269-4699-A073-C68163AC568D}">
      <dgm:prSet/>
      <dgm:spPr/>
      <dgm:t>
        <a:bodyPr/>
        <a:lstStyle/>
        <a:p>
          <a:endParaRPr lang="en-US"/>
        </a:p>
      </dgm:t>
    </dgm:pt>
    <dgm:pt modelId="{C9F7452F-26B0-4E8E-8739-BB93A90542C6}" type="sibTrans" cxnId="{2D97C3A4-3269-4699-A073-C68163AC568D}">
      <dgm:prSet/>
      <dgm:spPr/>
      <dgm:t>
        <a:bodyPr/>
        <a:lstStyle/>
        <a:p>
          <a:endParaRPr lang="en-US"/>
        </a:p>
      </dgm:t>
    </dgm:pt>
    <dgm:pt modelId="{E3ED52C1-633F-4789-84C4-8BF44B5C8B25}">
      <dgm:prSet phldrT="[Text]"/>
      <dgm:spPr/>
      <dgm:t>
        <a:bodyPr/>
        <a:lstStyle/>
        <a:p>
          <a:r>
            <a:rPr lang="en-US"/>
            <a:t>Robust, technical evidence</a:t>
          </a:r>
        </a:p>
      </dgm:t>
    </dgm:pt>
    <dgm:pt modelId="{7DDDC50B-A042-4CAE-99CE-6FBF3D56D731}" type="parTrans" cxnId="{7467B4BA-5980-457A-9574-3D4929465A26}">
      <dgm:prSet/>
      <dgm:spPr/>
      <dgm:t>
        <a:bodyPr/>
        <a:lstStyle/>
        <a:p>
          <a:endParaRPr lang="en-US"/>
        </a:p>
      </dgm:t>
    </dgm:pt>
    <dgm:pt modelId="{319FCBA2-D000-46E9-A36C-C75113294C17}" type="sibTrans" cxnId="{7467B4BA-5980-457A-9574-3D4929465A26}">
      <dgm:prSet/>
      <dgm:spPr/>
      <dgm:t>
        <a:bodyPr/>
        <a:lstStyle/>
        <a:p>
          <a:endParaRPr lang="en-US"/>
        </a:p>
      </dgm:t>
    </dgm:pt>
    <dgm:pt modelId="{A93778D1-8E9E-4E5D-A6C7-3CC5C3D79892}">
      <dgm:prSet phldrT="[Text]"/>
      <dgm:spPr/>
      <dgm:t>
        <a:bodyPr/>
        <a:lstStyle/>
        <a:p>
          <a:r>
            <a:rPr lang="en-US"/>
            <a:t>Y&amp;NY’s </a:t>
          </a:r>
          <a:r>
            <a:rPr lang="en-US" err="1"/>
            <a:t>Routemap</a:t>
          </a:r>
          <a:r>
            <a:rPr lang="en-US"/>
            <a:t> to Carbon Negative</a:t>
          </a:r>
        </a:p>
      </dgm:t>
    </dgm:pt>
    <dgm:pt modelId="{A0025A22-559A-4AAD-A405-5432FC2F95D5}" type="parTrans" cxnId="{CF7D52F6-4DD7-40C3-826A-7943610012E3}">
      <dgm:prSet/>
      <dgm:spPr/>
      <dgm:t>
        <a:bodyPr/>
        <a:lstStyle/>
        <a:p>
          <a:endParaRPr lang="en-US"/>
        </a:p>
      </dgm:t>
    </dgm:pt>
    <dgm:pt modelId="{DB7B0791-1039-4B12-A8C6-56221E14318B}" type="sibTrans" cxnId="{CF7D52F6-4DD7-40C3-826A-7943610012E3}">
      <dgm:prSet/>
      <dgm:spPr/>
      <dgm:t>
        <a:bodyPr/>
        <a:lstStyle/>
        <a:p>
          <a:endParaRPr lang="en-US"/>
        </a:p>
      </dgm:t>
    </dgm:pt>
    <dgm:pt modelId="{3014613A-2E98-4711-87D9-180A7B7A8C03}">
      <dgm:prSet phldrT="[Text]"/>
      <dgm:spPr/>
      <dgm:t>
        <a:bodyPr/>
        <a:lstStyle/>
        <a:p>
          <a:r>
            <a:rPr lang="en-US"/>
            <a:t>Co-owned plan to reach net zero by 2034 &amp; carbon negative by 2040 </a:t>
          </a:r>
        </a:p>
      </dgm:t>
    </dgm:pt>
    <dgm:pt modelId="{AB313F42-98D8-47D5-8234-D922B8492D4D}" type="parTrans" cxnId="{437AE1D2-54D7-4414-8894-2AE34613B219}">
      <dgm:prSet/>
      <dgm:spPr/>
      <dgm:t>
        <a:bodyPr/>
        <a:lstStyle/>
        <a:p>
          <a:endParaRPr lang="en-US"/>
        </a:p>
      </dgm:t>
    </dgm:pt>
    <dgm:pt modelId="{EFA6417C-0BC7-4D5A-926D-0F51EFEA536D}" type="sibTrans" cxnId="{437AE1D2-54D7-4414-8894-2AE34613B219}">
      <dgm:prSet/>
      <dgm:spPr/>
      <dgm:t>
        <a:bodyPr/>
        <a:lstStyle/>
        <a:p>
          <a:endParaRPr lang="en-US"/>
        </a:p>
      </dgm:t>
    </dgm:pt>
    <dgm:pt modelId="{68AA630A-4C0B-437E-BCEC-C822B1FCCCEE}">
      <dgm:prSet phldrT="[Text]"/>
      <dgm:spPr/>
      <dgm:t>
        <a:bodyPr/>
        <a:lstStyle/>
        <a:p>
          <a:r>
            <a:rPr lang="en-US"/>
            <a:t>Local Area Energy Plans</a:t>
          </a:r>
        </a:p>
      </dgm:t>
    </dgm:pt>
    <dgm:pt modelId="{8EE18B82-32A7-49E8-80E1-F9F162FCFD96}" type="parTrans" cxnId="{850246E9-8DDC-4C9E-966C-84B69921E72E}">
      <dgm:prSet/>
      <dgm:spPr/>
      <dgm:t>
        <a:bodyPr/>
        <a:lstStyle/>
        <a:p>
          <a:endParaRPr lang="en-US"/>
        </a:p>
      </dgm:t>
    </dgm:pt>
    <dgm:pt modelId="{9FBBE053-12D1-4A36-9900-B0E9A0C9B6FA}" type="sibTrans" cxnId="{850246E9-8DDC-4C9E-966C-84B69921E72E}">
      <dgm:prSet/>
      <dgm:spPr/>
      <dgm:t>
        <a:bodyPr/>
        <a:lstStyle/>
        <a:p>
          <a:endParaRPr lang="en-US"/>
        </a:p>
      </dgm:t>
    </dgm:pt>
    <dgm:pt modelId="{C93C0B47-2414-4BA8-B5D3-4D82F9EF3CDC}">
      <dgm:prSet/>
      <dgm:spPr/>
      <dgm:t>
        <a:bodyPr/>
        <a:lstStyle/>
        <a:p>
          <a:r>
            <a:rPr lang="en-US"/>
            <a:t>Provide the "where" - at a spatial level identify focus zones and key projects for the region. </a:t>
          </a:r>
        </a:p>
      </dgm:t>
    </dgm:pt>
    <dgm:pt modelId="{15F5C3B4-C39C-4159-9685-0730DE5952B6}" type="parTrans" cxnId="{CDE5DCAE-54FC-4A43-8DF5-F9A089F03A47}">
      <dgm:prSet/>
      <dgm:spPr/>
      <dgm:t>
        <a:bodyPr/>
        <a:lstStyle/>
        <a:p>
          <a:endParaRPr lang="en-US"/>
        </a:p>
      </dgm:t>
    </dgm:pt>
    <dgm:pt modelId="{1843F503-41FC-456A-B463-1EECFFC29D09}" type="sibTrans" cxnId="{CDE5DCAE-54FC-4A43-8DF5-F9A089F03A47}">
      <dgm:prSet/>
      <dgm:spPr/>
      <dgm:t>
        <a:bodyPr/>
        <a:lstStyle/>
        <a:p>
          <a:endParaRPr lang="en-US"/>
        </a:p>
      </dgm:t>
    </dgm:pt>
    <dgm:pt modelId="{9B9202D6-6BFE-40D3-A914-15EC80E6D072}" type="pres">
      <dgm:prSet presAssocID="{9CA238B8-BC9E-4095-8D05-A92E8807C890}" presName="Name0" presStyleCnt="0">
        <dgm:presLayoutVars>
          <dgm:dir/>
          <dgm:animLvl val="lvl"/>
          <dgm:resizeHandles val="exact"/>
        </dgm:presLayoutVars>
      </dgm:prSet>
      <dgm:spPr/>
    </dgm:pt>
    <dgm:pt modelId="{7F5319FE-5D2E-47E1-A87F-41F05315E706}" type="pres">
      <dgm:prSet presAssocID="{68AA630A-4C0B-437E-BCEC-C822B1FCCCEE}" presName="boxAndChildren" presStyleCnt="0"/>
      <dgm:spPr/>
    </dgm:pt>
    <dgm:pt modelId="{7501A51E-6550-4D13-B0DD-24720A9884B9}" type="pres">
      <dgm:prSet presAssocID="{68AA630A-4C0B-437E-BCEC-C822B1FCCCEE}" presName="parentTextBox" presStyleLbl="node1" presStyleIdx="0" presStyleCnt="3"/>
      <dgm:spPr/>
    </dgm:pt>
    <dgm:pt modelId="{22D5C21F-4CA7-4CBC-B00C-37216236A0FC}" type="pres">
      <dgm:prSet presAssocID="{68AA630A-4C0B-437E-BCEC-C822B1FCCCEE}" presName="entireBox" presStyleLbl="node1" presStyleIdx="0" presStyleCnt="3"/>
      <dgm:spPr/>
    </dgm:pt>
    <dgm:pt modelId="{36448642-B715-4DD6-A3C0-F9490FB830F6}" type="pres">
      <dgm:prSet presAssocID="{68AA630A-4C0B-437E-BCEC-C822B1FCCCEE}" presName="descendantBox" presStyleCnt="0"/>
      <dgm:spPr/>
    </dgm:pt>
    <dgm:pt modelId="{AEDB9504-55C0-45F0-B72D-EDF8AF2201DF}" type="pres">
      <dgm:prSet presAssocID="{C93C0B47-2414-4BA8-B5D3-4D82F9EF3CDC}" presName="childTextBox" presStyleLbl="fgAccFollowNode1" presStyleIdx="0" presStyleCnt="3">
        <dgm:presLayoutVars>
          <dgm:bulletEnabled val="1"/>
        </dgm:presLayoutVars>
      </dgm:prSet>
      <dgm:spPr/>
    </dgm:pt>
    <dgm:pt modelId="{17C02124-0F10-46E0-9612-B8FE55ED859F}" type="pres">
      <dgm:prSet presAssocID="{DB7B0791-1039-4B12-A8C6-56221E14318B}" presName="sp" presStyleCnt="0"/>
      <dgm:spPr/>
    </dgm:pt>
    <dgm:pt modelId="{25E59760-1909-4452-BA8B-BDA662C6D351}" type="pres">
      <dgm:prSet presAssocID="{A93778D1-8E9E-4E5D-A6C7-3CC5C3D79892}" presName="arrowAndChildren" presStyleCnt="0"/>
      <dgm:spPr/>
    </dgm:pt>
    <dgm:pt modelId="{165A4BD8-1DF0-4431-AD69-1FBCF6B3BEF6}" type="pres">
      <dgm:prSet presAssocID="{A93778D1-8E9E-4E5D-A6C7-3CC5C3D79892}" presName="parentTextArrow" presStyleLbl="node1" presStyleIdx="0" presStyleCnt="3"/>
      <dgm:spPr/>
    </dgm:pt>
    <dgm:pt modelId="{00A91839-E48F-4BFD-8152-AABAB11B78F3}" type="pres">
      <dgm:prSet presAssocID="{A93778D1-8E9E-4E5D-A6C7-3CC5C3D79892}" presName="arrow" presStyleLbl="node1" presStyleIdx="1" presStyleCnt="3"/>
      <dgm:spPr/>
    </dgm:pt>
    <dgm:pt modelId="{E450FAA2-B585-4293-8FF2-BCEC6697820B}" type="pres">
      <dgm:prSet presAssocID="{A93778D1-8E9E-4E5D-A6C7-3CC5C3D79892}" presName="descendantArrow" presStyleCnt="0"/>
      <dgm:spPr/>
    </dgm:pt>
    <dgm:pt modelId="{AD1DE552-004C-48CF-A088-BF23DEB306D1}" type="pres">
      <dgm:prSet presAssocID="{3014613A-2E98-4711-87D9-180A7B7A8C03}" presName="childTextArrow" presStyleLbl="fgAccFollowNode1" presStyleIdx="1" presStyleCnt="3">
        <dgm:presLayoutVars>
          <dgm:bulletEnabled val="1"/>
        </dgm:presLayoutVars>
      </dgm:prSet>
      <dgm:spPr/>
    </dgm:pt>
    <dgm:pt modelId="{0AB60594-CE3C-4988-9C3D-88145EE8669E}" type="pres">
      <dgm:prSet presAssocID="{C9F7452F-26B0-4E8E-8739-BB93A90542C6}" presName="sp" presStyleCnt="0"/>
      <dgm:spPr/>
    </dgm:pt>
    <dgm:pt modelId="{0ACF5A89-D165-4351-8C6D-EE0E769ABDC2}" type="pres">
      <dgm:prSet presAssocID="{545504B5-BB59-4B8F-83AD-F0E9C4F41973}" presName="arrowAndChildren" presStyleCnt="0"/>
      <dgm:spPr/>
    </dgm:pt>
    <dgm:pt modelId="{7816059C-3C91-427B-B4F2-6B5878F2B64C}" type="pres">
      <dgm:prSet presAssocID="{545504B5-BB59-4B8F-83AD-F0E9C4F41973}" presName="parentTextArrow" presStyleLbl="node1" presStyleIdx="1" presStyleCnt="3"/>
      <dgm:spPr/>
    </dgm:pt>
    <dgm:pt modelId="{3361756F-41FC-46EF-9EA1-5455557C6F96}" type="pres">
      <dgm:prSet presAssocID="{545504B5-BB59-4B8F-83AD-F0E9C4F41973}" presName="arrow" presStyleLbl="node1" presStyleIdx="2" presStyleCnt="3" custLinFactNeighborX="17242" custLinFactNeighborY="-4228"/>
      <dgm:spPr/>
    </dgm:pt>
    <dgm:pt modelId="{777049A6-8F93-4DB7-A291-851B3FB4A400}" type="pres">
      <dgm:prSet presAssocID="{545504B5-BB59-4B8F-83AD-F0E9C4F41973}" presName="descendantArrow" presStyleCnt="0"/>
      <dgm:spPr/>
    </dgm:pt>
    <dgm:pt modelId="{FD7B79B0-46FE-4A80-96DE-5A67A5030383}" type="pres">
      <dgm:prSet presAssocID="{E3ED52C1-633F-4789-84C4-8BF44B5C8B25}" presName="childTextArrow" presStyleLbl="fgAccFollowNode1" presStyleIdx="2" presStyleCnt="3">
        <dgm:presLayoutVars>
          <dgm:bulletEnabled val="1"/>
        </dgm:presLayoutVars>
      </dgm:prSet>
      <dgm:spPr/>
    </dgm:pt>
  </dgm:ptLst>
  <dgm:cxnLst>
    <dgm:cxn modelId="{60E9650E-A9B5-4C32-BD32-D8DEAAB47660}" type="presOf" srcId="{A93778D1-8E9E-4E5D-A6C7-3CC5C3D79892}" destId="{165A4BD8-1DF0-4431-AD69-1FBCF6B3BEF6}" srcOrd="0" destOrd="0" presId="urn:microsoft.com/office/officeart/2005/8/layout/process4"/>
    <dgm:cxn modelId="{4CC08F0E-E4EA-4069-B032-B96CE299CE77}" type="presOf" srcId="{A93778D1-8E9E-4E5D-A6C7-3CC5C3D79892}" destId="{00A91839-E48F-4BFD-8152-AABAB11B78F3}" srcOrd="1" destOrd="0" presId="urn:microsoft.com/office/officeart/2005/8/layout/process4"/>
    <dgm:cxn modelId="{0CEFEC20-ACE4-4955-BE9D-DFB820B42081}" type="presOf" srcId="{68AA630A-4C0B-437E-BCEC-C822B1FCCCEE}" destId="{22D5C21F-4CA7-4CBC-B00C-37216236A0FC}" srcOrd="1" destOrd="0" presId="urn:microsoft.com/office/officeart/2005/8/layout/process4"/>
    <dgm:cxn modelId="{D8181B34-19C8-4AAB-B716-96E7DCA175C1}" type="presOf" srcId="{C93C0B47-2414-4BA8-B5D3-4D82F9EF3CDC}" destId="{AEDB9504-55C0-45F0-B72D-EDF8AF2201DF}" srcOrd="0" destOrd="0" presId="urn:microsoft.com/office/officeart/2005/8/layout/process4"/>
    <dgm:cxn modelId="{BD0B8442-81C5-46EB-BC71-6EC4C00A2638}" type="presOf" srcId="{545504B5-BB59-4B8F-83AD-F0E9C4F41973}" destId="{7816059C-3C91-427B-B4F2-6B5878F2B64C}" srcOrd="0" destOrd="0" presId="urn:microsoft.com/office/officeart/2005/8/layout/process4"/>
    <dgm:cxn modelId="{43EB2846-A65D-4553-BB37-EA583011A6E3}" type="presOf" srcId="{545504B5-BB59-4B8F-83AD-F0E9C4F41973}" destId="{3361756F-41FC-46EF-9EA1-5455557C6F96}" srcOrd="1" destOrd="0" presId="urn:microsoft.com/office/officeart/2005/8/layout/process4"/>
    <dgm:cxn modelId="{DB20C26D-E989-4E81-8710-1FC2EAA4971A}" type="presOf" srcId="{3014613A-2E98-4711-87D9-180A7B7A8C03}" destId="{AD1DE552-004C-48CF-A088-BF23DEB306D1}" srcOrd="0" destOrd="0" presId="urn:microsoft.com/office/officeart/2005/8/layout/process4"/>
    <dgm:cxn modelId="{07296D4E-DBDC-4A5F-B251-FE3F055F4D33}" type="presOf" srcId="{E3ED52C1-633F-4789-84C4-8BF44B5C8B25}" destId="{FD7B79B0-46FE-4A80-96DE-5A67A5030383}" srcOrd="0" destOrd="0" presId="urn:microsoft.com/office/officeart/2005/8/layout/process4"/>
    <dgm:cxn modelId="{5711EF7B-B932-4E6B-8A86-011BAE8E88EF}" type="presOf" srcId="{68AA630A-4C0B-437E-BCEC-C822B1FCCCEE}" destId="{7501A51E-6550-4D13-B0DD-24720A9884B9}" srcOrd="0" destOrd="0" presId="urn:microsoft.com/office/officeart/2005/8/layout/process4"/>
    <dgm:cxn modelId="{2D97C3A4-3269-4699-A073-C68163AC568D}" srcId="{9CA238B8-BC9E-4095-8D05-A92E8807C890}" destId="{545504B5-BB59-4B8F-83AD-F0E9C4F41973}" srcOrd="0" destOrd="0" parTransId="{75AADE14-292E-49B9-AD26-7C8FA84525E4}" sibTransId="{C9F7452F-26B0-4E8E-8739-BB93A90542C6}"/>
    <dgm:cxn modelId="{CDE5DCAE-54FC-4A43-8DF5-F9A089F03A47}" srcId="{68AA630A-4C0B-437E-BCEC-C822B1FCCCEE}" destId="{C93C0B47-2414-4BA8-B5D3-4D82F9EF3CDC}" srcOrd="0" destOrd="0" parTransId="{15F5C3B4-C39C-4159-9685-0730DE5952B6}" sibTransId="{1843F503-41FC-456A-B463-1EECFFC29D09}"/>
    <dgm:cxn modelId="{7467B4BA-5980-457A-9574-3D4929465A26}" srcId="{545504B5-BB59-4B8F-83AD-F0E9C4F41973}" destId="{E3ED52C1-633F-4789-84C4-8BF44B5C8B25}" srcOrd="0" destOrd="0" parTransId="{7DDDC50B-A042-4CAE-99CE-6FBF3D56D731}" sibTransId="{319FCBA2-D000-46E9-A36C-C75113294C17}"/>
    <dgm:cxn modelId="{437AE1D2-54D7-4414-8894-2AE34613B219}" srcId="{A93778D1-8E9E-4E5D-A6C7-3CC5C3D79892}" destId="{3014613A-2E98-4711-87D9-180A7B7A8C03}" srcOrd="0" destOrd="0" parTransId="{AB313F42-98D8-47D5-8234-D922B8492D4D}" sibTransId="{EFA6417C-0BC7-4D5A-926D-0F51EFEA536D}"/>
    <dgm:cxn modelId="{850246E9-8DDC-4C9E-966C-84B69921E72E}" srcId="{9CA238B8-BC9E-4095-8D05-A92E8807C890}" destId="{68AA630A-4C0B-437E-BCEC-C822B1FCCCEE}" srcOrd="2" destOrd="0" parTransId="{8EE18B82-32A7-49E8-80E1-F9F162FCFD96}" sibTransId="{9FBBE053-12D1-4A36-9900-B0E9A0C9B6FA}"/>
    <dgm:cxn modelId="{6B52E9EA-A809-4EAB-AA3A-0A6734859E4D}" type="presOf" srcId="{9CA238B8-BC9E-4095-8D05-A92E8807C890}" destId="{9B9202D6-6BFE-40D3-A914-15EC80E6D072}" srcOrd="0" destOrd="0" presId="urn:microsoft.com/office/officeart/2005/8/layout/process4"/>
    <dgm:cxn modelId="{CF7D52F6-4DD7-40C3-826A-7943610012E3}" srcId="{9CA238B8-BC9E-4095-8D05-A92E8807C890}" destId="{A93778D1-8E9E-4E5D-A6C7-3CC5C3D79892}" srcOrd="1" destOrd="0" parTransId="{A0025A22-559A-4AAD-A405-5432FC2F95D5}" sibTransId="{DB7B0791-1039-4B12-A8C6-56221E14318B}"/>
    <dgm:cxn modelId="{0CDAD8C6-C075-4058-9472-56B3724F2627}" type="presParOf" srcId="{9B9202D6-6BFE-40D3-A914-15EC80E6D072}" destId="{7F5319FE-5D2E-47E1-A87F-41F05315E706}" srcOrd="0" destOrd="0" presId="urn:microsoft.com/office/officeart/2005/8/layout/process4"/>
    <dgm:cxn modelId="{348E68C4-6FAE-4754-A6FE-2D78095C73DB}" type="presParOf" srcId="{7F5319FE-5D2E-47E1-A87F-41F05315E706}" destId="{7501A51E-6550-4D13-B0DD-24720A9884B9}" srcOrd="0" destOrd="0" presId="urn:microsoft.com/office/officeart/2005/8/layout/process4"/>
    <dgm:cxn modelId="{6B5D2968-9543-4F41-B8D3-DE334ECD68D1}" type="presParOf" srcId="{7F5319FE-5D2E-47E1-A87F-41F05315E706}" destId="{22D5C21F-4CA7-4CBC-B00C-37216236A0FC}" srcOrd="1" destOrd="0" presId="urn:microsoft.com/office/officeart/2005/8/layout/process4"/>
    <dgm:cxn modelId="{B3FF5AEB-258F-46F0-A252-A5CB0011D160}" type="presParOf" srcId="{7F5319FE-5D2E-47E1-A87F-41F05315E706}" destId="{36448642-B715-4DD6-A3C0-F9490FB830F6}" srcOrd="2" destOrd="0" presId="urn:microsoft.com/office/officeart/2005/8/layout/process4"/>
    <dgm:cxn modelId="{A8F5FD4F-C499-4BF7-B637-D3749F8A088C}" type="presParOf" srcId="{36448642-B715-4DD6-A3C0-F9490FB830F6}" destId="{AEDB9504-55C0-45F0-B72D-EDF8AF2201DF}" srcOrd="0" destOrd="0" presId="urn:microsoft.com/office/officeart/2005/8/layout/process4"/>
    <dgm:cxn modelId="{36AD911F-D3C4-4F6F-9F18-419337A2CA76}" type="presParOf" srcId="{9B9202D6-6BFE-40D3-A914-15EC80E6D072}" destId="{17C02124-0F10-46E0-9612-B8FE55ED859F}" srcOrd="1" destOrd="0" presId="urn:microsoft.com/office/officeart/2005/8/layout/process4"/>
    <dgm:cxn modelId="{14782A8A-4C1D-439C-AB08-5424772E83C7}" type="presParOf" srcId="{9B9202D6-6BFE-40D3-A914-15EC80E6D072}" destId="{25E59760-1909-4452-BA8B-BDA662C6D351}" srcOrd="2" destOrd="0" presId="urn:microsoft.com/office/officeart/2005/8/layout/process4"/>
    <dgm:cxn modelId="{FCF2D1F1-D66E-426C-8FDC-AD0346B28FE0}" type="presParOf" srcId="{25E59760-1909-4452-BA8B-BDA662C6D351}" destId="{165A4BD8-1DF0-4431-AD69-1FBCF6B3BEF6}" srcOrd="0" destOrd="0" presId="urn:microsoft.com/office/officeart/2005/8/layout/process4"/>
    <dgm:cxn modelId="{4B25B40F-F301-4285-9EDD-F20B9CD52BCA}" type="presParOf" srcId="{25E59760-1909-4452-BA8B-BDA662C6D351}" destId="{00A91839-E48F-4BFD-8152-AABAB11B78F3}" srcOrd="1" destOrd="0" presId="urn:microsoft.com/office/officeart/2005/8/layout/process4"/>
    <dgm:cxn modelId="{84DB9D62-2952-469D-BB83-625021562464}" type="presParOf" srcId="{25E59760-1909-4452-BA8B-BDA662C6D351}" destId="{E450FAA2-B585-4293-8FF2-BCEC6697820B}" srcOrd="2" destOrd="0" presId="urn:microsoft.com/office/officeart/2005/8/layout/process4"/>
    <dgm:cxn modelId="{95A60127-2889-494A-96FC-4E62BD790EAF}" type="presParOf" srcId="{E450FAA2-B585-4293-8FF2-BCEC6697820B}" destId="{AD1DE552-004C-48CF-A088-BF23DEB306D1}" srcOrd="0" destOrd="0" presId="urn:microsoft.com/office/officeart/2005/8/layout/process4"/>
    <dgm:cxn modelId="{7E510E9C-1940-4391-BA7A-F652CF2E2D5D}" type="presParOf" srcId="{9B9202D6-6BFE-40D3-A914-15EC80E6D072}" destId="{0AB60594-CE3C-4988-9C3D-88145EE8669E}" srcOrd="3" destOrd="0" presId="urn:microsoft.com/office/officeart/2005/8/layout/process4"/>
    <dgm:cxn modelId="{B00D4B17-C2CC-4DB8-B487-11F842B48222}" type="presParOf" srcId="{9B9202D6-6BFE-40D3-A914-15EC80E6D072}" destId="{0ACF5A89-D165-4351-8C6D-EE0E769ABDC2}" srcOrd="4" destOrd="0" presId="urn:microsoft.com/office/officeart/2005/8/layout/process4"/>
    <dgm:cxn modelId="{7D96D72A-A3A3-48CA-92E3-E3FAAE92E00E}" type="presParOf" srcId="{0ACF5A89-D165-4351-8C6D-EE0E769ABDC2}" destId="{7816059C-3C91-427B-B4F2-6B5878F2B64C}" srcOrd="0" destOrd="0" presId="urn:microsoft.com/office/officeart/2005/8/layout/process4"/>
    <dgm:cxn modelId="{216266D3-141D-4937-ACF3-7760DE64B3AD}" type="presParOf" srcId="{0ACF5A89-D165-4351-8C6D-EE0E769ABDC2}" destId="{3361756F-41FC-46EF-9EA1-5455557C6F96}" srcOrd="1" destOrd="0" presId="urn:microsoft.com/office/officeart/2005/8/layout/process4"/>
    <dgm:cxn modelId="{D7A6149F-C1A5-4D62-AAD9-238288F90E9A}" type="presParOf" srcId="{0ACF5A89-D165-4351-8C6D-EE0E769ABDC2}" destId="{777049A6-8F93-4DB7-A291-851B3FB4A400}" srcOrd="2" destOrd="0" presId="urn:microsoft.com/office/officeart/2005/8/layout/process4"/>
    <dgm:cxn modelId="{8A9A9F2D-0E90-42F8-A12E-DB78B5D68FCC}" type="presParOf" srcId="{777049A6-8F93-4DB7-A291-851B3FB4A400}" destId="{FD7B79B0-46FE-4A80-96DE-5A67A5030383}"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EC928A-1938-45D1-9D07-BB7D2F7B43DC}" type="doc">
      <dgm:prSet loTypeId="urn:microsoft.com/office/officeart/2005/8/layout/process1" loCatId="process" qsTypeId="urn:microsoft.com/office/officeart/2005/8/quickstyle/simple1" qsCatId="simple" csTypeId="urn:microsoft.com/office/officeart/2005/8/colors/accent1_2" csCatId="accent1" phldr="1"/>
      <dgm:spPr/>
    </dgm:pt>
    <dgm:pt modelId="{EEB8508B-7D39-4758-8656-C84024902F85}">
      <dgm:prSet phldrT="[Text]"/>
      <dgm:spPr>
        <a:solidFill>
          <a:srgbClr val="2C2B4D"/>
        </a:solidFill>
      </dgm:spPr>
      <dgm:t>
        <a:bodyPr/>
        <a:lstStyle/>
        <a:p>
          <a:r>
            <a:rPr lang="en-US"/>
            <a:t>July-August 2021:</a:t>
          </a:r>
        </a:p>
        <a:p>
          <a:r>
            <a:rPr lang="en-US"/>
            <a:t>Priming activities (workshops, data collection)</a:t>
          </a:r>
        </a:p>
      </dgm:t>
    </dgm:pt>
    <dgm:pt modelId="{37426927-8E39-43BB-AD4B-2A18518AAF48}" type="parTrans" cxnId="{1458246B-E169-493A-9FC3-B44891E182BE}">
      <dgm:prSet/>
      <dgm:spPr/>
      <dgm:t>
        <a:bodyPr/>
        <a:lstStyle/>
        <a:p>
          <a:endParaRPr lang="en-US"/>
        </a:p>
      </dgm:t>
    </dgm:pt>
    <dgm:pt modelId="{AA148926-0A50-466D-A468-54DCE1A92DAE}" type="sibTrans" cxnId="{1458246B-E169-493A-9FC3-B44891E182BE}">
      <dgm:prSet/>
      <dgm:spPr/>
      <dgm:t>
        <a:bodyPr/>
        <a:lstStyle/>
        <a:p>
          <a:endParaRPr lang="en-US"/>
        </a:p>
      </dgm:t>
    </dgm:pt>
    <dgm:pt modelId="{E18EDD11-0FB6-440A-97AF-BC5BD036E52F}">
      <dgm:prSet phldrT="[Text]"/>
      <dgm:spPr>
        <a:solidFill>
          <a:srgbClr val="2C2B4D"/>
        </a:solidFill>
      </dgm:spPr>
      <dgm:t>
        <a:bodyPr/>
        <a:lstStyle/>
        <a:p>
          <a:r>
            <a:rPr lang="en-US"/>
            <a:t>November 2021:</a:t>
          </a:r>
        </a:p>
        <a:p>
          <a:r>
            <a:rPr lang="en-US"/>
            <a:t>Bid decision and kick-off</a:t>
          </a:r>
        </a:p>
      </dgm:t>
    </dgm:pt>
    <dgm:pt modelId="{301A4A71-6C4B-4D05-B858-AEC5FC871EB9}" type="parTrans" cxnId="{B2DF9653-1528-416E-9DB0-2B1A094E9CF0}">
      <dgm:prSet/>
      <dgm:spPr/>
      <dgm:t>
        <a:bodyPr/>
        <a:lstStyle/>
        <a:p>
          <a:endParaRPr lang="en-US"/>
        </a:p>
      </dgm:t>
    </dgm:pt>
    <dgm:pt modelId="{F680F29A-1126-4F93-80B3-1A6551A3E208}" type="sibTrans" cxnId="{B2DF9653-1528-416E-9DB0-2B1A094E9CF0}">
      <dgm:prSet/>
      <dgm:spPr/>
      <dgm:t>
        <a:bodyPr/>
        <a:lstStyle/>
        <a:p>
          <a:endParaRPr lang="en-US"/>
        </a:p>
      </dgm:t>
    </dgm:pt>
    <dgm:pt modelId="{ACC03214-AB5D-4885-985F-AB20C2D4538E}">
      <dgm:prSet/>
      <dgm:spPr>
        <a:solidFill>
          <a:srgbClr val="2C2B4D"/>
        </a:solidFill>
      </dgm:spPr>
      <dgm:t>
        <a:bodyPr/>
        <a:lstStyle/>
        <a:p>
          <a:r>
            <a:rPr lang="en-US"/>
            <a:t>February- March 2022:</a:t>
          </a:r>
        </a:p>
        <a:p>
          <a:r>
            <a:rPr lang="en-US"/>
            <a:t>Non-technical conditions for success, model assumptions</a:t>
          </a:r>
        </a:p>
      </dgm:t>
    </dgm:pt>
    <dgm:pt modelId="{EAA564AC-4725-423E-85E5-5EFEC3F8BCE5}" type="parTrans" cxnId="{FD6F7A4D-5433-4C80-8DDA-7B1A58340879}">
      <dgm:prSet/>
      <dgm:spPr/>
      <dgm:t>
        <a:bodyPr/>
        <a:lstStyle/>
        <a:p>
          <a:endParaRPr lang="en-US"/>
        </a:p>
      </dgm:t>
    </dgm:pt>
    <dgm:pt modelId="{0DF17AA9-1E45-4AB9-BEF9-F21A4646B020}" type="sibTrans" cxnId="{FD6F7A4D-5433-4C80-8DDA-7B1A58340879}">
      <dgm:prSet/>
      <dgm:spPr/>
      <dgm:t>
        <a:bodyPr/>
        <a:lstStyle/>
        <a:p>
          <a:endParaRPr lang="en-US"/>
        </a:p>
      </dgm:t>
    </dgm:pt>
    <dgm:pt modelId="{E6613DD0-09E0-41C7-9645-FD17754E7FC5}">
      <dgm:prSet/>
      <dgm:spPr>
        <a:solidFill>
          <a:srgbClr val="2C2B4D"/>
        </a:solidFill>
      </dgm:spPr>
      <dgm:t>
        <a:bodyPr/>
        <a:lstStyle/>
        <a:p>
          <a:r>
            <a:rPr lang="en-US"/>
            <a:t>July 2022: </a:t>
          </a:r>
        </a:p>
        <a:p>
          <a:r>
            <a:rPr lang="en-US"/>
            <a:t>Reviewing initial model outputs</a:t>
          </a:r>
        </a:p>
      </dgm:t>
    </dgm:pt>
    <dgm:pt modelId="{7E077E30-CE81-4DB1-85EB-9FF4EB3770FB}" type="parTrans" cxnId="{3DB7A3C4-B24A-47BA-8394-2ABBDFE38278}">
      <dgm:prSet/>
      <dgm:spPr/>
      <dgm:t>
        <a:bodyPr/>
        <a:lstStyle/>
        <a:p>
          <a:endParaRPr lang="en-US"/>
        </a:p>
      </dgm:t>
    </dgm:pt>
    <dgm:pt modelId="{FD5A2F0F-1E0D-45A5-8816-B5A312B31381}" type="sibTrans" cxnId="{3DB7A3C4-B24A-47BA-8394-2ABBDFE38278}">
      <dgm:prSet/>
      <dgm:spPr/>
      <dgm:t>
        <a:bodyPr/>
        <a:lstStyle/>
        <a:p>
          <a:endParaRPr lang="en-US"/>
        </a:p>
      </dgm:t>
    </dgm:pt>
    <dgm:pt modelId="{E3FA72E1-AE19-4735-AEBB-08134069B016}">
      <dgm:prSet/>
      <dgm:spPr>
        <a:solidFill>
          <a:srgbClr val="2C2B4D"/>
        </a:solidFill>
      </dgm:spPr>
      <dgm:t>
        <a:bodyPr/>
        <a:lstStyle/>
        <a:p>
          <a:r>
            <a:rPr lang="en-US"/>
            <a:t>October 2022:</a:t>
          </a:r>
        </a:p>
        <a:p>
          <a:r>
            <a:rPr lang="en-US"/>
            <a:t>Reviewing initial draft documents</a:t>
          </a:r>
        </a:p>
      </dgm:t>
    </dgm:pt>
    <dgm:pt modelId="{8ACD60FB-CC6B-4A30-9EBC-77CC5D8C6885}" type="parTrans" cxnId="{05C51564-9859-401F-AC2B-3F7E6F4EBB1E}">
      <dgm:prSet/>
      <dgm:spPr/>
      <dgm:t>
        <a:bodyPr/>
        <a:lstStyle/>
        <a:p>
          <a:endParaRPr lang="en-US"/>
        </a:p>
      </dgm:t>
    </dgm:pt>
    <dgm:pt modelId="{A458CB7E-C9FF-4967-B77D-09A174D270EA}" type="sibTrans" cxnId="{05C51564-9859-401F-AC2B-3F7E6F4EBB1E}">
      <dgm:prSet/>
      <dgm:spPr/>
      <dgm:t>
        <a:bodyPr/>
        <a:lstStyle/>
        <a:p>
          <a:endParaRPr lang="en-US"/>
        </a:p>
      </dgm:t>
    </dgm:pt>
    <dgm:pt modelId="{51C04FD3-FA83-4328-AC38-48A8AAC0EBD6}">
      <dgm:prSet/>
      <dgm:spPr>
        <a:solidFill>
          <a:srgbClr val="2C2B4D"/>
        </a:solidFill>
      </dgm:spPr>
      <dgm:t>
        <a:bodyPr/>
        <a:lstStyle/>
        <a:p>
          <a:r>
            <a:rPr lang="en-US"/>
            <a:t>November 2022: </a:t>
          </a:r>
        </a:p>
        <a:p>
          <a:r>
            <a:rPr lang="en-US"/>
            <a:t>Edits, second review by SG, TAP &amp; Peer challenge group</a:t>
          </a:r>
        </a:p>
      </dgm:t>
    </dgm:pt>
    <dgm:pt modelId="{352FFA48-04F5-4FF2-BAC4-72B57A4574D1}" type="parTrans" cxnId="{44336A8B-F914-4430-848A-C09480DCBCD8}">
      <dgm:prSet/>
      <dgm:spPr/>
      <dgm:t>
        <a:bodyPr/>
        <a:lstStyle/>
        <a:p>
          <a:endParaRPr lang="en-US"/>
        </a:p>
      </dgm:t>
    </dgm:pt>
    <dgm:pt modelId="{9354CF4E-DB5D-4819-B608-B4D59CFF8F72}" type="sibTrans" cxnId="{44336A8B-F914-4430-848A-C09480DCBCD8}">
      <dgm:prSet/>
      <dgm:spPr/>
      <dgm:t>
        <a:bodyPr/>
        <a:lstStyle/>
        <a:p>
          <a:endParaRPr lang="en-US"/>
        </a:p>
      </dgm:t>
    </dgm:pt>
    <dgm:pt modelId="{62940521-069B-4838-B036-E61AB07CFCB9}">
      <dgm:prSet/>
      <dgm:spPr>
        <a:solidFill>
          <a:srgbClr val="2C2B4D"/>
        </a:solidFill>
      </dgm:spPr>
      <dgm:t>
        <a:bodyPr/>
        <a:lstStyle/>
        <a:p>
          <a:r>
            <a:rPr lang="en-US"/>
            <a:t>April 2022: </a:t>
          </a:r>
        </a:p>
        <a:p>
          <a:r>
            <a:rPr lang="en-US"/>
            <a:t>Data collection close, modelling begins</a:t>
          </a:r>
        </a:p>
      </dgm:t>
    </dgm:pt>
    <dgm:pt modelId="{B7C1E560-EFEE-4667-9497-373557301B35}" type="parTrans" cxnId="{56F5ACD0-49BE-4323-8765-733DBB994B1F}">
      <dgm:prSet/>
      <dgm:spPr/>
      <dgm:t>
        <a:bodyPr/>
        <a:lstStyle/>
        <a:p>
          <a:endParaRPr lang="en-US"/>
        </a:p>
      </dgm:t>
    </dgm:pt>
    <dgm:pt modelId="{E9E99804-DC68-462E-B81F-4CB2A1B210C4}" type="sibTrans" cxnId="{56F5ACD0-49BE-4323-8765-733DBB994B1F}">
      <dgm:prSet/>
      <dgm:spPr/>
      <dgm:t>
        <a:bodyPr/>
        <a:lstStyle/>
        <a:p>
          <a:endParaRPr lang="en-US"/>
        </a:p>
      </dgm:t>
    </dgm:pt>
    <dgm:pt modelId="{32B68B5A-E5B0-403E-B160-5AEEC3F1093C}">
      <dgm:prSet/>
      <dgm:spPr>
        <a:solidFill>
          <a:srgbClr val="2C2B4D"/>
        </a:solidFill>
      </dgm:spPr>
      <dgm:t>
        <a:bodyPr/>
        <a:lstStyle/>
        <a:p>
          <a:r>
            <a:rPr lang="en-US"/>
            <a:t>December 2022: Final document signed off</a:t>
          </a:r>
        </a:p>
      </dgm:t>
    </dgm:pt>
    <dgm:pt modelId="{F87A29FB-2299-4831-AA57-F97DFE263E2F}" type="parTrans" cxnId="{6CCF9120-CF8A-41AD-888F-AAAA50F7DC61}">
      <dgm:prSet/>
      <dgm:spPr/>
      <dgm:t>
        <a:bodyPr/>
        <a:lstStyle/>
        <a:p>
          <a:endParaRPr lang="en-US"/>
        </a:p>
      </dgm:t>
    </dgm:pt>
    <dgm:pt modelId="{BAE5E13E-E72A-418B-92DE-97FFF8453A9B}" type="sibTrans" cxnId="{6CCF9120-CF8A-41AD-888F-AAAA50F7DC61}">
      <dgm:prSet/>
      <dgm:spPr/>
      <dgm:t>
        <a:bodyPr/>
        <a:lstStyle/>
        <a:p>
          <a:endParaRPr lang="en-US"/>
        </a:p>
      </dgm:t>
    </dgm:pt>
    <dgm:pt modelId="{2C620676-D006-4966-BB60-2FD2A8AF640B}" type="pres">
      <dgm:prSet presAssocID="{49EC928A-1938-45D1-9D07-BB7D2F7B43DC}" presName="Name0" presStyleCnt="0">
        <dgm:presLayoutVars>
          <dgm:dir/>
          <dgm:resizeHandles val="exact"/>
        </dgm:presLayoutVars>
      </dgm:prSet>
      <dgm:spPr/>
    </dgm:pt>
    <dgm:pt modelId="{318299EA-467A-4D1D-ADCD-4A837918D8AB}" type="pres">
      <dgm:prSet presAssocID="{EEB8508B-7D39-4758-8656-C84024902F85}" presName="node" presStyleLbl="node1" presStyleIdx="0" presStyleCnt="8" custLinFactNeighborX="29591" custLinFactNeighborY="99222">
        <dgm:presLayoutVars>
          <dgm:bulletEnabled val="1"/>
        </dgm:presLayoutVars>
      </dgm:prSet>
      <dgm:spPr/>
    </dgm:pt>
    <dgm:pt modelId="{D09571AA-7444-42B3-B16E-4962F5BCDF13}" type="pres">
      <dgm:prSet presAssocID="{AA148926-0A50-466D-A468-54DCE1A92DAE}" presName="sibTrans" presStyleLbl="sibTrans2D1" presStyleIdx="0" presStyleCnt="7"/>
      <dgm:spPr/>
    </dgm:pt>
    <dgm:pt modelId="{0E7E0541-6A6D-4015-A587-CC8D99967D5C}" type="pres">
      <dgm:prSet presAssocID="{AA148926-0A50-466D-A468-54DCE1A92DAE}" presName="connectorText" presStyleLbl="sibTrans2D1" presStyleIdx="0" presStyleCnt="7"/>
      <dgm:spPr/>
    </dgm:pt>
    <dgm:pt modelId="{3694BE7C-5CEE-45EB-B25A-39880BFF395B}" type="pres">
      <dgm:prSet presAssocID="{E18EDD11-0FB6-440A-97AF-BC5BD036E52F}" presName="node" presStyleLbl="node1" presStyleIdx="1" presStyleCnt="8" custLinFactNeighborX="12306" custLinFactNeighborY="69167">
        <dgm:presLayoutVars>
          <dgm:bulletEnabled val="1"/>
        </dgm:presLayoutVars>
      </dgm:prSet>
      <dgm:spPr/>
    </dgm:pt>
    <dgm:pt modelId="{8FA32022-B4E0-47A4-9EDD-4EC99AE99EC2}" type="pres">
      <dgm:prSet presAssocID="{F680F29A-1126-4F93-80B3-1A6551A3E208}" presName="sibTrans" presStyleLbl="sibTrans2D1" presStyleIdx="1" presStyleCnt="7"/>
      <dgm:spPr/>
    </dgm:pt>
    <dgm:pt modelId="{4FC99922-EF96-465E-86C5-F760DBB34F8B}" type="pres">
      <dgm:prSet presAssocID="{F680F29A-1126-4F93-80B3-1A6551A3E208}" presName="connectorText" presStyleLbl="sibTrans2D1" presStyleIdx="1" presStyleCnt="7"/>
      <dgm:spPr/>
    </dgm:pt>
    <dgm:pt modelId="{8A8B10CA-CCFD-49AC-B676-30E928C0D9F7}" type="pres">
      <dgm:prSet presAssocID="{ACC03214-AB5D-4885-985F-AB20C2D4538E}" presName="node" presStyleLbl="node1" presStyleIdx="2" presStyleCnt="8" custLinFactNeighborX="-2892" custLinFactNeighborY="38571">
        <dgm:presLayoutVars>
          <dgm:bulletEnabled val="1"/>
        </dgm:presLayoutVars>
      </dgm:prSet>
      <dgm:spPr/>
    </dgm:pt>
    <dgm:pt modelId="{7BCB0560-FB4C-43A9-B27E-FA22DC6473B1}" type="pres">
      <dgm:prSet presAssocID="{0DF17AA9-1E45-4AB9-BEF9-F21A4646B020}" presName="sibTrans" presStyleLbl="sibTrans2D1" presStyleIdx="2" presStyleCnt="7"/>
      <dgm:spPr/>
    </dgm:pt>
    <dgm:pt modelId="{136CCBCC-489B-4A7D-8A53-F75D5B645031}" type="pres">
      <dgm:prSet presAssocID="{0DF17AA9-1E45-4AB9-BEF9-F21A4646B020}" presName="connectorText" presStyleLbl="sibTrans2D1" presStyleIdx="2" presStyleCnt="7"/>
      <dgm:spPr/>
    </dgm:pt>
    <dgm:pt modelId="{895D0C97-FC7D-4CB9-8C98-9F8B174A1E32}" type="pres">
      <dgm:prSet presAssocID="{62940521-069B-4838-B036-E61AB07CFCB9}" presName="node" presStyleLbl="node1" presStyleIdx="3" presStyleCnt="8" custLinFactNeighborX="-11316" custLinFactNeighborY="9244">
        <dgm:presLayoutVars>
          <dgm:bulletEnabled val="1"/>
        </dgm:presLayoutVars>
      </dgm:prSet>
      <dgm:spPr/>
    </dgm:pt>
    <dgm:pt modelId="{2087D79F-4351-4C50-9E7C-B6EA6FF5D899}" type="pres">
      <dgm:prSet presAssocID="{E9E99804-DC68-462E-B81F-4CB2A1B210C4}" presName="sibTrans" presStyleLbl="sibTrans2D1" presStyleIdx="3" presStyleCnt="7"/>
      <dgm:spPr/>
    </dgm:pt>
    <dgm:pt modelId="{B236E6C0-D352-4245-A110-9C5FA33D156B}" type="pres">
      <dgm:prSet presAssocID="{E9E99804-DC68-462E-B81F-4CB2A1B210C4}" presName="connectorText" presStyleLbl="sibTrans2D1" presStyleIdx="3" presStyleCnt="7"/>
      <dgm:spPr/>
    </dgm:pt>
    <dgm:pt modelId="{443C4D6C-5190-4643-9CC5-C824F4BB2DAA}" type="pres">
      <dgm:prSet presAssocID="{E6613DD0-09E0-41C7-9645-FD17754E7FC5}" presName="node" presStyleLbl="node1" presStyleIdx="4" presStyleCnt="8" custLinFactNeighborX="-22324" custLinFactNeighborY="-13330">
        <dgm:presLayoutVars>
          <dgm:bulletEnabled val="1"/>
        </dgm:presLayoutVars>
      </dgm:prSet>
      <dgm:spPr/>
    </dgm:pt>
    <dgm:pt modelId="{20310E24-23EB-4F95-BF5D-3713892ECD33}" type="pres">
      <dgm:prSet presAssocID="{FD5A2F0F-1E0D-45A5-8816-B5A312B31381}" presName="sibTrans" presStyleLbl="sibTrans2D1" presStyleIdx="4" presStyleCnt="7"/>
      <dgm:spPr/>
    </dgm:pt>
    <dgm:pt modelId="{6CA1BCE9-B277-4393-A27F-9999CD247B3D}" type="pres">
      <dgm:prSet presAssocID="{FD5A2F0F-1E0D-45A5-8816-B5A312B31381}" presName="connectorText" presStyleLbl="sibTrans2D1" presStyleIdx="4" presStyleCnt="7"/>
      <dgm:spPr/>
    </dgm:pt>
    <dgm:pt modelId="{51CF7325-572F-46A5-8395-0C351CE02C9B}" type="pres">
      <dgm:prSet presAssocID="{E3FA72E1-AE19-4735-AEBB-08134069B016}" presName="node" presStyleLbl="node1" presStyleIdx="5" presStyleCnt="8" custLinFactNeighborX="-35794" custLinFactNeighborY="-39067">
        <dgm:presLayoutVars>
          <dgm:bulletEnabled val="1"/>
        </dgm:presLayoutVars>
      </dgm:prSet>
      <dgm:spPr/>
    </dgm:pt>
    <dgm:pt modelId="{F7141D09-D6D1-4213-AC65-9A5DE5571306}" type="pres">
      <dgm:prSet presAssocID="{A458CB7E-C9FF-4967-B77D-09A174D270EA}" presName="sibTrans" presStyleLbl="sibTrans2D1" presStyleIdx="5" presStyleCnt="7"/>
      <dgm:spPr/>
    </dgm:pt>
    <dgm:pt modelId="{6F5C2A91-51E9-403C-9DB8-A881C2AE3A55}" type="pres">
      <dgm:prSet presAssocID="{A458CB7E-C9FF-4967-B77D-09A174D270EA}" presName="connectorText" presStyleLbl="sibTrans2D1" presStyleIdx="5" presStyleCnt="7"/>
      <dgm:spPr/>
    </dgm:pt>
    <dgm:pt modelId="{698D9629-B0BA-43D3-BCE9-3CF5FA64C929}" type="pres">
      <dgm:prSet presAssocID="{51C04FD3-FA83-4328-AC38-48A8AAC0EBD6}" presName="node" presStyleLbl="node1" presStyleIdx="6" presStyleCnt="8" custLinFactNeighborX="-50726" custLinFactNeighborY="-67305">
        <dgm:presLayoutVars>
          <dgm:bulletEnabled val="1"/>
        </dgm:presLayoutVars>
      </dgm:prSet>
      <dgm:spPr/>
    </dgm:pt>
    <dgm:pt modelId="{ABFA3E46-6570-4B20-9313-27268C209C96}" type="pres">
      <dgm:prSet presAssocID="{9354CF4E-DB5D-4819-B608-B4D59CFF8F72}" presName="sibTrans" presStyleLbl="sibTrans2D1" presStyleIdx="6" presStyleCnt="7"/>
      <dgm:spPr/>
    </dgm:pt>
    <dgm:pt modelId="{5D6A3F77-5389-46EF-910C-E1D543E64696}" type="pres">
      <dgm:prSet presAssocID="{9354CF4E-DB5D-4819-B608-B4D59CFF8F72}" presName="connectorText" presStyleLbl="sibTrans2D1" presStyleIdx="6" presStyleCnt="7"/>
      <dgm:spPr/>
    </dgm:pt>
    <dgm:pt modelId="{37345ED3-DE8E-445A-84CF-D0CEC9DC7965}" type="pres">
      <dgm:prSet presAssocID="{32B68B5A-E5B0-403E-B160-5AEEC3F1093C}" presName="node" presStyleLbl="node1" presStyleIdx="7" presStyleCnt="8" custLinFactNeighborX="-65277" custLinFactNeighborY="-99200">
        <dgm:presLayoutVars>
          <dgm:bulletEnabled val="1"/>
        </dgm:presLayoutVars>
      </dgm:prSet>
      <dgm:spPr/>
    </dgm:pt>
  </dgm:ptLst>
  <dgm:cxnLst>
    <dgm:cxn modelId="{0C2F1903-0ADD-434F-8D3B-7787D4E58523}" type="presOf" srcId="{E9E99804-DC68-462E-B81F-4CB2A1B210C4}" destId="{2087D79F-4351-4C50-9E7C-B6EA6FF5D899}" srcOrd="0" destOrd="0" presId="urn:microsoft.com/office/officeart/2005/8/layout/process1"/>
    <dgm:cxn modelId="{75929F0C-D176-4666-85B5-BB8A6939C2CB}" type="presOf" srcId="{E9E99804-DC68-462E-B81F-4CB2A1B210C4}" destId="{B236E6C0-D352-4245-A110-9C5FA33D156B}" srcOrd="1" destOrd="0" presId="urn:microsoft.com/office/officeart/2005/8/layout/process1"/>
    <dgm:cxn modelId="{966BAC14-0FDF-4F1D-BA06-3D2BE168FCA6}" type="presOf" srcId="{E18EDD11-0FB6-440A-97AF-BC5BD036E52F}" destId="{3694BE7C-5CEE-45EB-B25A-39880BFF395B}" srcOrd="0" destOrd="0" presId="urn:microsoft.com/office/officeart/2005/8/layout/process1"/>
    <dgm:cxn modelId="{16F17117-9B80-429B-B13B-740A9359D4B3}" type="presOf" srcId="{32B68B5A-E5B0-403E-B160-5AEEC3F1093C}" destId="{37345ED3-DE8E-445A-84CF-D0CEC9DC7965}" srcOrd="0" destOrd="0" presId="urn:microsoft.com/office/officeart/2005/8/layout/process1"/>
    <dgm:cxn modelId="{58FEB11D-40A8-42C6-A44C-4229AE820359}" type="presOf" srcId="{FD5A2F0F-1E0D-45A5-8816-B5A312B31381}" destId="{20310E24-23EB-4F95-BF5D-3713892ECD33}" srcOrd="0" destOrd="0" presId="urn:microsoft.com/office/officeart/2005/8/layout/process1"/>
    <dgm:cxn modelId="{6CCF9120-CF8A-41AD-888F-AAAA50F7DC61}" srcId="{49EC928A-1938-45D1-9D07-BB7D2F7B43DC}" destId="{32B68B5A-E5B0-403E-B160-5AEEC3F1093C}" srcOrd="7" destOrd="0" parTransId="{F87A29FB-2299-4831-AA57-F97DFE263E2F}" sibTransId="{BAE5E13E-E72A-418B-92DE-97FFF8453A9B}"/>
    <dgm:cxn modelId="{2E4CD92B-AE6B-460E-A346-5D78B1535198}" type="presOf" srcId="{49EC928A-1938-45D1-9D07-BB7D2F7B43DC}" destId="{2C620676-D006-4966-BB60-2FD2A8AF640B}" srcOrd="0" destOrd="0" presId="urn:microsoft.com/office/officeart/2005/8/layout/process1"/>
    <dgm:cxn modelId="{4E995E2C-8EC3-4A8C-8188-7CA341C02124}" type="presOf" srcId="{AA148926-0A50-466D-A468-54DCE1A92DAE}" destId="{D09571AA-7444-42B3-B16E-4962F5BCDF13}" srcOrd="0" destOrd="0" presId="urn:microsoft.com/office/officeart/2005/8/layout/process1"/>
    <dgm:cxn modelId="{F3B8B93A-A7E7-4D75-8401-2AB917B6CB5B}" type="presOf" srcId="{0DF17AA9-1E45-4AB9-BEF9-F21A4646B020}" destId="{7BCB0560-FB4C-43A9-B27E-FA22DC6473B1}" srcOrd="0" destOrd="0" presId="urn:microsoft.com/office/officeart/2005/8/layout/process1"/>
    <dgm:cxn modelId="{A0CF905F-B9A3-4A1F-B07C-65C8C26523F6}" type="presOf" srcId="{E6613DD0-09E0-41C7-9645-FD17754E7FC5}" destId="{443C4D6C-5190-4643-9CC5-C824F4BB2DAA}" srcOrd="0" destOrd="0" presId="urn:microsoft.com/office/officeart/2005/8/layout/process1"/>
    <dgm:cxn modelId="{05C51564-9859-401F-AC2B-3F7E6F4EBB1E}" srcId="{49EC928A-1938-45D1-9D07-BB7D2F7B43DC}" destId="{E3FA72E1-AE19-4735-AEBB-08134069B016}" srcOrd="5" destOrd="0" parTransId="{8ACD60FB-CC6B-4A30-9EBC-77CC5D8C6885}" sibTransId="{A458CB7E-C9FF-4967-B77D-09A174D270EA}"/>
    <dgm:cxn modelId="{79AE5644-6072-44C2-A6D7-BE7C77F59307}" type="presOf" srcId="{A458CB7E-C9FF-4967-B77D-09A174D270EA}" destId="{6F5C2A91-51E9-403C-9DB8-A881C2AE3A55}" srcOrd="1" destOrd="0" presId="urn:microsoft.com/office/officeart/2005/8/layout/process1"/>
    <dgm:cxn modelId="{3E73A846-FB61-4108-919C-B9AB7575AEA6}" type="presOf" srcId="{F680F29A-1126-4F93-80B3-1A6551A3E208}" destId="{8FA32022-B4E0-47A4-9EDD-4EC99AE99EC2}" srcOrd="0" destOrd="0" presId="urn:microsoft.com/office/officeart/2005/8/layout/process1"/>
    <dgm:cxn modelId="{1458246B-E169-493A-9FC3-B44891E182BE}" srcId="{49EC928A-1938-45D1-9D07-BB7D2F7B43DC}" destId="{EEB8508B-7D39-4758-8656-C84024902F85}" srcOrd="0" destOrd="0" parTransId="{37426927-8E39-43BB-AD4B-2A18518AAF48}" sibTransId="{AA148926-0A50-466D-A468-54DCE1A92DAE}"/>
    <dgm:cxn modelId="{AD1E2E4D-02FF-4C68-983C-2DB1D87690AC}" type="presOf" srcId="{62940521-069B-4838-B036-E61AB07CFCB9}" destId="{895D0C97-FC7D-4CB9-8C98-9F8B174A1E32}" srcOrd="0" destOrd="0" presId="urn:microsoft.com/office/officeart/2005/8/layout/process1"/>
    <dgm:cxn modelId="{FD6F7A4D-5433-4C80-8DDA-7B1A58340879}" srcId="{49EC928A-1938-45D1-9D07-BB7D2F7B43DC}" destId="{ACC03214-AB5D-4885-985F-AB20C2D4538E}" srcOrd="2" destOrd="0" parTransId="{EAA564AC-4725-423E-85E5-5EFEC3F8BCE5}" sibTransId="{0DF17AA9-1E45-4AB9-BEF9-F21A4646B020}"/>
    <dgm:cxn modelId="{398C5753-B04F-4B6A-B65C-62DB0855040E}" type="presOf" srcId="{FD5A2F0F-1E0D-45A5-8816-B5A312B31381}" destId="{6CA1BCE9-B277-4393-A27F-9999CD247B3D}" srcOrd="1" destOrd="0" presId="urn:microsoft.com/office/officeart/2005/8/layout/process1"/>
    <dgm:cxn modelId="{B2DF9653-1528-416E-9DB0-2B1A094E9CF0}" srcId="{49EC928A-1938-45D1-9D07-BB7D2F7B43DC}" destId="{E18EDD11-0FB6-440A-97AF-BC5BD036E52F}" srcOrd="1" destOrd="0" parTransId="{301A4A71-6C4B-4D05-B858-AEC5FC871EB9}" sibTransId="{F680F29A-1126-4F93-80B3-1A6551A3E208}"/>
    <dgm:cxn modelId="{5D65E955-BA58-4E6C-83FA-BB73F4250DD1}" type="presOf" srcId="{9354CF4E-DB5D-4819-B608-B4D59CFF8F72}" destId="{5D6A3F77-5389-46EF-910C-E1D543E64696}" srcOrd="1" destOrd="0" presId="urn:microsoft.com/office/officeart/2005/8/layout/process1"/>
    <dgm:cxn modelId="{44336A8B-F914-4430-848A-C09480DCBCD8}" srcId="{49EC928A-1938-45D1-9D07-BB7D2F7B43DC}" destId="{51C04FD3-FA83-4328-AC38-48A8AAC0EBD6}" srcOrd="6" destOrd="0" parTransId="{352FFA48-04F5-4FF2-BAC4-72B57A4574D1}" sibTransId="{9354CF4E-DB5D-4819-B608-B4D59CFF8F72}"/>
    <dgm:cxn modelId="{F343CA8F-15C1-4B42-9045-6EA1CDB15F7E}" type="presOf" srcId="{A458CB7E-C9FF-4967-B77D-09A174D270EA}" destId="{F7141D09-D6D1-4213-AC65-9A5DE5571306}" srcOrd="0" destOrd="0" presId="urn:microsoft.com/office/officeart/2005/8/layout/process1"/>
    <dgm:cxn modelId="{C3A44095-30FF-44EE-AC72-B2EDE2002779}" type="presOf" srcId="{ACC03214-AB5D-4885-985F-AB20C2D4538E}" destId="{8A8B10CA-CCFD-49AC-B676-30E928C0D9F7}" srcOrd="0" destOrd="0" presId="urn:microsoft.com/office/officeart/2005/8/layout/process1"/>
    <dgm:cxn modelId="{281328BD-BA50-41EB-A01E-EEE4E1E8ADE4}" type="presOf" srcId="{EEB8508B-7D39-4758-8656-C84024902F85}" destId="{318299EA-467A-4D1D-ADCD-4A837918D8AB}" srcOrd="0" destOrd="0" presId="urn:microsoft.com/office/officeart/2005/8/layout/process1"/>
    <dgm:cxn modelId="{2DF085BE-1CC6-40D5-BBEC-4A2A4BF119B8}" type="presOf" srcId="{E3FA72E1-AE19-4735-AEBB-08134069B016}" destId="{51CF7325-572F-46A5-8395-0C351CE02C9B}" srcOrd="0" destOrd="0" presId="urn:microsoft.com/office/officeart/2005/8/layout/process1"/>
    <dgm:cxn modelId="{BB6D70C1-64F7-4A31-8ECA-5D5A414B0F74}" type="presOf" srcId="{F680F29A-1126-4F93-80B3-1A6551A3E208}" destId="{4FC99922-EF96-465E-86C5-F760DBB34F8B}" srcOrd="1" destOrd="0" presId="urn:microsoft.com/office/officeart/2005/8/layout/process1"/>
    <dgm:cxn modelId="{3DB7A3C4-B24A-47BA-8394-2ABBDFE38278}" srcId="{49EC928A-1938-45D1-9D07-BB7D2F7B43DC}" destId="{E6613DD0-09E0-41C7-9645-FD17754E7FC5}" srcOrd="4" destOrd="0" parTransId="{7E077E30-CE81-4DB1-85EB-9FF4EB3770FB}" sibTransId="{FD5A2F0F-1E0D-45A5-8816-B5A312B31381}"/>
    <dgm:cxn modelId="{586C42C5-4FED-4289-AE30-88049BAB8854}" type="presOf" srcId="{0DF17AA9-1E45-4AB9-BEF9-F21A4646B020}" destId="{136CCBCC-489B-4A7D-8A53-F75D5B645031}" srcOrd="1" destOrd="0" presId="urn:microsoft.com/office/officeart/2005/8/layout/process1"/>
    <dgm:cxn modelId="{DFD195C9-15C1-4494-BA77-C8215F998F80}" type="presOf" srcId="{9354CF4E-DB5D-4819-B608-B4D59CFF8F72}" destId="{ABFA3E46-6570-4B20-9313-27268C209C96}" srcOrd="0" destOrd="0" presId="urn:microsoft.com/office/officeart/2005/8/layout/process1"/>
    <dgm:cxn modelId="{56F5ACD0-49BE-4323-8765-733DBB994B1F}" srcId="{49EC928A-1938-45D1-9D07-BB7D2F7B43DC}" destId="{62940521-069B-4838-B036-E61AB07CFCB9}" srcOrd="3" destOrd="0" parTransId="{B7C1E560-EFEE-4667-9497-373557301B35}" sibTransId="{E9E99804-DC68-462E-B81F-4CB2A1B210C4}"/>
    <dgm:cxn modelId="{B428F3DE-B1BA-41A0-A5E7-180C2C8D87A1}" type="presOf" srcId="{51C04FD3-FA83-4328-AC38-48A8AAC0EBD6}" destId="{698D9629-B0BA-43D3-BCE9-3CF5FA64C929}" srcOrd="0" destOrd="0" presId="urn:microsoft.com/office/officeart/2005/8/layout/process1"/>
    <dgm:cxn modelId="{F82152E3-8084-475A-B670-846DE01991E6}" type="presOf" srcId="{AA148926-0A50-466D-A468-54DCE1A92DAE}" destId="{0E7E0541-6A6D-4015-A587-CC8D99967D5C}" srcOrd="1" destOrd="0" presId="urn:microsoft.com/office/officeart/2005/8/layout/process1"/>
    <dgm:cxn modelId="{4AC10949-7DF5-40AE-8E3A-120699D158CD}" type="presParOf" srcId="{2C620676-D006-4966-BB60-2FD2A8AF640B}" destId="{318299EA-467A-4D1D-ADCD-4A837918D8AB}" srcOrd="0" destOrd="0" presId="urn:microsoft.com/office/officeart/2005/8/layout/process1"/>
    <dgm:cxn modelId="{517BD6FF-4B4D-492C-A6FE-A9E2047400C4}" type="presParOf" srcId="{2C620676-D006-4966-BB60-2FD2A8AF640B}" destId="{D09571AA-7444-42B3-B16E-4962F5BCDF13}" srcOrd="1" destOrd="0" presId="urn:microsoft.com/office/officeart/2005/8/layout/process1"/>
    <dgm:cxn modelId="{C04F3D79-C2B2-4058-9EC5-9A1F4CCC92E5}" type="presParOf" srcId="{D09571AA-7444-42B3-B16E-4962F5BCDF13}" destId="{0E7E0541-6A6D-4015-A587-CC8D99967D5C}" srcOrd="0" destOrd="0" presId="urn:microsoft.com/office/officeart/2005/8/layout/process1"/>
    <dgm:cxn modelId="{D708FD23-6F42-49B3-BA8C-10E5FD6A8E2D}" type="presParOf" srcId="{2C620676-D006-4966-BB60-2FD2A8AF640B}" destId="{3694BE7C-5CEE-45EB-B25A-39880BFF395B}" srcOrd="2" destOrd="0" presId="urn:microsoft.com/office/officeart/2005/8/layout/process1"/>
    <dgm:cxn modelId="{0E5ECFC4-EC3B-4143-AC60-51B7CE5E0DBC}" type="presParOf" srcId="{2C620676-D006-4966-BB60-2FD2A8AF640B}" destId="{8FA32022-B4E0-47A4-9EDD-4EC99AE99EC2}" srcOrd="3" destOrd="0" presId="urn:microsoft.com/office/officeart/2005/8/layout/process1"/>
    <dgm:cxn modelId="{BF680D12-447E-4383-B6ED-D5F90AD6073D}" type="presParOf" srcId="{8FA32022-B4E0-47A4-9EDD-4EC99AE99EC2}" destId="{4FC99922-EF96-465E-86C5-F760DBB34F8B}" srcOrd="0" destOrd="0" presId="urn:microsoft.com/office/officeart/2005/8/layout/process1"/>
    <dgm:cxn modelId="{83529B77-E63C-4A3B-BB0D-A4EE1EC0BA67}" type="presParOf" srcId="{2C620676-D006-4966-BB60-2FD2A8AF640B}" destId="{8A8B10CA-CCFD-49AC-B676-30E928C0D9F7}" srcOrd="4" destOrd="0" presId="urn:microsoft.com/office/officeart/2005/8/layout/process1"/>
    <dgm:cxn modelId="{C4FD5839-959F-4037-AF5C-ED5272155628}" type="presParOf" srcId="{2C620676-D006-4966-BB60-2FD2A8AF640B}" destId="{7BCB0560-FB4C-43A9-B27E-FA22DC6473B1}" srcOrd="5" destOrd="0" presId="urn:microsoft.com/office/officeart/2005/8/layout/process1"/>
    <dgm:cxn modelId="{F00D0B2A-5E06-41B9-90AD-2FD3F5C680CF}" type="presParOf" srcId="{7BCB0560-FB4C-43A9-B27E-FA22DC6473B1}" destId="{136CCBCC-489B-4A7D-8A53-F75D5B645031}" srcOrd="0" destOrd="0" presId="urn:microsoft.com/office/officeart/2005/8/layout/process1"/>
    <dgm:cxn modelId="{C4D5009D-5233-4FD4-86A6-0F784D7F5A4C}" type="presParOf" srcId="{2C620676-D006-4966-BB60-2FD2A8AF640B}" destId="{895D0C97-FC7D-4CB9-8C98-9F8B174A1E32}" srcOrd="6" destOrd="0" presId="urn:microsoft.com/office/officeart/2005/8/layout/process1"/>
    <dgm:cxn modelId="{5135DB5A-D3E0-4AD6-9C5E-D28652153817}" type="presParOf" srcId="{2C620676-D006-4966-BB60-2FD2A8AF640B}" destId="{2087D79F-4351-4C50-9E7C-B6EA6FF5D899}" srcOrd="7" destOrd="0" presId="urn:microsoft.com/office/officeart/2005/8/layout/process1"/>
    <dgm:cxn modelId="{9C2B56AA-8AD9-4535-B38F-A89FD1DBF155}" type="presParOf" srcId="{2087D79F-4351-4C50-9E7C-B6EA6FF5D899}" destId="{B236E6C0-D352-4245-A110-9C5FA33D156B}" srcOrd="0" destOrd="0" presId="urn:microsoft.com/office/officeart/2005/8/layout/process1"/>
    <dgm:cxn modelId="{187CB91D-7C0A-48B6-8CEC-54A61B2A3542}" type="presParOf" srcId="{2C620676-D006-4966-BB60-2FD2A8AF640B}" destId="{443C4D6C-5190-4643-9CC5-C824F4BB2DAA}" srcOrd="8" destOrd="0" presId="urn:microsoft.com/office/officeart/2005/8/layout/process1"/>
    <dgm:cxn modelId="{930A016A-40A3-452F-B379-30749A6FD93C}" type="presParOf" srcId="{2C620676-D006-4966-BB60-2FD2A8AF640B}" destId="{20310E24-23EB-4F95-BF5D-3713892ECD33}" srcOrd="9" destOrd="0" presId="urn:microsoft.com/office/officeart/2005/8/layout/process1"/>
    <dgm:cxn modelId="{B428F0F8-1314-4E05-B9FF-0D1629C46D06}" type="presParOf" srcId="{20310E24-23EB-4F95-BF5D-3713892ECD33}" destId="{6CA1BCE9-B277-4393-A27F-9999CD247B3D}" srcOrd="0" destOrd="0" presId="urn:microsoft.com/office/officeart/2005/8/layout/process1"/>
    <dgm:cxn modelId="{24F7267F-FE62-49B5-9724-8F5F7809EEB8}" type="presParOf" srcId="{2C620676-D006-4966-BB60-2FD2A8AF640B}" destId="{51CF7325-572F-46A5-8395-0C351CE02C9B}" srcOrd="10" destOrd="0" presId="urn:microsoft.com/office/officeart/2005/8/layout/process1"/>
    <dgm:cxn modelId="{FC97CA17-B55F-49E1-A15A-B38FAE03434F}" type="presParOf" srcId="{2C620676-D006-4966-BB60-2FD2A8AF640B}" destId="{F7141D09-D6D1-4213-AC65-9A5DE5571306}" srcOrd="11" destOrd="0" presId="urn:microsoft.com/office/officeart/2005/8/layout/process1"/>
    <dgm:cxn modelId="{56C11128-533C-4347-98A8-930044AF2984}" type="presParOf" srcId="{F7141D09-D6D1-4213-AC65-9A5DE5571306}" destId="{6F5C2A91-51E9-403C-9DB8-A881C2AE3A55}" srcOrd="0" destOrd="0" presId="urn:microsoft.com/office/officeart/2005/8/layout/process1"/>
    <dgm:cxn modelId="{35E05E2C-314D-451D-B9F4-8AE0F3550F9F}" type="presParOf" srcId="{2C620676-D006-4966-BB60-2FD2A8AF640B}" destId="{698D9629-B0BA-43D3-BCE9-3CF5FA64C929}" srcOrd="12" destOrd="0" presId="urn:microsoft.com/office/officeart/2005/8/layout/process1"/>
    <dgm:cxn modelId="{69D59297-0634-4192-8B4D-F2219A766EAF}" type="presParOf" srcId="{2C620676-D006-4966-BB60-2FD2A8AF640B}" destId="{ABFA3E46-6570-4B20-9313-27268C209C96}" srcOrd="13" destOrd="0" presId="urn:microsoft.com/office/officeart/2005/8/layout/process1"/>
    <dgm:cxn modelId="{852AB972-F1DB-4A8E-9B87-D1AED966BFFA}" type="presParOf" srcId="{ABFA3E46-6570-4B20-9313-27268C209C96}" destId="{5D6A3F77-5389-46EF-910C-E1D543E64696}" srcOrd="0" destOrd="0" presId="urn:microsoft.com/office/officeart/2005/8/layout/process1"/>
    <dgm:cxn modelId="{DE880D78-7A34-4A07-8248-62F7D433A0EE}" type="presParOf" srcId="{2C620676-D006-4966-BB60-2FD2A8AF640B}" destId="{37345ED3-DE8E-445A-84CF-D0CEC9DC7965}" srcOrd="1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5C21F-4CA7-4CBC-B00C-37216236A0FC}">
      <dsp:nvSpPr>
        <dsp:cNvPr id="0" name=""/>
        <dsp:cNvSpPr/>
      </dsp:nvSpPr>
      <dsp:spPr>
        <a:xfrm>
          <a:off x="0" y="3157068"/>
          <a:ext cx="5693878" cy="10362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Local Area Energy Plans</a:t>
          </a:r>
        </a:p>
      </dsp:txBody>
      <dsp:txXfrm>
        <a:off x="0" y="3157068"/>
        <a:ext cx="5693878" cy="559558"/>
      </dsp:txXfrm>
    </dsp:sp>
    <dsp:sp modelId="{AEDB9504-55C0-45F0-B72D-EDF8AF2201DF}">
      <dsp:nvSpPr>
        <dsp:cNvPr id="0" name=""/>
        <dsp:cNvSpPr/>
      </dsp:nvSpPr>
      <dsp:spPr>
        <a:xfrm>
          <a:off x="0" y="3695902"/>
          <a:ext cx="5693878" cy="47666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Provide the "where" - at a spatial level identify focus zones and key projects for the region. </a:t>
          </a:r>
        </a:p>
      </dsp:txBody>
      <dsp:txXfrm>
        <a:off x="0" y="3695902"/>
        <a:ext cx="5693878" cy="476661"/>
      </dsp:txXfrm>
    </dsp:sp>
    <dsp:sp modelId="{00A91839-E48F-4BFD-8152-AABAB11B78F3}">
      <dsp:nvSpPr>
        <dsp:cNvPr id="0" name=""/>
        <dsp:cNvSpPr/>
      </dsp:nvSpPr>
      <dsp:spPr>
        <a:xfrm rot="10800000">
          <a:off x="0" y="1578904"/>
          <a:ext cx="5693878" cy="1593706"/>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Y&amp;NY’s </a:t>
          </a:r>
          <a:r>
            <a:rPr lang="en-US" sz="1900" kern="1200" err="1"/>
            <a:t>Routemap</a:t>
          </a:r>
          <a:r>
            <a:rPr lang="en-US" sz="1900" kern="1200"/>
            <a:t> to Carbon Negative</a:t>
          </a:r>
        </a:p>
      </dsp:txBody>
      <dsp:txXfrm rot="-10800000">
        <a:off x="0" y="1578904"/>
        <a:ext cx="5693878" cy="559391"/>
      </dsp:txXfrm>
    </dsp:sp>
    <dsp:sp modelId="{AD1DE552-004C-48CF-A088-BF23DEB306D1}">
      <dsp:nvSpPr>
        <dsp:cNvPr id="0" name=""/>
        <dsp:cNvSpPr/>
      </dsp:nvSpPr>
      <dsp:spPr>
        <a:xfrm>
          <a:off x="0" y="2138295"/>
          <a:ext cx="5693878" cy="47651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Co-owned plan to reach net zero by 2034 &amp; carbon negative by 2040 </a:t>
          </a:r>
        </a:p>
      </dsp:txBody>
      <dsp:txXfrm>
        <a:off x="0" y="2138295"/>
        <a:ext cx="5693878" cy="476518"/>
      </dsp:txXfrm>
    </dsp:sp>
    <dsp:sp modelId="{3361756F-41FC-46EF-9EA1-5455557C6F96}">
      <dsp:nvSpPr>
        <dsp:cNvPr id="0" name=""/>
        <dsp:cNvSpPr/>
      </dsp:nvSpPr>
      <dsp:spPr>
        <a:xfrm rot="10800000">
          <a:off x="0" y="0"/>
          <a:ext cx="5693878" cy="1593706"/>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Y&amp;NY Carbon Abatement Pathways Study</a:t>
          </a:r>
        </a:p>
      </dsp:txBody>
      <dsp:txXfrm rot="-10800000">
        <a:off x="0" y="0"/>
        <a:ext cx="5693878" cy="559391"/>
      </dsp:txXfrm>
    </dsp:sp>
    <dsp:sp modelId="{FD7B79B0-46FE-4A80-96DE-5A67A5030383}">
      <dsp:nvSpPr>
        <dsp:cNvPr id="0" name=""/>
        <dsp:cNvSpPr/>
      </dsp:nvSpPr>
      <dsp:spPr>
        <a:xfrm>
          <a:off x="0" y="560132"/>
          <a:ext cx="5693878" cy="47651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Robust, technical evidence</a:t>
          </a:r>
        </a:p>
      </dsp:txBody>
      <dsp:txXfrm>
        <a:off x="0" y="560132"/>
        <a:ext cx="5693878" cy="476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99EA-467A-4D1D-ADCD-4A837918D8AB}">
      <dsp:nvSpPr>
        <dsp:cNvPr id="0" name=""/>
        <dsp:cNvSpPr/>
      </dsp:nvSpPr>
      <dsp:spPr>
        <a:xfrm>
          <a:off x="137695" y="3276872"/>
          <a:ext cx="1128117" cy="1533534"/>
        </a:xfrm>
        <a:prstGeom prst="roundRect">
          <a:avLst>
            <a:gd name="adj" fmla="val 10000"/>
          </a:avLst>
        </a:prstGeom>
        <a:solidFill>
          <a:srgbClr val="2C2B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July-August 2021:</a:t>
          </a:r>
        </a:p>
        <a:p>
          <a:pPr marL="0" lvl="0" indent="0" algn="ctr" defTabSz="577850">
            <a:lnSpc>
              <a:spcPct val="90000"/>
            </a:lnSpc>
            <a:spcBef>
              <a:spcPct val="0"/>
            </a:spcBef>
            <a:spcAft>
              <a:spcPct val="35000"/>
            </a:spcAft>
            <a:buNone/>
          </a:pPr>
          <a:r>
            <a:rPr lang="en-US" sz="1300" kern="1200"/>
            <a:t>Priming activities (workshops, data collection)</a:t>
          </a:r>
        </a:p>
      </dsp:txBody>
      <dsp:txXfrm>
        <a:off x="170736" y="3309913"/>
        <a:ext cx="1062035" cy="1467452"/>
      </dsp:txXfrm>
    </dsp:sp>
    <dsp:sp modelId="{D09571AA-7444-42B3-B16E-4962F5BCDF13}">
      <dsp:nvSpPr>
        <dsp:cNvPr id="0" name=""/>
        <dsp:cNvSpPr/>
      </dsp:nvSpPr>
      <dsp:spPr>
        <a:xfrm rot="20576044">
          <a:off x="1354569" y="3671582"/>
          <a:ext cx="206933" cy="2797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355936" y="3736646"/>
        <a:ext cx="144853" cy="167863"/>
      </dsp:txXfrm>
    </dsp:sp>
    <dsp:sp modelId="{3694BE7C-5CEE-45EB-B25A-39880BFF395B}">
      <dsp:nvSpPr>
        <dsp:cNvPr id="0" name=""/>
        <dsp:cNvSpPr/>
      </dsp:nvSpPr>
      <dsp:spPr>
        <a:xfrm>
          <a:off x="1639061" y="2815969"/>
          <a:ext cx="1128117" cy="1533534"/>
        </a:xfrm>
        <a:prstGeom prst="roundRect">
          <a:avLst>
            <a:gd name="adj" fmla="val 10000"/>
          </a:avLst>
        </a:prstGeom>
        <a:solidFill>
          <a:srgbClr val="2C2B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November 2021:</a:t>
          </a:r>
        </a:p>
        <a:p>
          <a:pPr marL="0" lvl="0" indent="0" algn="ctr" defTabSz="577850">
            <a:lnSpc>
              <a:spcPct val="90000"/>
            </a:lnSpc>
            <a:spcBef>
              <a:spcPct val="0"/>
            </a:spcBef>
            <a:spcAft>
              <a:spcPct val="35000"/>
            </a:spcAft>
            <a:buNone/>
          </a:pPr>
          <a:r>
            <a:rPr lang="en-US" sz="1300" kern="1200"/>
            <a:t>Bid decision and kick-off</a:t>
          </a:r>
        </a:p>
      </dsp:txBody>
      <dsp:txXfrm>
        <a:off x="1672102" y="2849010"/>
        <a:ext cx="1062035" cy="1467452"/>
      </dsp:txXfrm>
    </dsp:sp>
    <dsp:sp modelId="{8FA32022-B4E0-47A4-9EDD-4EC99AE99EC2}">
      <dsp:nvSpPr>
        <dsp:cNvPr id="0" name=""/>
        <dsp:cNvSpPr/>
      </dsp:nvSpPr>
      <dsp:spPr>
        <a:xfrm rot="20564814">
          <a:off x="2858067" y="3206466"/>
          <a:ext cx="212368" cy="2797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859500" y="3271869"/>
        <a:ext cx="148658" cy="167863"/>
      </dsp:txXfrm>
    </dsp:sp>
    <dsp:sp modelId="{8A8B10CA-CCFD-49AC-B676-30E928C0D9F7}">
      <dsp:nvSpPr>
        <dsp:cNvPr id="0" name=""/>
        <dsp:cNvSpPr/>
      </dsp:nvSpPr>
      <dsp:spPr>
        <a:xfrm>
          <a:off x="3149845" y="2346768"/>
          <a:ext cx="1128117" cy="1533534"/>
        </a:xfrm>
        <a:prstGeom prst="roundRect">
          <a:avLst>
            <a:gd name="adj" fmla="val 10000"/>
          </a:avLst>
        </a:prstGeom>
        <a:solidFill>
          <a:srgbClr val="2C2B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February- March 2022:</a:t>
          </a:r>
        </a:p>
        <a:p>
          <a:pPr marL="0" lvl="0" indent="0" algn="ctr" defTabSz="577850">
            <a:lnSpc>
              <a:spcPct val="90000"/>
            </a:lnSpc>
            <a:spcBef>
              <a:spcPct val="0"/>
            </a:spcBef>
            <a:spcAft>
              <a:spcPct val="35000"/>
            </a:spcAft>
            <a:buNone/>
          </a:pPr>
          <a:r>
            <a:rPr lang="en-US" sz="1300" kern="1200"/>
            <a:t>Non-technical conditions for success, model assumptions</a:t>
          </a:r>
        </a:p>
      </dsp:txBody>
      <dsp:txXfrm>
        <a:off x="3182886" y="2379809"/>
        <a:ext cx="1062035" cy="1467452"/>
      </dsp:txXfrm>
    </dsp:sp>
    <dsp:sp modelId="{7BCB0560-FB4C-43A9-B27E-FA22DC6473B1}">
      <dsp:nvSpPr>
        <dsp:cNvPr id="0" name=""/>
        <dsp:cNvSpPr/>
      </dsp:nvSpPr>
      <dsp:spPr>
        <a:xfrm rot="20624020">
          <a:off x="4376704" y="2746971"/>
          <a:ext cx="228146" cy="2797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378074" y="2812512"/>
        <a:ext cx="159702" cy="167863"/>
      </dsp:txXfrm>
    </dsp:sp>
    <dsp:sp modelId="{895D0C97-FC7D-4CB9-8C98-9F8B174A1E32}">
      <dsp:nvSpPr>
        <dsp:cNvPr id="0" name=""/>
        <dsp:cNvSpPr/>
      </dsp:nvSpPr>
      <dsp:spPr>
        <a:xfrm>
          <a:off x="4691196" y="1897029"/>
          <a:ext cx="1128117" cy="1533534"/>
        </a:xfrm>
        <a:prstGeom prst="roundRect">
          <a:avLst>
            <a:gd name="adj" fmla="val 10000"/>
          </a:avLst>
        </a:prstGeom>
        <a:solidFill>
          <a:srgbClr val="2C2B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April 2022: </a:t>
          </a:r>
        </a:p>
        <a:p>
          <a:pPr marL="0" lvl="0" indent="0" algn="ctr" defTabSz="577850">
            <a:lnSpc>
              <a:spcPct val="90000"/>
            </a:lnSpc>
            <a:spcBef>
              <a:spcPct val="0"/>
            </a:spcBef>
            <a:spcAft>
              <a:spcPct val="35000"/>
            </a:spcAft>
            <a:buNone/>
          </a:pPr>
          <a:r>
            <a:rPr lang="en-US" sz="1300" kern="1200"/>
            <a:t>Data collection close, modelling begins</a:t>
          </a:r>
        </a:p>
      </dsp:txBody>
      <dsp:txXfrm>
        <a:off x="4724237" y="1930070"/>
        <a:ext cx="1062035" cy="1467452"/>
      </dsp:txXfrm>
    </dsp:sp>
    <dsp:sp modelId="{2087D79F-4351-4C50-9E7C-B6EA6FF5D899}">
      <dsp:nvSpPr>
        <dsp:cNvPr id="0" name=""/>
        <dsp:cNvSpPr/>
      </dsp:nvSpPr>
      <dsp:spPr>
        <a:xfrm rot="20834901">
          <a:off x="5917015" y="2349456"/>
          <a:ext cx="218216" cy="2797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917822" y="2412636"/>
        <a:ext cx="152751" cy="167863"/>
      </dsp:txXfrm>
    </dsp:sp>
    <dsp:sp modelId="{443C4D6C-5190-4643-9CC5-C824F4BB2DAA}">
      <dsp:nvSpPr>
        <dsp:cNvPr id="0" name=""/>
        <dsp:cNvSpPr/>
      </dsp:nvSpPr>
      <dsp:spPr>
        <a:xfrm>
          <a:off x="6220887" y="1550849"/>
          <a:ext cx="1128117" cy="1533534"/>
        </a:xfrm>
        <a:prstGeom prst="roundRect">
          <a:avLst>
            <a:gd name="adj" fmla="val 10000"/>
          </a:avLst>
        </a:prstGeom>
        <a:solidFill>
          <a:srgbClr val="2C2B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July 2022: </a:t>
          </a:r>
        </a:p>
        <a:p>
          <a:pPr marL="0" lvl="0" indent="0" algn="ctr" defTabSz="577850">
            <a:lnSpc>
              <a:spcPct val="90000"/>
            </a:lnSpc>
            <a:spcBef>
              <a:spcPct val="0"/>
            </a:spcBef>
            <a:spcAft>
              <a:spcPct val="35000"/>
            </a:spcAft>
            <a:buNone/>
          </a:pPr>
          <a:r>
            <a:rPr lang="en-US" sz="1300" kern="1200"/>
            <a:t>Reviewing initial model outputs</a:t>
          </a:r>
        </a:p>
      </dsp:txBody>
      <dsp:txXfrm>
        <a:off x="6253928" y="1583890"/>
        <a:ext cx="1062035" cy="1467452"/>
      </dsp:txXfrm>
    </dsp:sp>
    <dsp:sp modelId="{20310E24-23EB-4F95-BF5D-3713892ECD33}">
      <dsp:nvSpPr>
        <dsp:cNvPr id="0" name=""/>
        <dsp:cNvSpPr/>
      </dsp:nvSpPr>
      <dsp:spPr>
        <a:xfrm rot="20725855">
          <a:off x="7443182" y="1978864"/>
          <a:ext cx="213821" cy="2797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444213" y="2042887"/>
        <a:ext cx="149675" cy="167863"/>
      </dsp:txXfrm>
    </dsp:sp>
    <dsp:sp modelId="{51CF7325-572F-46A5-8395-0C351CE02C9B}">
      <dsp:nvSpPr>
        <dsp:cNvPr id="0" name=""/>
        <dsp:cNvSpPr/>
      </dsp:nvSpPr>
      <dsp:spPr>
        <a:xfrm>
          <a:off x="7739468" y="1156163"/>
          <a:ext cx="1128117" cy="1533534"/>
        </a:xfrm>
        <a:prstGeom prst="roundRect">
          <a:avLst>
            <a:gd name="adj" fmla="val 10000"/>
          </a:avLst>
        </a:prstGeom>
        <a:solidFill>
          <a:srgbClr val="2C2B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October 2022:</a:t>
          </a:r>
        </a:p>
        <a:p>
          <a:pPr marL="0" lvl="0" indent="0" algn="ctr" defTabSz="577850">
            <a:lnSpc>
              <a:spcPct val="90000"/>
            </a:lnSpc>
            <a:spcBef>
              <a:spcPct val="0"/>
            </a:spcBef>
            <a:spcAft>
              <a:spcPct val="35000"/>
            </a:spcAft>
            <a:buNone/>
          </a:pPr>
          <a:r>
            <a:rPr lang="en-US" sz="1300" kern="1200"/>
            <a:t>Reviewing initial draft documents</a:t>
          </a:r>
        </a:p>
      </dsp:txBody>
      <dsp:txXfrm>
        <a:off x="7772509" y="1189204"/>
        <a:ext cx="1062035" cy="1467452"/>
      </dsp:txXfrm>
    </dsp:sp>
    <dsp:sp modelId="{F7141D09-D6D1-4213-AC65-9A5DE5571306}">
      <dsp:nvSpPr>
        <dsp:cNvPr id="0" name=""/>
        <dsp:cNvSpPr/>
      </dsp:nvSpPr>
      <dsp:spPr>
        <a:xfrm rot="20641082">
          <a:off x="8959462" y="1564875"/>
          <a:ext cx="211629" cy="2797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960689" y="1629570"/>
        <a:ext cx="148140" cy="167863"/>
      </dsp:txXfrm>
    </dsp:sp>
    <dsp:sp modelId="{698D9629-B0BA-43D3-BCE9-3CF5FA64C929}">
      <dsp:nvSpPr>
        <dsp:cNvPr id="0" name=""/>
        <dsp:cNvSpPr/>
      </dsp:nvSpPr>
      <dsp:spPr>
        <a:xfrm>
          <a:off x="9251452" y="723124"/>
          <a:ext cx="1128117" cy="1533534"/>
        </a:xfrm>
        <a:prstGeom prst="roundRect">
          <a:avLst>
            <a:gd name="adj" fmla="val 10000"/>
          </a:avLst>
        </a:prstGeom>
        <a:solidFill>
          <a:srgbClr val="2C2B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November 2022: </a:t>
          </a:r>
        </a:p>
        <a:p>
          <a:pPr marL="0" lvl="0" indent="0" algn="ctr" defTabSz="577850">
            <a:lnSpc>
              <a:spcPct val="90000"/>
            </a:lnSpc>
            <a:spcBef>
              <a:spcPct val="0"/>
            </a:spcBef>
            <a:spcAft>
              <a:spcPct val="35000"/>
            </a:spcAft>
            <a:buNone/>
          </a:pPr>
          <a:r>
            <a:rPr lang="en-US" sz="1300" kern="1200"/>
            <a:t>Edits, second review by SG, TAP &amp; Peer challenge group</a:t>
          </a:r>
        </a:p>
      </dsp:txBody>
      <dsp:txXfrm>
        <a:off x="9284493" y="756165"/>
        <a:ext cx="1062035" cy="1467452"/>
      </dsp:txXfrm>
    </dsp:sp>
    <dsp:sp modelId="{ABFA3E46-6570-4B20-9313-27268C209C96}">
      <dsp:nvSpPr>
        <dsp:cNvPr id="0" name=""/>
        <dsp:cNvSpPr/>
      </dsp:nvSpPr>
      <dsp:spPr>
        <a:xfrm rot="20525572">
          <a:off x="10470763" y="1103575"/>
          <a:ext cx="214764" cy="2797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0472324" y="1169435"/>
        <a:ext cx="150335" cy="167863"/>
      </dsp:txXfrm>
    </dsp:sp>
    <dsp:sp modelId="{37345ED3-DE8E-445A-84CF-D0CEC9DC7965}">
      <dsp:nvSpPr>
        <dsp:cNvPr id="0" name=""/>
        <dsp:cNvSpPr/>
      </dsp:nvSpPr>
      <dsp:spPr>
        <a:xfrm>
          <a:off x="10765155" y="234003"/>
          <a:ext cx="1128117" cy="1533534"/>
        </a:xfrm>
        <a:prstGeom prst="roundRect">
          <a:avLst>
            <a:gd name="adj" fmla="val 10000"/>
          </a:avLst>
        </a:prstGeom>
        <a:solidFill>
          <a:srgbClr val="2C2B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December 2022: Final document signed off</a:t>
          </a:r>
        </a:p>
      </dsp:txBody>
      <dsp:txXfrm>
        <a:off x="10798196" y="267044"/>
        <a:ext cx="1062035" cy="14674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19FF7-C9A4-0548-8D90-66B802640FC6}"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93692-5068-ED4F-BD0A-E4468C9A5747}" type="slidenum">
              <a:rPr lang="en-GB" smtClean="0"/>
              <a:t>‹#›</a:t>
            </a:fld>
            <a:endParaRPr lang="en-GB"/>
          </a:p>
        </p:txBody>
      </p:sp>
    </p:spTree>
    <p:extLst>
      <p:ext uri="{BB962C8B-B14F-4D97-AF65-F5344CB8AC3E}">
        <p14:creationId xmlns:p14="http://schemas.microsoft.com/office/powerpoint/2010/main" val="218962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Times New Roman" panose="02020603050405020304" pitchFamily="18" charset="0"/>
              </a:rPr>
              <a:t>talking about how research + stakeholder buy-in = vision = detailed strategic and project development</a:t>
            </a:r>
            <a:endParaRPr lang="en-GB"/>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8637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They recognised the value for a collaborative York</a:t>
            </a:r>
            <a:r>
              <a:rPr lang="en-GB" baseline="0"/>
              <a:t> &amp; North Yorkshire approach and made a clear case internally to pay for their own LAEP, using the same supplier and timeline to allow a streamlined approach and a coherent Y&amp;NY-wide plan.</a:t>
            </a:r>
          </a:p>
          <a:p>
            <a:r>
              <a:rPr lang="en-GB"/>
              <a:t>There was also significant match funding provided by the LEP,</a:t>
            </a:r>
            <a:r>
              <a:rPr lang="en-GB" baseline="0"/>
              <a:t> the Net Zero Hub, the Local Authorities, the National Park Authorities and Northern Powergrid and Northern Gas Networks, all of whom were involved in the project development and the LAEP steering group, driving this piece of work forward and particularly helping with the all-important data-gathering exercise that was the foundation that the LAEPs were built on.</a:t>
            </a:r>
          </a:p>
          <a:p>
            <a:r>
              <a:rPr lang="en-GB" baseline="0"/>
              <a:t>(1m/2m55) </a:t>
            </a:r>
            <a:endParaRPr lang="en-GB"/>
          </a:p>
        </p:txBody>
      </p:sp>
      <p:sp>
        <p:nvSpPr>
          <p:cNvPr id="4" name="Slide Number Placeholder 3"/>
          <p:cNvSpPr>
            <a:spLocks noGrp="1"/>
          </p:cNvSpPr>
          <p:nvPr>
            <p:ph type="sldNum" sz="quarter" idx="10"/>
          </p:nvPr>
        </p:nvSpPr>
        <p:spPr/>
        <p:txBody>
          <a:bodyPr/>
          <a:lstStyle/>
          <a:p>
            <a:fld id="{9F6D2FF2-49BA-42D7-91C6-A1BAAE0C23DD}" type="slidenum">
              <a:rPr lang="en-GB" smtClean="0"/>
              <a:t>3</a:t>
            </a:fld>
            <a:endParaRPr lang="en-GB"/>
          </a:p>
        </p:txBody>
      </p:sp>
    </p:spTree>
    <p:extLst>
      <p:ext uri="{BB962C8B-B14F-4D97-AF65-F5344CB8AC3E}">
        <p14:creationId xmlns:p14="http://schemas.microsoft.com/office/powerpoint/2010/main" val="3322132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They recognised the value for a collaborative York</a:t>
            </a:r>
            <a:r>
              <a:rPr lang="en-GB" baseline="0"/>
              <a:t> &amp; North Yorkshire approach and made a clear case internally to pay for their own LAEP, using the same supplier and timeline to allow a streamlined approach and a coherent Y&amp;NY-wide plan.</a:t>
            </a:r>
          </a:p>
          <a:p>
            <a:r>
              <a:rPr lang="en-GB"/>
              <a:t>There was also significant match funding provided by the LEP,</a:t>
            </a:r>
            <a:r>
              <a:rPr lang="en-GB" baseline="0"/>
              <a:t> the Net Zero Hub, the Local Authorities, the National Park Authorities and Northern Powergrid and Northern Gas Networks, all of whom were involved in the project development and the LAEP steering group, driving this piece of work forward and particularly helping with the all-important data-gathering exercise that was the foundation that the LAEPs were built on.</a:t>
            </a:r>
          </a:p>
          <a:p>
            <a:r>
              <a:rPr lang="en-GB" baseline="0"/>
              <a:t>(1m/2m55) </a:t>
            </a:r>
            <a:endParaRPr lang="en-GB"/>
          </a:p>
        </p:txBody>
      </p:sp>
      <p:sp>
        <p:nvSpPr>
          <p:cNvPr id="4" name="Slide Number Placeholder 3"/>
          <p:cNvSpPr>
            <a:spLocks noGrp="1"/>
          </p:cNvSpPr>
          <p:nvPr>
            <p:ph type="sldNum" sz="quarter" idx="10"/>
          </p:nvPr>
        </p:nvSpPr>
        <p:spPr/>
        <p:txBody>
          <a:bodyPr/>
          <a:lstStyle/>
          <a:p>
            <a:fld id="{9F6D2FF2-49BA-42D7-91C6-A1BAAE0C23DD}" type="slidenum">
              <a:rPr lang="en-GB" smtClean="0"/>
              <a:t>4</a:t>
            </a:fld>
            <a:endParaRPr lang="en-GB"/>
          </a:p>
        </p:txBody>
      </p:sp>
    </p:spTree>
    <p:extLst>
      <p:ext uri="{BB962C8B-B14F-4D97-AF65-F5344CB8AC3E}">
        <p14:creationId xmlns:p14="http://schemas.microsoft.com/office/powerpoint/2010/main" val="266064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Since bid submission</a:t>
            </a:r>
            <a:r>
              <a:rPr lang="en-GB" baseline="0"/>
              <a:t> back in June last year, the Steering group have been providing the local drive, background and context, such as ensuring a coherent link through to current and emerging strategic work like the </a:t>
            </a:r>
            <a:r>
              <a:rPr lang="en-GB" baseline="0" err="1"/>
              <a:t>Routemap</a:t>
            </a:r>
            <a:r>
              <a:rPr lang="en-GB" baseline="0"/>
              <a:t> to Carbon Negative. Steering group members have also facilitated the integration of data and expertise from across our own organisations and from key partners, to supplement our own experience as climate action leads with input from planners, public health professionals, estates operators, social housing, engineers and charitable bodies, all who have important viewpoints to integrate with the model outputs to create a plan that works for York &amp; North Yorkshire.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solidFill>
                  <a:srgbClr val="2C2B4D"/>
                </a:solidFill>
                <a:latin typeface="Arial" panose="020B0604020202020204" pitchFamily="34" charset="0"/>
                <a:cs typeface="Arial" panose="020B0604020202020204" pitchFamily="34" charset="0"/>
              </a:rPr>
              <a:t>By the end of November, we should have a finalised set of documents ready for internal approval prior to publication. In addition to the main PDF documents, Steering group members will have access to the datasets behind the outputs, to help them develop projects off the back of the recommendations in the report. We also intend to have an interactive map that allows anyone with an internet connection to explore the report’s results in their local area, toggling between different data layers within the report and </a:t>
            </a:r>
            <a:r>
              <a:rPr lang="en-GB" sz="1200" baseline="0">
                <a:solidFill>
                  <a:schemeClr val="tx1"/>
                </a:solidFill>
                <a:latin typeface="+mn-lt"/>
                <a:cs typeface="+mn-cs"/>
              </a:rPr>
              <a:t>making the information more accessible and relevant to a wider group of interested parties.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solidFill>
                  <a:schemeClr val="tx1"/>
                </a:solidFill>
                <a:latin typeface="+mn-lt"/>
                <a:cs typeface="+mn-cs"/>
              </a:rPr>
              <a:t>Thank you for joining us today, and I hope you enjoy seeing a snapshot of the LAEPs and how we can use them to create a greener, fairer and stronger York &amp; North Yorkshire.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solidFill>
                  <a:schemeClr val="tx1"/>
                </a:solidFill>
                <a:latin typeface="+mn-lt"/>
                <a:cs typeface="+mn-cs"/>
              </a:rPr>
              <a:t>(1m30/6m)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solidFill>
                  <a:schemeClr val="tx1"/>
                </a:solidFill>
                <a:latin typeface="+mn-lt"/>
                <a:cs typeface="+mn-cs"/>
              </a:rPr>
              <a:t>Priming to keep momentum, use wider groups to make it better.</a:t>
            </a:r>
            <a:endParaRPr lang="en-GB" sz="1200">
              <a:solidFill>
                <a:srgbClr val="2C2B4D"/>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F6D2FF2-49BA-42D7-91C6-A1BAAE0C23DD}" type="slidenum">
              <a:rPr lang="en-GB" smtClean="0"/>
              <a:t>5</a:t>
            </a:fld>
            <a:endParaRPr lang="en-GB"/>
          </a:p>
        </p:txBody>
      </p:sp>
    </p:spTree>
    <p:extLst>
      <p:ext uri="{BB962C8B-B14F-4D97-AF65-F5344CB8AC3E}">
        <p14:creationId xmlns:p14="http://schemas.microsoft.com/office/powerpoint/2010/main" val="259831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KP bridge – although plan developed regionally, local partners need to spearhead action within own governance and organisations right now – hand over to Issy who will talk about CYC.</a:t>
            </a:r>
          </a:p>
        </p:txBody>
      </p:sp>
      <p:sp>
        <p:nvSpPr>
          <p:cNvPr id="4" name="Slide Number Placeholder 3"/>
          <p:cNvSpPr>
            <a:spLocks noGrp="1"/>
          </p:cNvSpPr>
          <p:nvPr>
            <p:ph type="sldNum" sz="quarter" idx="5"/>
          </p:nvPr>
        </p:nvSpPr>
        <p:spPr/>
        <p:txBody>
          <a:bodyPr/>
          <a:lstStyle/>
          <a:p>
            <a:fld id="{CE193692-5068-ED4F-BD0A-E4468C9A5747}" type="slidenum">
              <a:rPr lang="en-GB" smtClean="0"/>
              <a:t>6</a:t>
            </a:fld>
            <a:endParaRPr lang="en-GB"/>
          </a:p>
        </p:txBody>
      </p:sp>
    </p:spTree>
    <p:extLst>
      <p:ext uri="{BB962C8B-B14F-4D97-AF65-F5344CB8AC3E}">
        <p14:creationId xmlns:p14="http://schemas.microsoft.com/office/powerpoint/2010/main" val="227039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KP bridge – although plan developed regionally, local partners need to spearhead action within own governance and organisations right now – hand over to Issy who will talk about CYC.</a:t>
            </a:r>
          </a:p>
        </p:txBody>
      </p:sp>
      <p:sp>
        <p:nvSpPr>
          <p:cNvPr id="4" name="Slide Number Placeholder 3"/>
          <p:cNvSpPr>
            <a:spLocks noGrp="1"/>
          </p:cNvSpPr>
          <p:nvPr>
            <p:ph type="sldNum" sz="quarter" idx="5"/>
          </p:nvPr>
        </p:nvSpPr>
        <p:spPr/>
        <p:txBody>
          <a:bodyPr/>
          <a:lstStyle/>
          <a:p>
            <a:fld id="{CE193692-5068-ED4F-BD0A-E4468C9A5747}" type="slidenum">
              <a:rPr lang="en-GB" smtClean="0"/>
              <a:t>7</a:t>
            </a:fld>
            <a:endParaRPr lang="en-GB"/>
          </a:p>
        </p:txBody>
      </p:sp>
    </p:spTree>
    <p:extLst>
      <p:ext uri="{BB962C8B-B14F-4D97-AF65-F5344CB8AC3E}">
        <p14:creationId xmlns:p14="http://schemas.microsoft.com/office/powerpoint/2010/main" val="126917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65819-0944-8446-9966-882988A055A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2345167"/>
            <a:ext cx="10658475" cy="860612"/>
          </a:xfrm>
        </p:spPr>
        <p:txBody>
          <a:bodyPr anchor="t" anchorCtr="0">
            <a:normAutofit/>
          </a:bodyPr>
          <a:lstStyle>
            <a:lvl1pPr algn="ctr">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317390"/>
            <a:ext cx="10658474" cy="1940410"/>
          </a:xfrm>
        </p:spPr>
        <p:txBody>
          <a:bodyPr>
            <a:normAutofit/>
          </a:bodyPr>
          <a:lstStyle>
            <a:lvl1pPr marL="0" indent="0" algn="ct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4294486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7FD97-23FE-0945-A8C2-CE28A214F7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762706FC-5F8E-5A4C-8E9F-90AECBBE449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173535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923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5486398" y="800100"/>
            <a:ext cx="5938838" cy="828675"/>
          </a:xfrm>
        </p:spPr>
        <p:txBody>
          <a:bodyPr anchor="t" anchorCtr="0">
            <a:noAutofit/>
          </a:bodyPr>
          <a:lstStyle>
            <a:lvl1pPr algn="l">
              <a:defRPr sz="36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5486400" y="4361815"/>
            <a:ext cx="5938838" cy="1674569"/>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pic>
        <p:nvPicPr>
          <p:cNvPr id="25" name="Picture 24" descr="Map">
            <a:extLst>
              <a:ext uri="{FF2B5EF4-FFF2-40B4-BE49-F238E27FC236}">
                <a16:creationId xmlns:a16="http://schemas.microsoft.com/office/drawing/2014/main" id="{7DD11878-257A-2C41-8512-978E66FC60E1}"/>
              </a:ext>
            </a:extLst>
          </p:cNvPr>
          <p:cNvPicPr>
            <a:picLocks noChangeAspect="1"/>
          </p:cNvPicPr>
          <p:nvPr userDrawn="1"/>
        </p:nvPicPr>
        <p:blipFill>
          <a:blip r:embed="rId3"/>
          <a:stretch>
            <a:fillRect/>
          </a:stretch>
        </p:blipFill>
        <p:spPr>
          <a:xfrm>
            <a:off x="0" y="0"/>
            <a:ext cx="4965700" cy="6858000"/>
          </a:xfrm>
          <a:prstGeom prst="rect">
            <a:avLst/>
          </a:prstGeom>
        </p:spPr>
      </p:pic>
      <p:pic>
        <p:nvPicPr>
          <p:cNvPr id="27" name="Picture 26">
            <a:extLst>
              <a:ext uri="{FF2B5EF4-FFF2-40B4-BE49-F238E27FC236}">
                <a16:creationId xmlns:a16="http://schemas.microsoft.com/office/drawing/2014/main" id="{4D1037BE-A352-8549-B028-894FF46C81E4}"/>
              </a:ext>
            </a:extLst>
          </p:cNvPr>
          <p:cNvPicPr>
            <a:picLocks noChangeAspect="1"/>
          </p:cNvPicPr>
          <p:nvPr userDrawn="1"/>
        </p:nvPicPr>
        <p:blipFill>
          <a:blip r:embed="rId4"/>
          <a:srcRect/>
          <a:stretch/>
        </p:blipFill>
        <p:spPr>
          <a:xfrm>
            <a:off x="5381259" y="1924559"/>
            <a:ext cx="4382062" cy="2133874"/>
          </a:xfrm>
          <a:prstGeom prst="rect">
            <a:avLst/>
          </a:prstGeom>
        </p:spPr>
      </p:pic>
    </p:spTree>
    <p:extLst>
      <p:ext uri="{BB962C8B-B14F-4D97-AF65-F5344CB8AC3E}">
        <p14:creationId xmlns:p14="http://schemas.microsoft.com/office/powerpoint/2010/main" val="238621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800100"/>
            <a:ext cx="10658474" cy="828675"/>
          </a:xfrm>
        </p:spPr>
        <p:txBody>
          <a:bodyPr anchor="t" anchorCtr="0">
            <a:noAutofit/>
          </a:bodyPr>
          <a:lstStyle>
            <a:lvl1pPr algn="l">
              <a:defRPr sz="36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1628775"/>
            <a:ext cx="10658476" cy="400313"/>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grpSp>
        <p:nvGrpSpPr>
          <p:cNvPr id="21" name="Group 20">
            <a:extLst>
              <a:ext uri="{FF2B5EF4-FFF2-40B4-BE49-F238E27FC236}">
                <a16:creationId xmlns:a16="http://schemas.microsoft.com/office/drawing/2014/main" id="{BB668C4A-F552-234F-B0B5-B994C9053883}"/>
              </a:ext>
            </a:extLst>
          </p:cNvPr>
          <p:cNvGrpSpPr/>
          <p:nvPr userDrawn="1"/>
        </p:nvGrpSpPr>
        <p:grpSpPr>
          <a:xfrm>
            <a:off x="1805167" y="2287567"/>
            <a:ext cx="8581666" cy="3269009"/>
            <a:chOff x="1668639" y="2423631"/>
            <a:chExt cx="8581666" cy="3269009"/>
          </a:xfrm>
        </p:grpSpPr>
        <p:pic>
          <p:nvPicPr>
            <p:cNvPr id="5" name="Picture 4" descr="Logo, North Easy Local Enterprise Partnership">
              <a:extLst>
                <a:ext uri="{FF2B5EF4-FFF2-40B4-BE49-F238E27FC236}">
                  <a16:creationId xmlns:a16="http://schemas.microsoft.com/office/drawing/2014/main" id="{97363F1A-4B20-AA4D-87A3-97EE2C04C453}"/>
                </a:ext>
              </a:extLst>
            </p:cNvPr>
            <p:cNvPicPr>
              <a:picLocks noChangeAspect="1"/>
            </p:cNvPicPr>
            <p:nvPr userDrawn="1"/>
          </p:nvPicPr>
          <p:blipFill>
            <a:blip r:embed="rId3"/>
            <a:stretch>
              <a:fillRect/>
            </a:stretch>
          </p:blipFill>
          <p:spPr>
            <a:xfrm>
              <a:off x="4984934" y="4299590"/>
              <a:ext cx="2286618" cy="854270"/>
            </a:xfrm>
            <a:prstGeom prst="rect">
              <a:avLst/>
            </a:prstGeom>
          </p:spPr>
        </p:pic>
        <p:pic>
          <p:nvPicPr>
            <p:cNvPr id="11" name="Picture 10">
              <a:extLst>
                <a:ext uri="{FF2B5EF4-FFF2-40B4-BE49-F238E27FC236}">
                  <a16:creationId xmlns:a16="http://schemas.microsoft.com/office/drawing/2014/main" id="{FE932A9B-7733-4B41-9DDB-A442F2C94F85}"/>
                </a:ext>
              </a:extLst>
            </p:cNvPr>
            <p:cNvPicPr>
              <a:picLocks noChangeAspect="1"/>
            </p:cNvPicPr>
            <p:nvPr userDrawn="1"/>
          </p:nvPicPr>
          <p:blipFill>
            <a:blip r:embed="rId4"/>
            <a:srcRect/>
            <a:stretch/>
          </p:blipFill>
          <p:spPr>
            <a:xfrm>
              <a:off x="8370324" y="4228620"/>
              <a:ext cx="1234184" cy="1136669"/>
            </a:xfrm>
            <a:prstGeom prst="rect">
              <a:avLst/>
            </a:prstGeom>
          </p:spPr>
        </p:pic>
        <p:pic>
          <p:nvPicPr>
            <p:cNvPr id="14" name="Picture 13" descr="Logo, Tees Valley Combined Authority, Tees Valley Major">
              <a:extLst>
                <a:ext uri="{FF2B5EF4-FFF2-40B4-BE49-F238E27FC236}">
                  <a16:creationId xmlns:a16="http://schemas.microsoft.com/office/drawing/2014/main" id="{1CB4192A-89A1-4647-876B-A00DAE05B5C6}"/>
                </a:ext>
              </a:extLst>
            </p:cNvPr>
            <p:cNvPicPr>
              <a:picLocks noChangeAspect="1"/>
            </p:cNvPicPr>
            <p:nvPr userDrawn="1"/>
          </p:nvPicPr>
          <p:blipFill>
            <a:blip r:embed="rId5"/>
            <a:stretch>
              <a:fillRect/>
            </a:stretch>
          </p:blipFill>
          <p:spPr>
            <a:xfrm>
              <a:off x="7844649" y="2423631"/>
              <a:ext cx="2405656" cy="1777578"/>
            </a:xfrm>
            <a:prstGeom prst="rect">
              <a:avLst/>
            </a:prstGeom>
          </p:spPr>
        </p:pic>
        <p:pic>
          <p:nvPicPr>
            <p:cNvPr id="16" name="Picture 15" descr="Logo, West Yorkshire Combined Authority">
              <a:extLst>
                <a:ext uri="{FF2B5EF4-FFF2-40B4-BE49-F238E27FC236}">
                  <a16:creationId xmlns:a16="http://schemas.microsoft.com/office/drawing/2014/main" id="{7B87BF94-94B1-1447-BE31-A9F66871D359}"/>
                </a:ext>
              </a:extLst>
            </p:cNvPr>
            <p:cNvPicPr>
              <a:picLocks noChangeAspect="1"/>
            </p:cNvPicPr>
            <p:nvPr userDrawn="1"/>
          </p:nvPicPr>
          <p:blipFill>
            <a:blip r:embed="rId6"/>
            <a:stretch>
              <a:fillRect/>
            </a:stretch>
          </p:blipFill>
          <p:spPr>
            <a:xfrm>
              <a:off x="5426382" y="2886451"/>
              <a:ext cx="1403721" cy="880767"/>
            </a:xfrm>
            <a:prstGeom prst="rect">
              <a:avLst/>
            </a:prstGeom>
          </p:spPr>
        </p:pic>
        <p:pic>
          <p:nvPicPr>
            <p:cNvPr id="18" name="Picture 17" descr="Logo, York &amp; North Yorkshire Local Enterprise Partnership">
              <a:extLst>
                <a:ext uri="{FF2B5EF4-FFF2-40B4-BE49-F238E27FC236}">
                  <a16:creationId xmlns:a16="http://schemas.microsoft.com/office/drawing/2014/main" id="{87D819D8-4A92-EA44-9287-C60263DC3E0B}"/>
                </a:ext>
              </a:extLst>
            </p:cNvPr>
            <p:cNvPicPr>
              <a:picLocks noChangeAspect="1"/>
            </p:cNvPicPr>
            <p:nvPr userDrawn="1"/>
          </p:nvPicPr>
          <p:blipFill>
            <a:blip r:embed="rId7"/>
            <a:stretch>
              <a:fillRect/>
            </a:stretch>
          </p:blipFill>
          <p:spPr>
            <a:xfrm>
              <a:off x="1668639" y="3750825"/>
              <a:ext cx="2743199" cy="1941815"/>
            </a:xfrm>
            <a:prstGeom prst="rect">
              <a:avLst/>
            </a:prstGeom>
          </p:spPr>
        </p:pic>
        <p:pic>
          <p:nvPicPr>
            <p:cNvPr id="20" name="Picture 19" descr="Logo, Hull and East Yorkshire Local Enterprise Partnership">
              <a:extLst>
                <a:ext uri="{FF2B5EF4-FFF2-40B4-BE49-F238E27FC236}">
                  <a16:creationId xmlns:a16="http://schemas.microsoft.com/office/drawing/2014/main" id="{59457884-0F17-8F43-BC67-96B93CD6EC93}"/>
                </a:ext>
              </a:extLst>
            </p:cNvPr>
            <p:cNvPicPr>
              <a:picLocks noChangeAspect="1"/>
            </p:cNvPicPr>
            <p:nvPr userDrawn="1"/>
          </p:nvPicPr>
          <p:blipFill>
            <a:blip r:embed="rId8"/>
            <a:stretch>
              <a:fillRect/>
            </a:stretch>
          </p:blipFill>
          <p:spPr>
            <a:xfrm>
              <a:off x="1941695" y="2875162"/>
              <a:ext cx="2242513" cy="903344"/>
            </a:xfrm>
            <a:prstGeom prst="rect">
              <a:avLst/>
            </a:prstGeom>
          </p:spPr>
        </p:pic>
      </p:grpSp>
    </p:spTree>
    <p:extLst>
      <p:ext uri="{BB962C8B-B14F-4D97-AF65-F5344CB8AC3E}">
        <p14:creationId xmlns:p14="http://schemas.microsoft.com/office/powerpoint/2010/main" val="1081448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75482"/>
            <a:ext cx="12192000" cy="86995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7" name="Slide Number Placeholder 5"/>
          <p:cNvSpPr txBox="1">
            <a:spLocks/>
          </p:cNvSpPr>
          <p:nvPr userDrawn="1"/>
        </p:nvSpPr>
        <p:spPr>
          <a:xfrm>
            <a:off x="387716" y="6145332"/>
            <a:ext cx="507609" cy="365125"/>
          </a:xfrm>
          <a:prstGeom prst="rect">
            <a:avLst/>
          </a:prstGeom>
        </p:spPr>
        <p:txBody>
          <a:bodyPr vert="horz" lIns="91440" tIns="45720" rIns="91440" bIns="45720" rtlCol="0" anchor="ctr"/>
          <a:lstStyle>
            <a:defPPr>
              <a:defRPr lang="en-US"/>
            </a:defPPr>
            <a:lvl1pPr marL="0" algn="ctr" defTabSz="914400" rtl="0" eaLnBrk="1" latinLnBrk="0" hangingPunct="1">
              <a:defRPr sz="1800" b="1" kern="1200">
                <a:solidFill>
                  <a:srgbClr val="F7A41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42BBEA-E803-4FD9-9BC6-50097BD1373D}" type="slidenum">
              <a:rPr lang="en-GB" smtClean="0"/>
              <a:pPr/>
              <a:t>‹#›</a:t>
            </a:fld>
            <a:endParaRPr lang="en-GB"/>
          </a:p>
        </p:txBody>
      </p:sp>
      <p:sp>
        <p:nvSpPr>
          <p:cNvPr id="9" name="Date Placeholder 8"/>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a:p>
        </p:txBody>
      </p:sp>
      <p:sp>
        <p:nvSpPr>
          <p:cNvPr id="11" name="Slide Number Placeholder 10"/>
          <p:cNvSpPr>
            <a:spLocks noGrp="1"/>
          </p:cNvSpPr>
          <p:nvPr>
            <p:ph type="sldNum" sz="quarter" idx="12"/>
          </p:nvPr>
        </p:nvSpPr>
        <p:spPr/>
        <p:txBody>
          <a:bodyPr/>
          <a:lstStyle/>
          <a:p>
            <a:fld id="{3442BBEA-E803-4FD9-9BC6-50097BD1373D}" type="slidenum">
              <a:rPr lang="en-GB" smtClean="0"/>
              <a:t>‹#›</a:t>
            </a:fld>
            <a:endParaRPr lang="en-GB"/>
          </a:p>
        </p:txBody>
      </p:sp>
    </p:spTree>
    <p:extLst>
      <p:ext uri="{BB962C8B-B14F-4D97-AF65-F5344CB8AC3E}">
        <p14:creationId xmlns:p14="http://schemas.microsoft.com/office/powerpoint/2010/main" val="3053492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7EF83FAC-E4E7-EA41-96F2-11C78EA727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70630"/>
            <a:ext cx="12192000" cy="1816100"/>
          </a:xfrm>
          <a:prstGeom prst="rect">
            <a:avLst/>
          </a:prstGeom>
        </p:spPr>
      </p:pic>
    </p:spTree>
    <p:extLst>
      <p:ext uri="{BB962C8B-B14F-4D97-AF65-F5344CB8AC3E}">
        <p14:creationId xmlns:p14="http://schemas.microsoft.com/office/powerpoint/2010/main" val="160540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EC80C-3CAB-934A-9933-4350BDD410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83286"/>
            <a:ext cx="12192000" cy="18161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13652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09B4FB-F163-6147-AE3E-BD88D90DE94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0452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2107882" y="2644775"/>
            <a:ext cx="9317356" cy="743129"/>
          </a:xfrm>
        </p:spPr>
        <p:txBody>
          <a:bodyPr anchor="t" anchorCtr="0">
            <a:normAutofit/>
          </a:bodyPr>
          <a:lstStyle>
            <a:lvl1pPr algn="l">
              <a:defRPr sz="48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2107882" y="3525977"/>
            <a:ext cx="9317356" cy="761500"/>
          </a:xfrm>
        </p:spPr>
        <p:txBody>
          <a:bodyPr>
            <a:normAutofit/>
          </a:bodyPr>
          <a:lstStyle>
            <a:lvl1pPr marL="0" indent="0" algn="l">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5252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13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4"/>
            <a:ext cx="5258117" cy="1735863"/>
          </a:xfrm>
        </p:spPr>
        <p:txBody>
          <a:bodyPr anchor="t" anchorCtr="0">
            <a:noAutofit/>
          </a:bodyPr>
          <a:lstStyle>
            <a:lvl1pPr algn="l">
              <a:defRPr sz="60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429000"/>
            <a:ext cx="5258118" cy="2323730"/>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10" name="Picture 9">
            <a:extLst>
              <a:ext uri="{FF2B5EF4-FFF2-40B4-BE49-F238E27FC236}">
                <a16:creationId xmlns:a16="http://schemas.microsoft.com/office/drawing/2014/main" id="{571F11D5-2F28-5E4D-8942-D389D054C669}"/>
              </a:ext>
            </a:extLst>
          </p:cNvPr>
          <p:cNvPicPr>
            <a:picLocks noChangeAspect="1"/>
          </p:cNvPicPr>
          <p:nvPr userDrawn="1"/>
        </p:nvPicPr>
        <p:blipFill>
          <a:blip r:embed="rId2"/>
          <a:srcRect/>
          <a:stretch/>
        </p:blipFill>
        <p:spPr>
          <a:xfrm>
            <a:off x="766763" y="6036384"/>
            <a:ext cx="2520000" cy="400312"/>
          </a:xfrm>
          <a:prstGeom prst="rect">
            <a:avLst/>
          </a:prstGeom>
        </p:spPr>
      </p:pic>
      <p:pic>
        <p:nvPicPr>
          <p:cNvPr id="12" name="Picture 11" descr="A picture containing wind turbine, outdoor object, clouds">
            <a:extLst>
              <a:ext uri="{FF2B5EF4-FFF2-40B4-BE49-F238E27FC236}">
                <a16:creationId xmlns:a16="http://schemas.microsoft.com/office/drawing/2014/main" id="{476805E3-F7A9-0045-A3EE-76D392E1EDDD}"/>
              </a:ext>
            </a:extLst>
          </p:cNvPr>
          <p:cNvPicPr>
            <a:picLocks noChangeAspect="1"/>
          </p:cNvPicPr>
          <p:nvPr userDrawn="1"/>
        </p:nvPicPr>
        <p:blipFill>
          <a:blip r:embed="rId3"/>
          <a:stretch>
            <a:fillRect/>
          </a:stretch>
        </p:blipFill>
        <p:spPr>
          <a:xfrm>
            <a:off x="5499100" y="2476500"/>
            <a:ext cx="6692900" cy="4381500"/>
          </a:xfrm>
          <a:prstGeom prst="rect">
            <a:avLst/>
          </a:prstGeom>
        </p:spPr>
      </p:pic>
    </p:spTree>
    <p:extLst>
      <p:ext uri="{BB962C8B-B14F-4D97-AF65-F5344CB8AC3E}">
        <p14:creationId xmlns:p14="http://schemas.microsoft.com/office/powerpoint/2010/main" val="143653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66EA62-D999-E046-9FB5-F25DE29370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5" name="Picture 14">
            <a:extLst>
              <a:ext uri="{FF2B5EF4-FFF2-40B4-BE49-F238E27FC236}">
                <a16:creationId xmlns:a16="http://schemas.microsoft.com/office/drawing/2014/main" id="{D536E698-C8AD-8142-999A-5E00704C935E}"/>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332387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n aerial view of a port">
            <a:extLst>
              <a:ext uri="{FF2B5EF4-FFF2-40B4-BE49-F238E27FC236}">
                <a16:creationId xmlns:a16="http://schemas.microsoft.com/office/drawing/2014/main" id="{4D38FF4E-3280-5D4C-B370-B2E3E38557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B75DF9BE-1323-0547-928A-B03C2BAC611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113443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descr="A picture of a rural scene&#10;">
            <a:extLst>
              <a:ext uri="{FF2B5EF4-FFF2-40B4-BE49-F238E27FC236}">
                <a16:creationId xmlns:a16="http://schemas.microsoft.com/office/drawing/2014/main" id="{4A549B0C-B2ED-E44E-BCC7-DD392E6218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9BC768BB-EB3D-0A49-B798-3F48F900D0C8}"/>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spTree>
    <p:extLst>
      <p:ext uri="{BB962C8B-B14F-4D97-AF65-F5344CB8AC3E}">
        <p14:creationId xmlns:p14="http://schemas.microsoft.com/office/powerpoint/2010/main" val="6651952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866C1-5FAD-194B-9364-0E119B979E42}"/>
              </a:ext>
            </a:extLst>
          </p:cNvPr>
          <p:cNvPicPr>
            <a:picLocks noChangeAspect="1"/>
          </p:cNvPicPr>
          <p:nvPr userDrawn="1"/>
        </p:nvPicPr>
        <p:blipFill>
          <a:blip r:embed="rId7"/>
          <a:srcRect/>
          <a:stretch/>
        </p:blipFill>
        <p:spPr>
          <a:xfrm>
            <a:off x="8905238" y="6036383"/>
            <a:ext cx="2520000" cy="400312"/>
          </a:xfrm>
          <a:prstGeom prst="rect">
            <a:avLst/>
          </a:prstGeom>
        </p:spPr>
      </p:pic>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405BC3C6-1782-D742-BDC3-887A10A864F4}"/>
              </a:ext>
            </a:extLst>
          </p:cNvPr>
          <p:cNvSpPr txBox="1"/>
          <p:nvPr userDrawn="1"/>
        </p:nvSpPr>
        <p:spPr>
          <a:xfrm>
            <a:off x="8850850"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val="1765261877"/>
      </p:ext>
    </p:extLst>
  </p:cSld>
  <p:clrMap bg1="dk1" tx1="lt1" bg2="dk2" tx2="lt2" accent1="accent1" accent2="accent2" accent3="accent3" accent4="accent4" accent5="accent5" accent6="accent6" hlink="hlink" folHlink="folHlink"/>
  <p:sldLayoutIdLst>
    <p:sldLayoutId id="2147483659" r:id="rId1"/>
    <p:sldLayoutId id="2147483668" r:id="rId2"/>
    <p:sldLayoutId id="2147483670" r:id="rId3"/>
    <p:sldLayoutId id="2147483672" r:id="rId4"/>
    <p:sldLayoutId id="2147483664" r:id="rId5"/>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E79999AC-D108-464B-9C39-261E9A8B2A16}"/>
              </a:ext>
            </a:extLst>
          </p:cNvPr>
          <p:cNvSpPr txBox="1"/>
          <p:nvPr userDrawn="1"/>
        </p:nvSpPr>
        <p:spPr>
          <a:xfrm>
            <a:off x="8850850" y="344359"/>
            <a:ext cx="2574387" cy="153888"/>
          </a:xfrm>
          <a:prstGeom prst="rect">
            <a:avLst/>
          </a:prstGeom>
          <a:noFill/>
        </p:spPr>
        <p:txBody>
          <a:bodyPr wrap="square" lIns="0" tIns="0" rIns="0" bIns="0" rtlCol="0">
            <a:spAutoFit/>
          </a:bodyPr>
          <a:lstStyle/>
          <a:p>
            <a:pPr algn="r"/>
            <a:fld id="{15CE8774-ACA1-814D-8D65-46003C5AEB29}" type="slidenum">
              <a:rPr lang="en-GB" sz="1000" smtClean="0">
                <a:solidFill>
                  <a:schemeClr val="tx2"/>
                </a:solidFill>
              </a:rPr>
              <a:t>‹#›</a:t>
            </a:fld>
            <a:endParaRPr lang="en-GB" sz="1000">
              <a:solidFill>
                <a:schemeClr val="tx2"/>
              </a:solidFill>
            </a:endParaRPr>
          </a:p>
        </p:txBody>
      </p:sp>
    </p:spTree>
    <p:extLst>
      <p:ext uri="{BB962C8B-B14F-4D97-AF65-F5344CB8AC3E}">
        <p14:creationId xmlns:p14="http://schemas.microsoft.com/office/powerpoint/2010/main" val="2787510635"/>
      </p:ext>
    </p:extLst>
  </p:cSld>
  <p:clrMap bg1="lt1" tx1="dk1" bg2="lt2" tx2="dk2" accent1="accent1" accent2="accent2" accent3="accent3" accent4="accent4" accent5="accent5" accent6="accent6" hlink="hlink" folHlink="folHlink"/>
  <p:sldLayoutIdLst>
    <p:sldLayoutId id="2147483684" r:id="rId1"/>
    <p:sldLayoutId id="2147483675" r:id="rId2"/>
    <p:sldLayoutId id="2147483682" r:id="rId3"/>
    <p:sldLayoutId id="2147483680" r:id="rId4"/>
    <p:sldLayoutId id="2147483681" r:id="rId5"/>
    <p:sldLayoutId id="2147483683" r:id="rId6"/>
    <p:sldLayoutId id="2147483685" r:id="rId7"/>
    <p:sldLayoutId id="2147483687" r:id="rId8"/>
    <p:sldLayoutId id="2147483688" r:id="rId9"/>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8F4F-68CB-42C1-8FFD-4CCEF568F43C}"/>
              </a:ext>
            </a:extLst>
          </p:cNvPr>
          <p:cNvSpPr>
            <a:spLocks noGrp="1"/>
          </p:cNvSpPr>
          <p:nvPr>
            <p:ph type="ctrTitle"/>
          </p:nvPr>
        </p:nvSpPr>
        <p:spPr>
          <a:xfrm>
            <a:off x="766762" y="800101"/>
            <a:ext cx="10758697" cy="1657350"/>
          </a:xfrm>
        </p:spPr>
        <p:txBody>
          <a:bodyPr>
            <a:normAutofit fontScale="90000"/>
          </a:bodyPr>
          <a:lstStyle/>
          <a:p>
            <a:r>
              <a:rPr lang="en-GB"/>
              <a:t>Coordinating Local Area Energy Planning Across York &amp; North Yorkshire</a:t>
            </a:r>
          </a:p>
        </p:txBody>
      </p:sp>
      <p:sp>
        <p:nvSpPr>
          <p:cNvPr id="3" name="Subtitle 2">
            <a:extLst>
              <a:ext uri="{FF2B5EF4-FFF2-40B4-BE49-F238E27FC236}">
                <a16:creationId xmlns:a16="http://schemas.microsoft.com/office/drawing/2014/main" id="{DFDC5D7B-8D02-4017-84A6-CBA96D4AA018}"/>
              </a:ext>
            </a:extLst>
          </p:cNvPr>
          <p:cNvSpPr>
            <a:spLocks noGrp="1"/>
          </p:cNvSpPr>
          <p:nvPr>
            <p:ph type="subTitle" idx="1"/>
          </p:nvPr>
        </p:nvSpPr>
        <p:spPr>
          <a:xfrm>
            <a:off x="766762" y="2508295"/>
            <a:ext cx="5000992" cy="920705"/>
          </a:xfrm>
        </p:spPr>
        <p:txBody>
          <a:bodyPr>
            <a:normAutofit fontScale="62500" lnSpcReduction="20000"/>
          </a:bodyPr>
          <a:lstStyle/>
          <a:p>
            <a:r>
              <a:rPr lang="en-GB" sz="3800"/>
              <a:t>Katie Privett, Energy Programme Lead</a:t>
            </a:r>
          </a:p>
          <a:p>
            <a:r>
              <a:rPr lang="en-GB" i="1"/>
              <a:t>North East &amp; Yorkshire Net Zero Hub and </a:t>
            </a:r>
            <a:br>
              <a:rPr lang="en-GB" i="1"/>
            </a:br>
            <a:r>
              <a:rPr lang="en-GB" i="1"/>
              <a:t>York &amp; North Yorkshire Local Enterprise Partnership</a:t>
            </a:r>
          </a:p>
        </p:txBody>
      </p:sp>
      <p:pic>
        <p:nvPicPr>
          <p:cNvPr id="11" name="Picture 10" descr="A black background with white text&#10;&#10;Description automatically generated">
            <a:extLst>
              <a:ext uri="{FF2B5EF4-FFF2-40B4-BE49-F238E27FC236}">
                <a16:creationId xmlns:a16="http://schemas.microsoft.com/office/drawing/2014/main" id="{F463646F-F455-488F-BD6B-C5F61FD33064}"/>
              </a:ext>
            </a:extLst>
          </p:cNvPr>
          <p:cNvPicPr>
            <a:picLocks noChangeAspect="1"/>
          </p:cNvPicPr>
          <p:nvPr/>
        </p:nvPicPr>
        <p:blipFill>
          <a:blip r:embed="rId2"/>
          <a:stretch>
            <a:fillRect/>
          </a:stretch>
        </p:blipFill>
        <p:spPr>
          <a:xfrm>
            <a:off x="0" y="5081455"/>
            <a:ext cx="3383658" cy="2392141"/>
          </a:xfrm>
          <a:prstGeom prst="rect">
            <a:avLst/>
          </a:prstGeom>
        </p:spPr>
      </p:pic>
      <p:sp>
        <p:nvSpPr>
          <p:cNvPr id="5" name="Subtitle 2">
            <a:extLst>
              <a:ext uri="{FF2B5EF4-FFF2-40B4-BE49-F238E27FC236}">
                <a16:creationId xmlns:a16="http://schemas.microsoft.com/office/drawing/2014/main" id="{B44AFA00-F4A4-47F3-B8AB-2ACE05264DBF}"/>
              </a:ext>
            </a:extLst>
          </p:cNvPr>
          <p:cNvSpPr txBox="1">
            <a:spLocks/>
          </p:cNvSpPr>
          <p:nvPr/>
        </p:nvSpPr>
        <p:spPr>
          <a:xfrm>
            <a:off x="6146110" y="2457450"/>
            <a:ext cx="5801380" cy="119010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a:t>Issy Burkitt, Carbon Reduction Project Officer</a:t>
            </a:r>
          </a:p>
          <a:p>
            <a:r>
              <a:rPr lang="en-GB" sz="1800" i="1"/>
              <a:t>City of York Council</a:t>
            </a:r>
          </a:p>
        </p:txBody>
      </p:sp>
      <p:pic>
        <p:nvPicPr>
          <p:cNvPr id="7" name="Picture 6" descr="A black and white logo&#10;&#10;Description automatically generated">
            <a:extLst>
              <a:ext uri="{FF2B5EF4-FFF2-40B4-BE49-F238E27FC236}">
                <a16:creationId xmlns:a16="http://schemas.microsoft.com/office/drawing/2014/main" id="{ADFE7209-A7F7-49ED-B576-B95B3D6500CC}"/>
              </a:ext>
            </a:extLst>
          </p:cNvPr>
          <p:cNvPicPr>
            <a:picLocks noChangeAspect="1"/>
          </p:cNvPicPr>
          <p:nvPr/>
        </p:nvPicPr>
        <p:blipFill>
          <a:blip r:embed="rId3"/>
          <a:stretch>
            <a:fillRect/>
          </a:stretch>
        </p:blipFill>
        <p:spPr>
          <a:xfrm>
            <a:off x="4862667" y="5822778"/>
            <a:ext cx="1810173" cy="791663"/>
          </a:xfrm>
          <a:prstGeom prst="rect">
            <a:avLst/>
          </a:prstGeom>
        </p:spPr>
      </p:pic>
    </p:spTree>
    <p:extLst>
      <p:ext uri="{BB962C8B-B14F-4D97-AF65-F5344CB8AC3E}">
        <p14:creationId xmlns:p14="http://schemas.microsoft.com/office/powerpoint/2010/main" val="709253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E160-4EEA-4C36-B39D-3AFFF9ED46E4}"/>
              </a:ext>
            </a:extLst>
          </p:cNvPr>
          <p:cNvSpPr>
            <a:spLocks noGrp="1"/>
          </p:cNvSpPr>
          <p:nvPr>
            <p:ph type="ctrTitle"/>
          </p:nvPr>
        </p:nvSpPr>
        <p:spPr>
          <a:xfrm>
            <a:off x="667061" y="301543"/>
            <a:ext cx="7658845" cy="1439546"/>
          </a:xfrm>
        </p:spPr>
        <p:txBody>
          <a:bodyPr>
            <a:normAutofit/>
          </a:bodyPr>
          <a:lstStyle/>
          <a:p>
            <a:r>
              <a:rPr lang="en-GB"/>
              <a:t>Vision setting – England’s first carbon negative region</a:t>
            </a:r>
          </a:p>
        </p:txBody>
      </p:sp>
      <p:graphicFrame>
        <p:nvGraphicFramePr>
          <p:cNvPr id="6" name="Diagram 5">
            <a:extLst>
              <a:ext uri="{FF2B5EF4-FFF2-40B4-BE49-F238E27FC236}">
                <a16:creationId xmlns:a16="http://schemas.microsoft.com/office/drawing/2014/main" id="{4743D540-5BCC-47B1-B996-4571E921B869}"/>
              </a:ext>
            </a:extLst>
          </p:cNvPr>
          <p:cNvGraphicFramePr/>
          <p:nvPr>
            <p:extLst>
              <p:ext uri="{D42A27DB-BD31-4B8C-83A1-F6EECF244321}">
                <p14:modId xmlns:p14="http://schemas.microsoft.com/office/powerpoint/2010/main" val="4072937537"/>
              </p:ext>
            </p:extLst>
          </p:nvPr>
        </p:nvGraphicFramePr>
        <p:xfrm>
          <a:off x="837883" y="1642654"/>
          <a:ext cx="5693878" cy="4194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9A262463-AE9E-4D11-A07A-AB95350888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6000" y="3133544"/>
            <a:ext cx="1934554" cy="1217218"/>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86595074-CB5A-4513-B46E-33C642E406D8}"/>
              </a:ext>
            </a:extLst>
          </p:cNvPr>
          <p:cNvPicPr>
            <a:picLocks noChangeAspect="1"/>
          </p:cNvPicPr>
          <p:nvPr/>
        </p:nvPicPr>
        <p:blipFill>
          <a:blip r:embed="rId9"/>
          <a:stretch>
            <a:fillRect/>
          </a:stretch>
        </p:blipFill>
        <p:spPr>
          <a:xfrm>
            <a:off x="3853543" y="5081455"/>
            <a:ext cx="3383658" cy="2392141"/>
          </a:xfrm>
          <a:prstGeom prst="rect">
            <a:avLst/>
          </a:prstGeom>
        </p:spPr>
      </p:pic>
    </p:spTree>
    <p:extLst>
      <p:ext uri="{BB962C8B-B14F-4D97-AF65-F5344CB8AC3E}">
        <p14:creationId xmlns:p14="http://schemas.microsoft.com/office/powerpoint/2010/main" val="404785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p:cNvSpPr txBox="1">
            <a:spLocks/>
          </p:cNvSpPr>
          <p:nvPr/>
        </p:nvSpPr>
        <p:spPr>
          <a:xfrm>
            <a:off x="1135780" y="633728"/>
            <a:ext cx="11056220" cy="7884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rgbClr val="F7A41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C2B4D"/>
                </a:solidFill>
                <a:latin typeface="+mj-lt"/>
              </a:rPr>
              <a:t>Linking LAEPs across a region</a:t>
            </a:r>
            <a:endParaRPr lang="en-GB">
              <a:solidFill>
                <a:srgbClr val="2C2B4D"/>
              </a:solidFill>
              <a:latin typeface="+mj-lt"/>
            </a:endParaRPr>
          </a:p>
        </p:txBody>
      </p:sp>
      <p:cxnSp>
        <p:nvCxnSpPr>
          <p:cNvPr id="6" name="Straight Connector 5"/>
          <p:cNvCxnSpPr/>
          <p:nvPr/>
        </p:nvCxnSpPr>
        <p:spPr>
          <a:xfrm flipV="1">
            <a:off x="1022864" y="633728"/>
            <a:ext cx="0" cy="678588"/>
          </a:xfrm>
          <a:prstGeom prst="line">
            <a:avLst/>
          </a:prstGeom>
          <a:ln w="76200">
            <a:solidFill>
              <a:srgbClr val="F7A413"/>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F153739-926E-4DDC-A647-3AF7446D7D3F}"/>
              </a:ext>
            </a:extLst>
          </p:cNvPr>
          <p:cNvSpPr txBox="1">
            <a:spLocks/>
          </p:cNvSpPr>
          <p:nvPr/>
        </p:nvSpPr>
        <p:spPr>
          <a:xfrm>
            <a:off x="1097278" y="1845733"/>
            <a:ext cx="4453794" cy="438401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900" b="1"/>
              <a:t>Funding</a:t>
            </a:r>
            <a:r>
              <a:rPr lang="en-GB" sz="1600" b="1"/>
              <a:t> </a:t>
            </a:r>
          </a:p>
          <a:p>
            <a:r>
              <a:rPr lang="en-GB"/>
              <a:t>Part-funded by the UK Community Renewal Fund</a:t>
            </a:r>
          </a:p>
          <a:p>
            <a:r>
              <a:rPr lang="en-GB"/>
              <a:t>CYC own reserves to complete the picture</a:t>
            </a:r>
          </a:p>
          <a:p>
            <a:endParaRPr lang="en-GB" sz="1600"/>
          </a:p>
          <a:p>
            <a:pPr marL="0" indent="0">
              <a:buFont typeface="Arial" panose="020B0604020202020204" pitchFamily="34" charset="0"/>
              <a:buNone/>
            </a:pPr>
            <a:r>
              <a:rPr lang="en-GB" sz="2000" b="1"/>
              <a:t>Delivery </a:t>
            </a:r>
          </a:p>
          <a:p>
            <a:r>
              <a:rPr lang="en-GB"/>
              <a:t> Data collection </a:t>
            </a:r>
          </a:p>
          <a:p>
            <a:r>
              <a:rPr lang="en-GB"/>
              <a:t> Stakeholder groups </a:t>
            </a:r>
          </a:p>
          <a:p>
            <a:pPr lvl="1"/>
            <a:r>
              <a:rPr lang="en-GB"/>
              <a:t>Local Authority </a:t>
            </a:r>
          </a:p>
          <a:p>
            <a:pPr lvl="1"/>
            <a:r>
              <a:rPr lang="en-GB"/>
              <a:t>Technical </a:t>
            </a:r>
          </a:p>
          <a:p>
            <a:pPr lvl="1"/>
            <a:r>
              <a:rPr lang="en-GB"/>
              <a:t>Social </a:t>
            </a:r>
          </a:p>
          <a:p>
            <a:r>
              <a:rPr lang="en-GB"/>
              <a:t> Internal assessment </a:t>
            </a:r>
          </a:p>
          <a:p>
            <a:r>
              <a:rPr lang="en-GB"/>
              <a:t> Adoption </a:t>
            </a:r>
          </a:p>
        </p:txBody>
      </p:sp>
      <p:pic>
        <p:nvPicPr>
          <p:cNvPr id="29" name="Content Placeholder 11">
            <a:extLst>
              <a:ext uri="{FF2B5EF4-FFF2-40B4-BE49-F238E27FC236}">
                <a16:creationId xmlns:a16="http://schemas.microsoft.com/office/drawing/2014/main" id="{2BFAA1E9-2B44-4668-8BB5-7208E2EB8864}"/>
              </a:ext>
            </a:extLst>
          </p:cNvPr>
          <p:cNvPicPr>
            <a:picLocks noChangeAspect="1"/>
          </p:cNvPicPr>
          <p:nvPr/>
        </p:nvPicPr>
        <p:blipFill rotWithShape="1">
          <a:blip r:embed="rId3"/>
          <a:srcRect l="983" t="1970" r="1005" b="1893"/>
          <a:stretch/>
        </p:blipFill>
        <p:spPr>
          <a:xfrm>
            <a:off x="5470685" y="1626741"/>
            <a:ext cx="5946252" cy="4023361"/>
          </a:xfrm>
          <a:prstGeom prst="rect">
            <a:avLst/>
          </a:prstGeom>
        </p:spPr>
      </p:pic>
      <p:pic>
        <p:nvPicPr>
          <p:cNvPr id="30" name="Picture 2" descr="LAEP-Strapline">
            <a:extLst>
              <a:ext uri="{FF2B5EF4-FFF2-40B4-BE49-F238E27FC236}">
                <a16:creationId xmlns:a16="http://schemas.microsoft.com/office/drawing/2014/main" id="{BA08E21F-69FB-4C65-8C4E-9477451E5B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8210"/>
          <a:stretch/>
        </p:blipFill>
        <p:spPr bwMode="auto">
          <a:xfrm>
            <a:off x="9628582" y="5921198"/>
            <a:ext cx="2057652" cy="6171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black background with a black square&#10;&#10;Description automatically generated with medium confidence">
            <a:extLst>
              <a:ext uri="{FF2B5EF4-FFF2-40B4-BE49-F238E27FC236}">
                <a16:creationId xmlns:a16="http://schemas.microsoft.com/office/drawing/2014/main" id="{ABA87317-1728-4B16-BB7D-B178C07E3648}"/>
              </a:ext>
            </a:extLst>
          </p:cNvPr>
          <p:cNvPicPr>
            <a:picLocks noChangeAspect="1"/>
          </p:cNvPicPr>
          <p:nvPr/>
        </p:nvPicPr>
        <p:blipFill>
          <a:blip r:embed="rId5"/>
          <a:stretch>
            <a:fillRect/>
          </a:stretch>
        </p:blipFill>
        <p:spPr>
          <a:xfrm>
            <a:off x="7223736" y="5863043"/>
            <a:ext cx="1719297" cy="733418"/>
          </a:xfrm>
          <a:prstGeom prst="rect">
            <a:avLst/>
          </a:prstGeom>
        </p:spPr>
      </p:pic>
    </p:spTree>
    <p:extLst>
      <p:ext uri="{BB962C8B-B14F-4D97-AF65-F5344CB8AC3E}">
        <p14:creationId xmlns:p14="http://schemas.microsoft.com/office/powerpoint/2010/main" val="3666739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p:cNvSpPr txBox="1">
            <a:spLocks/>
          </p:cNvSpPr>
          <p:nvPr/>
        </p:nvSpPr>
        <p:spPr>
          <a:xfrm>
            <a:off x="1135780" y="633728"/>
            <a:ext cx="6175375" cy="7884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rgbClr val="F7A41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C2B4D"/>
                </a:solidFill>
                <a:latin typeface="+mj-lt"/>
              </a:rPr>
              <a:t>Collaboration</a:t>
            </a:r>
            <a:endParaRPr lang="en-GB">
              <a:solidFill>
                <a:srgbClr val="2C2B4D"/>
              </a:solidFill>
              <a:latin typeface="+mj-lt"/>
            </a:endParaRPr>
          </a:p>
        </p:txBody>
      </p:sp>
      <p:cxnSp>
        <p:nvCxnSpPr>
          <p:cNvPr id="6" name="Straight Connector 5"/>
          <p:cNvCxnSpPr/>
          <p:nvPr/>
        </p:nvCxnSpPr>
        <p:spPr>
          <a:xfrm flipV="1">
            <a:off x="1022864" y="633728"/>
            <a:ext cx="0" cy="678588"/>
          </a:xfrm>
          <a:prstGeom prst="line">
            <a:avLst/>
          </a:prstGeom>
          <a:ln w="76200">
            <a:solidFill>
              <a:srgbClr val="F7A413"/>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416973" y="2202486"/>
            <a:ext cx="8775872" cy="3449106"/>
            <a:chOff x="481297" y="2573856"/>
            <a:chExt cx="8106111" cy="2766872"/>
          </a:xfrm>
        </p:grpSpPr>
        <p:pic>
          <p:nvPicPr>
            <p:cNvPr id="7" name="Picture 6" descr="Diagram&#10;&#10;Description automatically generated">
              <a:extLst>
                <a:ext uri="{FF2B5EF4-FFF2-40B4-BE49-F238E27FC236}">
                  <a16:creationId xmlns:a16="http://schemas.microsoft.com/office/drawing/2014/main" id="{A8F74FD7-4E4C-40D8-914E-ED16B5F045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552" b="27879"/>
            <a:stretch/>
          </p:blipFill>
          <p:spPr>
            <a:xfrm>
              <a:off x="481297" y="2771121"/>
              <a:ext cx="8106111" cy="2254590"/>
            </a:xfrm>
            <a:prstGeom prst="rect">
              <a:avLst/>
            </a:prstGeom>
            <a:noFill/>
          </p:spPr>
        </p:pic>
        <p:sp>
          <p:nvSpPr>
            <p:cNvPr id="2" name="Rectangle 1"/>
            <p:cNvSpPr/>
            <p:nvPr/>
          </p:nvSpPr>
          <p:spPr>
            <a:xfrm>
              <a:off x="2861863" y="3622699"/>
              <a:ext cx="3043346" cy="614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065735" y="2573856"/>
              <a:ext cx="682234" cy="630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862147" y="4710694"/>
              <a:ext cx="682234" cy="630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089561" y="2635514"/>
              <a:ext cx="682234" cy="630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89561" y="4661521"/>
              <a:ext cx="682234" cy="630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descr="Home Page | Northern Powergr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584" y="2190617"/>
            <a:ext cx="1471649" cy="300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thern Gas Networks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0468" y="1882524"/>
            <a:ext cx="1151336" cy="638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chmondshire Council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4464" y="4577808"/>
            <a:ext cx="1172281" cy="4542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Yorkshire Dales National Park - Places to go and things to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5494" y="2645126"/>
            <a:ext cx="677376" cy="677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rganisa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2708" y="2612955"/>
            <a:ext cx="1364075" cy="6820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AEP-Strapli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321" t="-1538" r="50853" b="2806"/>
          <a:stretch/>
        </p:blipFill>
        <p:spPr bwMode="auto">
          <a:xfrm>
            <a:off x="6206184" y="1812310"/>
            <a:ext cx="1794284" cy="46633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ew Scarborough Borough Council Logo Causes Consternation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91716" y="5115934"/>
            <a:ext cx="1237644" cy="68669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yedale Council New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814" t="27225" r="15877" b="21594"/>
          <a:stretch/>
        </p:blipFill>
        <p:spPr bwMode="auto">
          <a:xfrm>
            <a:off x="7282989" y="5319515"/>
            <a:ext cx="1227047" cy="5248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raven District Council : Craven District Counci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29444" y="4603646"/>
            <a:ext cx="854397" cy="85439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sident | Selby District Counci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78482" y="5458044"/>
            <a:ext cx="989803" cy="54608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ambleton District Council Homep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31543" y="5361882"/>
            <a:ext cx="1259562" cy="62978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in Homepage – Harrogate Borough Counci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04127" y="5337211"/>
            <a:ext cx="1384904" cy="692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AEP-Strapline"/>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3026" t="-1538" r="20416" b="-3352"/>
          <a:stretch/>
        </p:blipFill>
        <p:spPr bwMode="auto">
          <a:xfrm>
            <a:off x="4386749" y="1807987"/>
            <a:ext cx="1919542" cy="4954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AEP-Strapline"/>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4043" t="-1539" b="-5125"/>
          <a:stretch/>
        </p:blipFill>
        <p:spPr bwMode="auto">
          <a:xfrm>
            <a:off x="3244131" y="1869814"/>
            <a:ext cx="1153326" cy="5038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94231" y="3708135"/>
            <a:ext cx="3539371" cy="369332"/>
          </a:xfrm>
          <a:prstGeom prst="rect">
            <a:avLst/>
          </a:prstGeom>
          <a:noFill/>
        </p:spPr>
        <p:txBody>
          <a:bodyPr wrap="square" rtlCol="0">
            <a:spAutoFit/>
          </a:bodyPr>
          <a:lstStyle/>
          <a:p>
            <a:r>
              <a:rPr lang="en-GB" b="1">
                <a:solidFill>
                  <a:srgbClr val="002060"/>
                </a:solidFill>
                <a:latin typeface="Arial" panose="020B0604020202020204" pitchFamily="34" charset="0"/>
                <a:cs typeface="Arial" panose="020B0604020202020204" pitchFamily="34" charset="0"/>
              </a:rPr>
              <a:t>Y&amp;NY LAEPs Steering Group</a:t>
            </a:r>
          </a:p>
        </p:txBody>
      </p:sp>
    </p:spTree>
    <p:extLst>
      <p:ext uri="{BB962C8B-B14F-4D97-AF65-F5344CB8AC3E}">
        <p14:creationId xmlns:p14="http://schemas.microsoft.com/office/powerpoint/2010/main" val="3329105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p:cNvSpPr txBox="1">
            <a:spLocks/>
          </p:cNvSpPr>
          <p:nvPr/>
        </p:nvSpPr>
        <p:spPr>
          <a:xfrm>
            <a:off x="899247" y="638426"/>
            <a:ext cx="7326461" cy="7884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rgbClr val="F7A41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C2B4D"/>
                </a:solidFill>
                <a:latin typeface="+mj-lt"/>
              </a:rPr>
              <a:t>How were they developed?</a:t>
            </a:r>
            <a:endParaRPr lang="en-GB">
              <a:solidFill>
                <a:srgbClr val="2C2B4D"/>
              </a:solidFill>
              <a:latin typeface="+mj-lt"/>
            </a:endParaRPr>
          </a:p>
        </p:txBody>
      </p:sp>
      <p:cxnSp>
        <p:nvCxnSpPr>
          <p:cNvPr id="8" name="Straight Connector 7"/>
          <p:cNvCxnSpPr/>
          <p:nvPr/>
        </p:nvCxnSpPr>
        <p:spPr>
          <a:xfrm flipV="1">
            <a:off x="820420" y="688659"/>
            <a:ext cx="0" cy="563366"/>
          </a:xfrm>
          <a:prstGeom prst="line">
            <a:avLst/>
          </a:prstGeom>
          <a:ln w="76200">
            <a:solidFill>
              <a:srgbClr val="F7A413"/>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p:cNvGraphicFramePr/>
          <p:nvPr/>
        </p:nvGraphicFramePr>
        <p:xfrm>
          <a:off x="0" y="1307864"/>
          <a:ext cx="12192000" cy="5044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1968403" y="2282510"/>
            <a:ext cx="2324391" cy="914400"/>
          </a:xfrm>
          <a:prstGeom prst="roundRect">
            <a:avLst/>
          </a:prstGeom>
          <a:solidFill>
            <a:srgbClr val="F7A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a:t>February-March 2022:</a:t>
            </a:r>
          </a:p>
          <a:p>
            <a:pPr lvl="0" algn="ctr"/>
            <a:r>
              <a:rPr lang="en-US" sz="1400" b="1"/>
              <a:t>Technical Advisory Panel </a:t>
            </a:r>
            <a:r>
              <a:rPr lang="en-US" sz="1400"/>
              <a:t>set up and model deep-dive</a:t>
            </a:r>
          </a:p>
        </p:txBody>
      </p:sp>
      <p:sp>
        <p:nvSpPr>
          <p:cNvPr id="12" name="Rounded Rectangle 11"/>
          <p:cNvSpPr/>
          <p:nvPr/>
        </p:nvSpPr>
        <p:spPr>
          <a:xfrm>
            <a:off x="5890085" y="1468787"/>
            <a:ext cx="2017265" cy="914400"/>
          </a:xfrm>
          <a:prstGeom prst="roundRect">
            <a:avLst/>
          </a:prstGeom>
          <a:solidFill>
            <a:srgbClr val="F7A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a:t>September 2022: </a:t>
            </a:r>
          </a:p>
          <a:p>
            <a:pPr lvl="0" algn="ctr"/>
            <a:r>
              <a:rPr lang="en-US" sz="1400" b="1"/>
              <a:t>Peer challenge group </a:t>
            </a:r>
            <a:r>
              <a:rPr lang="en-US" sz="1400"/>
              <a:t>session</a:t>
            </a:r>
          </a:p>
        </p:txBody>
      </p:sp>
      <p:sp>
        <p:nvSpPr>
          <p:cNvPr id="13" name="Rounded Rectangle 12"/>
          <p:cNvSpPr/>
          <p:nvPr/>
        </p:nvSpPr>
        <p:spPr>
          <a:xfrm>
            <a:off x="7572303" y="4451010"/>
            <a:ext cx="2017265" cy="914400"/>
          </a:xfrm>
          <a:prstGeom prst="roundRect">
            <a:avLst/>
          </a:prstGeom>
          <a:solidFill>
            <a:srgbClr val="F7A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a:t>October 2022: NGN’s </a:t>
            </a:r>
            <a:r>
              <a:rPr lang="en-US" sz="1400" b="1"/>
              <a:t>Citizen Panel </a:t>
            </a:r>
            <a:r>
              <a:rPr lang="en-US" sz="1400"/>
              <a:t>session</a:t>
            </a:r>
          </a:p>
        </p:txBody>
      </p:sp>
      <p:grpSp>
        <p:nvGrpSpPr>
          <p:cNvPr id="9" name="Group 8"/>
          <p:cNvGrpSpPr/>
          <p:nvPr/>
        </p:nvGrpSpPr>
        <p:grpSpPr>
          <a:xfrm rot="3825912">
            <a:off x="4332462" y="2803017"/>
            <a:ext cx="460032" cy="327909"/>
            <a:chOff x="4373491" y="2738523"/>
            <a:chExt cx="220191" cy="279773"/>
          </a:xfrm>
        </p:grpSpPr>
        <p:sp>
          <p:nvSpPr>
            <p:cNvPr id="10" name="Right Arrow 9"/>
            <p:cNvSpPr/>
            <p:nvPr/>
          </p:nvSpPr>
          <p:spPr>
            <a:xfrm rot="20637298">
              <a:off x="4373491" y="2738523"/>
              <a:ext cx="220191" cy="27977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ight Arrow 4"/>
            <p:cNvSpPr txBox="1"/>
            <p:nvPr/>
          </p:nvSpPr>
          <p:spPr>
            <a:xfrm rot="20637298">
              <a:off x="4374778" y="2803607"/>
              <a:ext cx="154134" cy="167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p:txBody>
        </p:sp>
      </p:grpSp>
      <p:grpSp>
        <p:nvGrpSpPr>
          <p:cNvPr id="14" name="Group 13"/>
          <p:cNvGrpSpPr/>
          <p:nvPr/>
        </p:nvGrpSpPr>
        <p:grpSpPr>
          <a:xfrm rot="18985606">
            <a:off x="9350510" y="3856137"/>
            <a:ext cx="905679" cy="327909"/>
            <a:chOff x="4373491" y="2738523"/>
            <a:chExt cx="220191" cy="279773"/>
          </a:xfrm>
        </p:grpSpPr>
        <p:sp>
          <p:nvSpPr>
            <p:cNvPr id="15" name="Right Arrow 14"/>
            <p:cNvSpPr/>
            <p:nvPr/>
          </p:nvSpPr>
          <p:spPr>
            <a:xfrm rot="20637298">
              <a:off x="4373491" y="2738523"/>
              <a:ext cx="220191" cy="27977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Right Arrow 4"/>
            <p:cNvSpPr txBox="1"/>
            <p:nvPr/>
          </p:nvSpPr>
          <p:spPr>
            <a:xfrm rot="20637298">
              <a:off x="4374778" y="2803607"/>
              <a:ext cx="154134" cy="167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p:txBody>
        </p:sp>
      </p:grpSp>
      <p:grpSp>
        <p:nvGrpSpPr>
          <p:cNvPr id="18" name="Group 17"/>
          <p:cNvGrpSpPr/>
          <p:nvPr/>
        </p:nvGrpSpPr>
        <p:grpSpPr>
          <a:xfrm rot="3825912">
            <a:off x="7971353" y="2030727"/>
            <a:ext cx="460032" cy="327909"/>
            <a:chOff x="4373491" y="2738523"/>
            <a:chExt cx="220191" cy="279773"/>
          </a:xfrm>
        </p:grpSpPr>
        <p:sp>
          <p:nvSpPr>
            <p:cNvPr id="19" name="Right Arrow 18"/>
            <p:cNvSpPr/>
            <p:nvPr/>
          </p:nvSpPr>
          <p:spPr>
            <a:xfrm rot="20637298">
              <a:off x="4373491" y="2738523"/>
              <a:ext cx="220191" cy="27977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p:cNvSpPr txBox="1"/>
            <p:nvPr/>
          </p:nvSpPr>
          <p:spPr>
            <a:xfrm rot="20637298">
              <a:off x="4374778" y="2803607"/>
              <a:ext cx="154134" cy="1678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p:txBody>
        </p:sp>
      </p:grpSp>
    </p:spTree>
    <p:extLst>
      <p:ext uri="{BB962C8B-B14F-4D97-AF65-F5344CB8AC3E}">
        <p14:creationId xmlns:p14="http://schemas.microsoft.com/office/powerpoint/2010/main" val="69266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08EA-87AC-4F12-8D31-64A6D1FA6161}"/>
              </a:ext>
            </a:extLst>
          </p:cNvPr>
          <p:cNvSpPr>
            <a:spLocks noGrp="1"/>
          </p:cNvSpPr>
          <p:nvPr>
            <p:ph type="title"/>
          </p:nvPr>
        </p:nvSpPr>
        <p:spPr>
          <a:xfrm>
            <a:off x="937585" y="705845"/>
            <a:ext cx="10658474" cy="799105"/>
          </a:xfrm>
        </p:spPr>
        <p:txBody>
          <a:bodyPr>
            <a:normAutofit/>
          </a:bodyPr>
          <a:lstStyle/>
          <a:p>
            <a:r>
              <a:rPr lang="en-GB" sz="4400">
                <a:solidFill>
                  <a:srgbClr val="2C2B4D"/>
                </a:solidFill>
              </a:rPr>
              <a:t>How York have used it …</a:t>
            </a:r>
          </a:p>
        </p:txBody>
      </p:sp>
      <p:sp>
        <p:nvSpPr>
          <p:cNvPr id="3" name="Slide Number Placeholder 2">
            <a:extLst>
              <a:ext uri="{FF2B5EF4-FFF2-40B4-BE49-F238E27FC236}">
                <a16:creationId xmlns:a16="http://schemas.microsoft.com/office/drawing/2014/main" id="{28295D74-5FA6-489F-B51C-473E09B701DD}"/>
              </a:ext>
            </a:extLst>
          </p:cNvPr>
          <p:cNvSpPr>
            <a:spLocks noGrp="1"/>
          </p:cNvSpPr>
          <p:nvPr>
            <p:ph type="sldNum" sz="quarter" idx="12"/>
          </p:nvPr>
        </p:nvSpPr>
        <p:spPr/>
        <p:txBody>
          <a:bodyPr/>
          <a:lstStyle/>
          <a:p>
            <a:endParaRPr lang="en-GB"/>
          </a:p>
        </p:txBody>
      </p:sp>
      <p:sp>
        <p:nvSpPr>
          <p:cNvPr id="4" name="Content Placeholder 2">
            <a:extLst>
              <a:ext uri="{FF2B5EF4-FFF2-40B4-BE49-F238E27FC236}">
                <a16:creationId xmlns:a16="http://schemas.microsoft.com/office/drawing/2014/main" id="{940B90CA-80C6-410F-90D7-6E1FB5A9EC21}"/>
              </a:ext>
            </a:extLst>
          </p:cNvPr>
          <p:cNvSpPr txBox="1">
            <a:spLocks/>
          </p:cNvSpPr>
          <p:nvPr/>
        </p:nvSpPr>
        <p:spPr>
          <a:xfrm>
            <a:off x="1097278" y="1845734"/>
            <a:ext cx="4937760"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Policies and Strategies </a:t>
            </a:r>
          </a:p>
          <a:p>
            <a:r>
              <a:rPr lang="en-GB" b="1"/>
              <a:t> </a:t>
            </a:r>
            <a:r>
              <a:rPr lang="en-GB"/>
              <a:t>Heat Network Zoning </a:t>
            </a:r>
          </a:p>
          <a:p>
            <a:r>
              <a:rPr lang="en-GB"/>
              <a:t> Transport Plan </a:t>
            </a:r>
          </a:p>
          <a:p>
            <a:r>
              <a:rPr lang="en-GB"/>
              <a:t> Local Plan (SPD) </a:t>
            </a:r>
          </a:p>
          <a:p>
            <a:pPr marL="0" indent="0">
              <a:buFont typeface="Arial" panose="020B0604020202020204" pitchFamily="34" charset="0"/>
              <a:buNone/>
            </a:pPr>
            <a:endParaRPr lang="en-GB" b="1"/>
          </a:p>
          <a:p>
            <a:pPr marL="0" indent="0">
              <a:buFont typeface="Arial" panose="020B0604020202020204" pitchFamily="34" charset="0"/>
              <a:buNone/>
            </a:pPr>
            <a:r>
              <a:rPr lang="en-GB" b="1"/>
              <a:t>Expanding Local Skills and Supply Chain </a:t>
            </a:r>
          </a:p>
          <a:p>
            <a:pPr marL="0" indent="0">
              <a:buNone/>
            </a:pPr>
            <a:endParaRPr lang="en-GB"/>
          </a:p>
          <a:p>
            <a:pPr marL="0" indent="0">
              <a:buNone/>
            </a:pPr>
            <a:r>
              <a:rPr lang="en-GB" b="1"/>
              <a:t>Hackathon Event – York and North Yorkshire</a:t>
            </a:r>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p:txBody>
      </p:sp>
      <p:cxnSp>
        <p:nvCxnSpPr>
          <p:cNvPr id="6" name="Straight Connector 5">
            <a:extLst>
              <a:ext uri="{FF2B5EF4-FFF2-40B4-BE49-F238E27FC236}">
                <a16:creationId xmlns:a16="http://schemas.microsoft.com/office/drawing/2014/main" id="{5C8F22DF-93EA-4DD2-B207-539838024511}"/>
              </a:ext>
            </a:extLst>
          </p:cNvPr>
          <p:cNvCxnSpPr/>
          <p:nvPr/>
        </p:nvCxnSpPr>
        <p:spPr>
          <a:xfrm flipV="1">
            <a:off x="820420" y="688659"/>
            <a:ext cx="0" cy="563366"/>
          </a:xfrm>
          <a:prstGeom prst="line">
            <a:avLst/>
          </a:prstGeom>
          <a:ln w="76200">
            <a:solidFill>
              <a:srgbClr val="F7A41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2E25830-5901-4B75-A29B-457D3C1C2E93}"/>
              </a:ext>
            </a:extLst>
          </p:cNvPr>
          <p:cNvPicPr>
            <a:picLocks noChangeAspect="1"/>
          </p:cNvPicPr>
          <p:nvPr/>
        </p:nvPicPr>
        <p:blipFill>
          <a:blip r:embed="rId3"/>
          <a:stretch>
            <a:fillRect/>
          </a:stretch>
        </p:blipFill>
        <p:spPr>
          <a:xfrm>
            <a:off x="6035038" y="1615835"/>
            <a:ext cx="5001852" cy="4346553"/>
          </a:xfrm>
          <a:prstGeom prst="rect">
            <a:avLst/>
          </a:prstGeom>
        </p:spPr>
      </p:pic>
    </p:spTree>
    <p:extLst>
      <p:ext uri="{BB962C8B-B14F-4D97-AF65-F5344CB8AC3E}">
        <p14:creationId xmlns:p14="http://schemas.microsoft.com/office/powerpoint/2010/main" val="345775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08EA-87AC-4F12-8D31-64A6D1FA6161}"/>
              </a:ext>
            </a:extLst>
          </p:cNvPr>
          <p:cNvSpPr>
            <a:spLocks noGrp="1"/>
          </p:cNvSpPr>
          <p:nvPr>
            <p:ph type="title"/>
          </p:nvPr>
        </p:nvSpPr>
        <p:spPr>
          <a:xfrm>
            <a:off x="976312" y="688659"/>
            <a:ext cx="10968037" cy="730566"/>
          </a:xfrm>
        </p:spPr>
        <p:txBody>
          <a:bodyPr>
            <a:normAutofit/>
          </a:bodyPr>
          <a:lstStyle/>
          <a:p>
            <a:r>
              <a:rPr lang="en-GB" sz="4400">
                <a:solidFill>
                  <a:srgbClr val="2C2B4D"/>
                </a:solidFill>
              </a:rPr>
              <a:t>…supporting project funding</a:t>
            </a:r>
          </a:p>
        </p:txBody>
      </p:sp>
      <p:sp>
        <p:nvSpPr>
          <p:cNvPr id="3" name="Slide Number Placeholder 2">
            <a:extLst>
              <a:ext uri="{FF2B5EF4-FFF2-40B4-BE49-F238E27FC236}">
                <a16:creationId xmlns:a16="http://schemas.microsoft.com/office/drawing/2014/main" id="{28295D74-5FA6-489F-B51C-473E09B701DD}"/>
              </a:ext>
            </a:extLst>
          </p:cNvPr>
          <p:cNvSpPr>
            <a:spLocks noGrp="1"/>
          </p:cNvSpPr>
          <p:nvPr>
            <p:ph type="sldNum" sz="quarter" idx="12"/>
          </p:nvPr>
        </p:nvSpPr>
        <p:spPr/>
        <p:txBody>
          <a:bodyPr/>
          <a:lstStyle/>
          <a:p>
            <a:endParaRPr lang="en-GB"/>
          </a:p>
        </p:txBody>
      </p:sp>
      <p:sp>
        <p:nvSpPr>
          <p:cNvPr id="4" name="Content Placeholder 3">
            <a:extLst>
              <a:ext uri="{FF2B5EF4-FFF2-40B4-BE49-F238E27FC236}">
                <a16:creationId xmlns:a16="http://schemas.microsoft.com/office/drawing/2014/main" id="{AA90EFDA-A795-43C0-B74F-2FDB17E297F0}"/>
              </a:ext>
            </a:extLst>
          </p:cNvPr>
          <p:cNvSpPr txBox="1">
            <a:spLocks/>
          </p:cNvSpPr>
          <p:nvPr/>
        </p:nvSpPr>
        <p:spPr>
          <a:xfrm>
            <a:off x="610940" y="1755300"/>
            <a:ext cx="5852490"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Innovate UK Pathfinder Places</a:t>
            </a:r>
          </a:p>
          <a:p>
            <a:pPr lvl="1"/>
            <a:r>
              <a:rPr lang="en-GB" sz="1600"/>
              <a:t>Accelerating York’s Net Zero Transition (project complete) </a:t>
            </a:r>
          </a:p>
          <a:p>
            <a:pPr lvl="1"/>
            <a:r>
              <a:rPr lang="en-GB" sz="1600"/>
              <a:t>Phase 2 – Retrofit One-Stop-Shop (application submitted) </a:t>
            </a:r>
          </a:p>
          <a:p>
            <a:pPr marL="457200" lvl="1" indent="0">
              <a:buNone/>
            </a:pPr>
            <a:endParaRPr lang="en-GB" sz="1600"/>
          </a:p>
          <a:p>
            <a:pPr marL="0" indent="0">
              <a:buNone/>
            </a:pPr>
            <a:r>
              <a:rPr lang="en-GB" b="1"/>
              <a:t>Net Zero Fund </a:t>
            </a:r>
            <a:r>
              <a:rPr lang="en-GB" sz="1600"/>
              <a:t>(applications submitted) </a:t>
            </a:r>
          </a:p>
          <a:p>
            <a:pPr lvl="1"/>
            <a:r>
              <a:rPr lang="en-GB" sz="1600"/>
              <a:t>Housing projects </a:t>
            </a:r>
          </a:p>
          <a:p>
            <a:pPr lvl="1"/>
            <a:r>
              <a:rPr lang="en-GB" sz="1600"/>
              <a:t>Large scale solar and wind projects</a:t>
            </a:r>
          </a:p>
          <a:p>
            <a:pPr marL="0" indent="0">
              <a:buNone/>
            </a:pPr>
            <a:endParaRPr lang="en-GB" sz="1600"/>
          </a:p>
          <a:p>
            <a:pPr marL="0" indent="0">
              <a:buNone/>
            </a:pPr>
            <a:r>
              <a:rPr lang="en-GB" b="1"/>
              <a:t>Local Energy Advice Demonstrator </a:t>
            </a:r>
            <a:r>
              <a:rPr lang="en-GB" sz="1600"/>
              <a:t>(funding awarded) </a:t>
            </a:r>
            <a:endParaRPr lang="en-GB" b="1"/>
          </a:p>
          <a:p>
            <a:pPr lvl="1"/>
            <a:r>
              <a:rPr lang="en-GB" sz="1600"/>
              <a:t>Solid walled homes in conservation areas </a:t>
            </a:r>
          </a:p>
          <a:p>
            <a:pPr lvl="1"/>
            <a:r>
              <a:rPr lang="en-GB" sz="1600"/>
              <a:t>Traveller sites</a:t>
            </a:r>
          </a:p>
          <a:p>
            <a:pPr lvl="1"/>
            <a:endParaRPr lang="en-GB"/>
          </a:p>
        </p:txBody>
      </p:sp>
      <p:cxnSp>
        <p:nvCxnSpPr>
          <p:cNvPr id="6" name="Straight Connector 5">
            <a:extLst>
              <a:ext uri="{FF2B5EF4-FFF2-40B4-BE49-F238E27FC236}">
                <a16:creationId xmlns:a16="http://schemas.microsoft.com/office/drawing/2014/main" id="{6FEF12D5-36A3-4DFE-BEED-03C991E81F20}"/>
              </a:ext>
            </a:extLst>
          </p:cNvPr>
          <p:cNvCxnSpPr/>
          <p:nvPr/>
        </p:nvCxnSpPr>
        <p:spPr>
          <a:xfrm flipV="1">
            <a:off x="820420" y="688659"/>
            <a:ext cx="0" cy="563366"/>
          </a:xfrm>
          <a:prstGeom prst="line">
            <a:avLst/>
          </a:prstGeom>
          <a:ln w="76200">
            <a:solidFill>
              <a:srgbClr val="F7A41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475E886-8B2A-45D0-83C0-A0AE44A10FB7}"/>
              </a:ext>
            </a:extLst>
          </p:cNvPr>
          <p:cNvPicPr>
            <a:picLocks noChangeAspect="1"/>
          </p:cNvPicPr>
          <p:nvPr/>
        </p:nvPicPr>
        <p:blipFill rotWithShape="1">
          <a:blip r:embed="rId3"/>
          <a:srcRect l="17734" r="20899"/>
          <a:stretch/>
        </p:blipFill>
        <p:spPr>
          <a:xfrm>
            <a:off x="6219924" y="1250858"/>
            <a:ext cx="5611656" cy="5032244"/>
          </a:xfrm>
          <a:prstGeom prst="rect">
            <a:avLst/>
          </a:prstGeom>
        </p:spPr>
      </p:pic>
    </p:spTree>
    <p:extLst>
      <p:ext uri="{BB962C8B-B14F-4D97-AF65-F5344CB8AC3E}">
        <p14:creationId xmlns:p14="http://schemas.microsoft.com/office/powerpoint/2010/main" val="406037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C1E2-4DE1-CE43-1D01-141231810D80}"/>
              </a:ext>
            </a:extLst>
          </p:cNvPr>
          <p:cNvSpPr>
            <a:spLocks noGrp="1"/>
          </p:cNvSpPr>
          <p:nvPr>
            <p:ph type="ctrTitle"/>
          </p:nvPr>
        </p:nvSpPr>
        <p:spPr>
          <a:xfrm>
            <a:off x="551006" y="457521"/>
            <a:ext cx="6106648" cy="1439546"/>
          </a:xfrm>
        </p:spPr>
        <p:txBody>
          <a:bodyPr/>
          <a:lstStyle/>
          <a:p>
            <a:r>
              <a:rPr lang="en-GB"/>
              <a:t>Towards Implementation</a:t>
            </a:r>
          </a:p>
        </p:txBody>
      </p:sp>
      <p:sp>
        <p:nvSpPr>
          <p:cNvPr id="3" name="Subtitle 2">
            <a:extLst>
              <a:ext uri="{FF2B5EF4-FFF2-40B4-BE49-F238E27FC236}">
                <a16:creationId xmlns:a16="http://schemas.microsoft.com/office/drawing/2014/main" id="{EC1632B3-FCA5-11D3-DD04-3378732809C1}"/>
              </a:ext>
            </a:extLst>
          </p:cNvPr>
          <p:cNvSpPr>
            <a:spLocks noGrp="1"/>
          </p:cNvSpPr>
          <p:nvPr>
            <p:ph type="subTitle" idx="1"/>
          </p:nvPr>
        </p:nvSpPr>
        <p:spPr>
          <a:xfrm>
            <a:off x="236306" y="1281706"/>
            <a:ext cx="8656485" cy="4763032"/>
          </a:xfrm>
        </p:spPr>
        <p:txBody>
          <a:bodyPr>
            <a:normAutofit fontScale="92500"/>
          </a:bodyPr>
          <a:lstStyle/>
          <a:p>
            <a:r>
              <a:rPr lang="en-GB" sz="2400" b="1"/>
              <a:t>Design a LAEP implementation vehicle that:</a:t>
            </a:r>
          </a:p>
          <a:p>
            <a:pPr marL="457200" indent="-457200">
              <a:buFont typeface="Arial" panose="020B0604020202020204" pitchFamily="34" charset="0"/>
              <a:buChar char="•"/>
            </a:pPr>
            <a:r>
              <a:rPr lang="en-GB" sz="2400"/>
              <a:t>Identifies required interaction between </a:t>
            </a:r>
            <a:r>
              <a:rPr lang="en-GB" sz="2400" i="1"/>
              <a:t>hyper-local, local, regional </a:t>
            </a:r>
            <a:br>
              <a:rPr lang="en-GB" sz="2400" i="1"/>
            </a:br>
            <a:r>
              <a:rPr lang="en-GB" sz="2400" i="1"/>
              <a:t>and national contributors</a:t>
            </a:r>
            <a:r>
              <a:rPr lang="en-GB" sz="2400"/>
              <a:t> to deliver LAEPs (including data governance)</a:t>
            </a:r>
          </a:p>
          <a:p>
            <a:pPr marL="457200" indent="-457200">
              <a:buFont typeface="Arial" panose="020B0604020202020204" pitchFamily="34" charset="0"/>
              <a:buChar char="•"/>
            </a:pPr>
            <a:r>
              <a:rPr lang="en-GB" sz="2400"/>
              <a:t>Has </a:t>
            </a:r>
            <a:r>
              <a:rPr lang="en-GB" sz="2400" i="1"/>
              <a:t>robust decision making and advisory processes </a:t>
            </a:r>
            <a:r>
              <a:rPr lang="en-GB" sz="2400"/>
              <a:t>that consider interactions with all delivery partners</a:t>
            </a:r>
          </a:p>
          <a:p>
            <a:pPr marL="457200" indent="-457200">
              <a:buFont typeface="Arial" panose="020B0604020202020204" pitchFamily="34" charset="0"/>
              <a:buChar char="•"/>
            </a:pPr>
            <a:r>
              <a:rPr lang="en-GB" sz="2400"/>
              <a:t>Facilitates </a:t>
            </a:r>
            <a:r>
              <a:rPr lang="en-GB" sz="2400" i="1"/>
              <a:t>access to finance</a:t>
            </a:r>
            <a:r>
              <a:rPr lang="en-GB" sz="2400"/>
              <a:t>, including most appropriate funding solutions for key strategic projects.</a:t>
            </a:r>
          </a:p>
          <a:p>
            <a:pPr marL="457200" indent="-457200">
              <a:buFont typeface="Arial" panose="020B0604020202020204" pitchFamily="34" charset="0"/>
              <a:buChar char="•"/>
            </a:pPr>
            <a:endParaRPr lang="en-GB" sz="2000"/>
          </a:p>
          <a:p>
            <a:r>
              <a:rPr lang="en-GB" sz="2400" b="1"/>
              <a:t>Work packages:</a:t>
            </a:r>
          </a:p>
          <a:p>
            <a:pPr marL="457200" indent="-457200">
              <a:buFont typeface="Arial" panose="020B0604020202020204" pitchFamily="34" charset="0"/>
              <a:buChar char="•"/>
            </a:pPr>
            <a:r>
              <a:rPr lang="en-GB" sz="2400"/>
              <a:t>Community Engagement</a:t>
            </a:r>
          </a:p>
          <a:p>
            <a:pPr marL="457200" indent="-457200">
              <a:buFont typeface="Arial" panose="020B0604020202020204" pitchFamily="34" charset="0"/>
              <a:buChar char="•"/>
            </a:pPr>
            <a:r>
              <a:rPr lang="en-GB" sz="2400"/>
              <a:t>Governance</a:t>
            </a:r>
          </a:p>
          <a:p>
            <a:pPr marL="457200" indent="-457200">
              <a:buFont typeface="Arial" panose="020B0604020202020204" pitchFamily="34" charset="0"/>
              <a:buChar char="•"/>
            </a:pPr>
            <a:r>
              <a:rPr lang="en-GB" sz="2400"/>
              <a:t>Finance</a:t>
            </a:r>
          </a:p>
        </p:txBody>
      </p:sp>
      <p:pic>
        <p:nvPicPr>
          <p:cNvPr id="4" name="Picture 3" descr="A black background with white text&#10;&#10;Description automatically generated">
            <a:extLst>
              <a:ext uri="{FF2B5EF4-FFF2-40B4-BE49-F238E27FC236}">
                <a16:creationId xmlns:a16="http://schemas.microsoft.com/office/drawing/2014/main" id="{BAFF8271-E7A9-4072-B1D4-197307B6FECA}"/>
              </a:ext>
            </a:extLst>
          </p:cNvPr>
          <p:cNvPicPr>
            <a:picLocks noChangeAspect="1"/>
          </p:cNvPicPr>
          <p:nvPr/>
        </p:nvPicPr>
        <p:blipFill>
          <a:blip r:embed="rId2"/>
          <a:stretch>
            <a:fillRect/>
          </a:stretch>
        </p:blipFill>
        <p:spPr>
          <a:xfrm>
            <a:off x="8892791" y="5001068"/>
            <a:ext cx="3383658" cy="2392141"/>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C33CF49E-30B4-4DE2-ABB6-9C0A741DB031}"/>
              </a:ext>
            </a:extLst>
          </p:cNvPr>
          <p:cNvPicPr>
            <a:picLocks noChangeAspect="1"/>
          </p:cNvPicPr>
          <p:nvPr/>
        </p:nvPicPr>
        <p:blipFill>
          <a:blip r:embed="rId3"/>
          <a:stretch>
            <a:fillRect/>
          </a:stretch>
        </p:blipFill>
        <p:spPr>
          <a:xfrm>
            <a:off x="5295900" y="5873602"/>
            <a:ext cx="1516882" cy="647072"/>
          </a:xfrm>
          <a:prstGeom prst="rect">
            <a:avLst/>
          </a:prstGeom>
        </p:spPr>
      </p:pic>
      <p:sp>
        <p:nvSpPr>
          <p:cNvPr id="12" name="TextBox 11">
            <a:extLst>
              <a:ext uri="{FF2B5EF4-FFF2-40B4-BE49-F238E27FC236}">
                <a16:creationId xmlns:a16="http://schemas.microsoft.com/office/drawing/2014/main" id="{860703B5-FEF7-4C8B-BE28-023CF74CE939}"/>
              </a:ext>
            </a:extLst>
          </p:cNvPr>
          <p:cNvSpPr txBox="1"/>
          <p:nvPr/>
        </p:nvSpPr>
        <p:spPr>
          <a:xfrm>
            <a:off x="3869531" y="4613249"/>
            <a:ext cx="6138862" cy="1134670"/>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srgbClr val="004141"/>
                </a:solidFill>
                <a:effectLst/>
                <a:uLnTx/>
                <a:uFillTx/>
                <a:latin typeface="Calibri" panose="020F0502020204030204"/>
                <a:ea typeface="+mn-ea"/>
                <a:cs typeface="+mn-cs"/>
              </a:rPr>
              <a:t>Implementation Vehicle </a:t>
            </a:r>
            <a:br>
              <a:rPr kumimoji="0" lang="en-GB" sz="2200" b="0" i="0" u="none" strike="noStrike" kern="1200" cap="none" spc="0" normalizeH="0" baseline="0" noProof="0">
                <a:ln>
                  <a:noFill/>
                </a:ln>
                <a:solidFill>
                  <a:srgbClr val="004141"/>
                </a:solidFill>
                <a:effectLst/>
                <a:uLnTx/>
                <a:uFillTx/>
                <a:latin typeface="Calibri" panose="020F0502020204030204"/>
                <a:ea typeface="+mn-ea"/>
                <a:cs typeface="+mn-cs"/>
              </a:rPr>
            </a:br>
            <a:r>
              <a:rPr kumimoji="0" lang="en-GB" sz="2200" b="0" i="0" u="none" strike="noStrike" kern="1200" cap="none" spc="0" normalizeH="0" baseline="0" noProof="0">
                <a:ln>
                  <a:noFill/>
                </a:ln>
                <a:solidFill>
                  <a:srgbClr val="004141"/>
                </a:solidFill>
                <a:effectLst/>
                <a:uLnTx/>
                <a:uFillTx/>
                <a:latin typeface="Calibri" panose="020F0502020204030204"/>
                <a:ea typeface="+mn-ea"/>
                <a:cs typeface="+mn-cs"/>
              </a:rPr>
              <a:t>Design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srgbClr val="004141"/>
                </a:solidFill>
                <a:effectLst/>
                <a:uLnTx/>
                <a:uFillTx/>
                <a:latin typeface="Calibri" panose="020F0502020204030204"/>
                <a:ea typeface="+mn-ea"/>
                <a:cs typeface="+mn-cs"/>
              </a:rPr>
              <a:t>Knowledge exchange</a:t>
            </a:r>
          </a:p>
        </p:txBody>
      </p:sp>
    </p:spTree>
    <p:extLst>
      <p:ext uri="{BB962C8B-B14F-4D97-AF65-F5344CB8AC3E}">
        <p14:creationId xmlns:p14="http://schemas.microsoft.com/office/powerpoint/2010/main" val="2284916826"/>
      </p:ext>
    </p:extLst>
  </p:cSld>
  <p:clrMapOvr>
    <a:masterClrMapping/>
  </p:clrMapOvr>
</p:sld>
</file>

<file path=ppt/theme/theme1.xml><?xml version="1.0" encoding="utf-8"?>
<a:theme xmlns:a="http://schemas.openxmlformats.org/drawingml/2006/main" name="1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29" ma:contentTypeDescription="Create a new document." ma:contentTypeScope="" ma:versionID="01d97a06b5e695cf0457bf3342bb977e">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d7c2235b88ac9abb34b0b2e78184de51"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PermissionLevels xmlns="c51e0c16-3c70-4bed-930f-b02839d0dd8b" xsi:nil="true"/>
    <Review_x0020_Status xmlns="c51e0c16-3c70-4bed-930f-b02839d0dd8b" xsi:nil="true"/>
    <MigrationWizId xmlns="c51e0c16-3c70-4bed-930f-b02839d0dd8b" xsi:nil="true"/>
    <MigrationWizIdPermissions xmlns="c51e0c16-3c70-4bed-930f-b02839d0dd8b" xsi:nil="true"/>
    <MigrationWizIdDocumentLibraryPermissions xmlns="c51e0c16-3c70-4bed-930f-b02839d0dd8b" xsi:nil="true"/>
    <Progress xmlns="c51e0c16-3c70-4bed-930f-b02839d0dd8b">In Review</Progress>
    <TaxCatchAll xmlns="5f308053-a768-43f1-bf66-06210bb74c0d" xsi:nil="true"/>
    <Link xmlns="c51e0c16-3c70-4bed-930f-b02839d0dd8b">
      <Url xsi:nil="true"/>
      <Description xsi:nil="true"/>
    </Link>
    <_Flow_SignoffStatus xmlns="c51e0c16-3c70-4bed-930f-b02839d0dd8b" xsi:nil="true"/>
    <lcf76f155ced4ddcb4097134ff3c332f xmlns="c51e0c16-3c70-4bed-930f-b02839d0dd8b">
      <Terms xmlns="http://schemas.microsoft.com/office/infopath/2007/PartnerControls"/>
    </lcf76f155ced4ddcb4097134ff3c332f>
    <MigrationWizIdSecurityGroups xmlns="c51e0c16-3c70-4bed-930f-b02839d0dd8b" xsi:nil="true"/>
  </documentManagement>
</p:properties>
</file>

<file path=customXml/itemProps1.xml><?xml version="1.0" encoding="utf-8"?>
<ds:datastoreItem xmlns:ds="http://schemas.openxmlformats.org/officeDocument/2006/customXml" ds:itemID="{40E7F614-18A9-4410-9FA5-2A76489DD3C1}">
  <ds:schemaRefs>
    <ds:schemaRef ds:uri="http://schemas.microsoft.com/sharepoint/v3/contenttype/forms"/>
  </ds:schemaRefs>
</ds:datastoreItem>
</file>

<file path=customXml/itemProps2.xml><?xml version="1.0" encoding="utf-8"?>
<ds:datastoreItem xmlns:ds="http://schemas.openxmlformats.org/officeDocument/2006/customXml" ds:itemID="{1B95ED84-78CA-4309-B516-FCD186420F54}"/>
</file>

<file path=customXml/itemProps3.xml><?xml version="1.0" encoding="utf-8"?>
<ds:datastoreItem xmlns:ds="http://schemas.openxmlformats.org/officeDocument/2006/customXml" ds:itemID="{9E78D9FC-2F64-42C0-AD02-650979E0E996}">
  <ds:schemaRefs>
    <ds:schemaRef ds:uri="024e4ddf-99cb-42e4-88dd-3c37d1781543"/>
    <ds:schemaRef ds:uri="6d9c694e-7ae0-4e93-b68b-538b4d6397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6</Notes>
  <HiddenSlides>0</HiddenSlide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1_Office Theme</vt:lpstr>
      <vt:lpstr>2_Office Theme</vt:lpstr>
      <vt:lpstr>Coordinating Local Area Energy Planning Across York &amp; North Yorkshire</vt:lpstr>
      <vt:lpstr>Vision setting – England’s first carbon negative region</vt:lpstr>
      <vt:lpstr>PowerPoint Presentation</vt:lpstr>
      <vt:lpstr>PowerPoint Presentation</vt:lpstr>
      <vt:lpstr>PowerPoint Presentation</vt:lpstr>
      <vt:lpstr>How York have used it …</vt:lpstr>
      <vt:lpstr>…supporting project funding</vt:lpstr>
      <vt:lpstr>Towards Implementation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Dickinson</dc:creator>
  <cp:revision>1</cp:revision>
  <dcterms:created xsi:type="dcterms:W3CDTF">2021-03-17T14:30:56Z</dcterms:created>
  <dcterms:modified xsi:type="dcterms:W3CDTF">2023-10-10T10:47:15Z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s Unit">
    <vt:lpwstr>1;#Energy Efficiency and Local|457be5e4-4b91-494e-beda-509bcb82df7c</vt:lpwstr>
  </property>
  <property fmtid="{D5CDD505-2E9C-101B-9397-08002B2CF9AE}" pid="3" name="ContentTypeId">
    <vt:lpwstr>0x010100A3B37C370094A947B45A665807D95A87</vt:lpwstr>
  </property>
  <property fmtid="{D5CDD505-2E9C-101B-9397-08002B2CF9AE}" pid="4" name="_dlc_DocIdItemGuid">
    <vt:lpwstr>52f9e56e-e7dd-4b50-81e4-9705988c4b1c</vt:lpwstr>
  </property>
  <property fmtid="{D5CDD505-2E9C-101B-9397-08002B2CF9AE}" pid="5" name="MSIP_Label_bb780c6a-b51a-4312-bd90-9b247136976b_Enabled">
    <vt:lpwstr>true</vt:lpwstr>
  </property>
  <property fmtid="{D5CDD505-2E9C-101B-9397-08002B2CF9AE}" pid="6" name="MSIP_Label_bb780c6a-b51a-4312-bd90-9b247136976b_SetDate">
    <vt:lpwstr>2023-09-06T08:18:45Z</vt:lpwstr>
  </property>
  <property fmtid="{D5CDD505-2E9C-101B-9397-08002B2CF9AE}" pid="7" name="MSIP_Label_bb780c6a-b51a-4312-bd90-9b247136976b_Method">
    <vt:lpwstr>Privileged</vt:lpwstr>
  </property>
  <property fmtid="{D5CDD505-2E9C-101B-9397-08002B2CF9AE}" pid="8" name="MSIP_Label_bb780c6a-b51a-4312-bd90-9b247136976b_Name">
    <vt:lpwstr>FOR PUBLIC USE - NO PROTECTIVE MARKING</vt:lpwstr>
  </property>
  <property fmtid="{D5CDD505-2E9C-101B-9397-08002B2CF9AE}" pid="9" name="MSIP_Label_bb780c6a-b51a-4312-bd90-9b247136976b_SiteId">
    <vt:lpwstr>ad3d9c73-9830-44a1-b487-e1055441c70e</vt:lpwstr>
  </property>
  <property fmtid="{D5CDD505-2E9C-101B-9397-08002B2CF9AE}" pid="10" name="MSIP_Label_bb780c6a-b51a-4312-bd90-9b247136976b_ActionId">
    <vt:lpwstr>20e5358d-8eda-4533-8753-f58e07307c28</vt:lpwstr>
  </property>
  <property fmtid="{D5CDD505-2E9C-101B-9397-08002B2CF9AE}" pid="11" name="MSIP_Label_bb780c6a-b51a-4312-bd90-9b247136976b_ContentBits">
    <vt:lpwstr>0</vt:lpwstr>
  </property>
</Properties>
</file>