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sldIdLst>
    <p:sldId id="258" r:id="rId5"/>
    <p:sldId id="1382" r:id="rId6"/>
    <p:sldId id="2147475324" r:id="rId7"/>
    <p:sldId id="2147475322" r:id="rId8"/>
    <p:sldId id="2147475325" r:id="rId9"/>
    <p:sldId id="2147475323" r:id="rId10"/>
    <p:sldId id="2147475317" r:id="rId11"/>
    <p:sldId id="2147475318" r:id="rId12"/>
    <p:sldId id="2147475319" r:id="rId13"/>
    <p:sldId id="2147475320" r:id="rId14"/>
    <p:sldId id="27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319E20-A542-0409-9D65-298385B79357}" name="Boyes, Lizzie (Northern Powergrid)" initials="BL(P" userId="S::Lizzie.Boyes@Northernpowergrid.com::17f8ce73-da4e-46b6-ab7a-47bec312ad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236"/>
    <a:srgbClr val="B2CA35"/>
    <a:srgbClr val="00BAF2"/>
    <a:srgbClr val="E5E5E5"/>
    <a:srgbClr val="FFBF22"/>
    <a:srgbClr val="00148C"/>
    <a:srgbClr val="888B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7449" autoAdjust="0"/>
  </p:normalViewPr>
  <p:slideViewPr>
    <p:cSldViewPr snapToGrid="0" showGuides="1">
      <p:cViewPr varScale="1">
        <p:scale>
          <a:sx n="58" d="100"/>
          <a:sy n="58" d="100"/>
        </p:scale>
        <p:origin x="1028" y="5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yes, Lizzie (Northern Powergrid)" userId="17f8ce73-da4e-46b6-ab7a-47bec312ad2b" providerId="ADAL" clId="{61495175-4C9D-4210-841A-C33AA94ED70F}"/>
    <pc:docChg chg="delSld">
      <pc:chgData name="Boyes, Lizzie (Northern Powergrid)" userId="17f8ce73-da4e-46b6-ab7a-47bec312ad2b" providerId="ADAL" clId="{61495175-4C9D-4210-841A-C33AA94ED70F}" dt="2023-10-10T14:55:50.852" v="0" actId="47"/>
      <pc:docMkLst>
        <pc:docMk/>
      </pc:docMkLst>
      <pc:sldChg chg="del">
        <pc:chgData name="Boyes, Lizzie (Northern Powergrid)" userId="17f8ce73-da4e-46b6-ab7a-47bec312ad2b" providerId="ADAL" clId="{61495175-4C9D-4210-841A-C33AA94ED70F}" dt="2023-10-10T14:55:50.852" v="0" actId="47"/>
        <pc:sldMkLst>
          <pc:docMk/>
          <pc:sldMk cId="3545755627" sldId="214747532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A4017-71B7-4B4A-802A-AD87BC794274}" type="datetimeFigureOut">
              <a:rPr lang="en-GB" smtClean="0"/>
              <a:t>10/10/2023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8A9016-4DD4-4335-A1B5-13779C8F50E4}" type="slidenum">
              <a:rPr lang="en-GB" smtClean="0"/>
              <a:t>‹#›</a:t>
            </a:fld>
            <a:endParaRPr lang="en-GB"/>
          </a:p>
        </p:txBody>
      </p:sp>
    </p:spTree>
    <p:extLst>
      <p:ext uri="{BB962C8B-B14F-4D97-AF65-F5344CB8AC3E}">
        <p14:creationId xmlns:p14="http://schemas.microsoft.com/office/powerpoint/2010/main" val="129291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DFES</a:t>
            </a:r>
          </a:p>
          <a:p>
            <a:r>
              <a:rPr lang="en-GB" dirty="0"/>
              <a:t>Heat maps</a:t>
            </a:r>
          </a:p>
          <a:p>
            <a:r>
              <a:rPr lang="en-GB" dirty="0"/>
              <a:t>LTDS</a:t>
            </a:r>
          </a:p>
        </p:txBody>
      </p:sp>
      <p:sp>
        <p:nvSpPr>
          <p:cNvPr id="4" name="Slide Number Placeholder 3"/>
          <p:cNvSpPr>
            <a:spLocks noGrp="1"/>
          </p:cNvSpPr>
          <p:nvPr>
            <p:ph type="sldNum" sz="quarter" idx="5"/>
          </p:nvPr>
        </p:nvSpPr>
        <p:spPr/>
        <p:txBody>
          <a:bodyPr/>
          <a:lstStyle/>
          <a:p>
            <a:fld id="{348A9016-4DD4-4335-A1B5-13779C8F50E4}" type="slidenum">
              <a:rPr lang="en-GB" smtClean="0"/>
              <a:t>7</a:t>
            </a:fld>
            <a:endParaRPr lang="en-GB"/>
          </a:p>
        </p:txBody>
      </p:sp>
    </p:spTree>
    <p:extLst>
      <p:ext uri="{BB962C8B-B14F-4D97-AF65-F5344CB8AC3E}">
        <p14:creationId xmlns:p14="http://schemas.microsoft.com/office/powerpoint/2010/main" val="318075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8A9016-4DD4-4335-A1B5-13779C8F50E4}" type="slidenum">
              <a:rPr lang="en-GB" smtClean="0"/>
              <a:t>8</a:t>
            </a:fld>
            <a:endParaRPr lang="en-GB"/>
          </a:p>
        </p:txBody>
      </p:sp>
    </p:spTree>
    <p:extLst>
      <p:ext uri="{BB962C8B-B14F-4D97-AF65-F5344CB8AC3E}">
        <p14:creationId xmlns:p14="http://schemas.microsoft.com/office/powerpoint/2010/main" val="3670271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48A9016-4DD4-4335-A1B5-13779C8F50E4}" type="slidenum">
              <a:rPr lang="en-GB" smtClean="0"/>
              <a:t>9</a:t>
            </a:fld>
            <a:endParaRPr lang="en-GB"/>
          </a:p>
        </p:txBody>
      </p:sp>
    </p:spTree>
    <p:extLst>
      <p:ext uri="{BB962C8B-B14F-4D97-AF65-F5344CB8AC3E}">
        <p14:creationId xmlns:p14="http://schemas.microsoft.com/office/powerpoint/2010/main" val="13534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Heat pump and </a:t>
            </a:r>
            <a:r>
              <a:rPr lang="en-GB" dirty="0" err="1"/>
              <a:t>ev</a:t>
            </a:r>
            <a:r>
              <a:rPr lang="en-GB" dirty="0"/>
              <a:t> uptake by substation</a:t>
            </a:r>
          </a:p>
        </p:txBody>
      </p:sp>
      <p:sp>
        <p:nvSpPr>
          <p:cNvPr id="4" name="Slide Number Placeholder 3"/>
          <p:cNvSpPr>
            <a:spLocks noGrp="1"/>
          </p:cNvSpPr>
          <p:nvPr>
            <p:ph type="sldNum" sz="quarter" idx="5"/>
          </p:nvPr>
        </p:nvSpPr>
        <p:spPr/>
        <p:txBody>
          <a:bodyPr/>
          <a:lstStyle/>
          <a:p>
            <a:fld id="{348A9016-4DD4-4335-A1B5-13779C8F50E4}" type="slidenum">
              <a:rPr lang="en-GB" smtClean="0"/>
              <a:t>10</a:t>
            </a:fld>
            <a:endParaRPr lang="en-GB"/>
          </a:p>
        </p:txBody>
      </p:sp>
    </p:spTree>
    <p:extLst>
      <p:ext uri="{BB962C8B-B14F-4D97-AF65-F5344CB8AC3E}">
        <p14:creationId xmlns:p14="http://schemas.microsoft.com/office/powerpoint/2010/main" val="13140650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826" y="1007794"/>
            <a:ext cx="846319" cy="975202"/>
          </a:xfrm>
          <a:prstGeom prst="rect">
            <a:avLst/>
          </a:prstGeom>
        </p:spPr>
      </p:pic>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dirty="0"/>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dirty="0"/>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dirty="0"/>
              <a:t>Date</a:t>
            </a:r>
          </a:p>
        </p:txBody>
      </p:sp>
      <p:pic>
        <p:nvPicPr>
          <p:cNvPr id="14" name="Picture 13" descr="A picture containing text, clipart&#10;&#10;Description automatically generated">
            <a:extLst>
              <a:ext uri="{FF2B5EF4-FFF2-40B4-BE49-F238E27FC236}">
                <a16:creationId xmlns:a16="http://schemas.microsoft.com/office/drawing/2014/main" id="{BF51F8DC-89F0-4BC6-98DF-7959C9815A8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16818146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0849" y="1691901"/>
            <a:ext cx="5397859" cy="4491038"/>
          </a:xfrm>
        </p:spPr>
        <p:txBody>
          <a:bodyPr/>
          <a:lstStyle>
            <a:lvl1pPr marL="0" indent="0">
              <a:spcBef>
                <a:spcPts val="1200"/>
              </a:spcBef>
              <a:buNone/>
              <a:defRPr/>
            </a:lvl1pPr>
            <a:lvl2pPr marL="273050" indent="-273050">
              <a:spcBef>
                <a:spcPts val="1200"/>
              </a:spcBef>
              <a:defRPr/>
            </a:lvl2pPr>
            <a:lvl3pPr marL="622300" indent="-261938">
              <a:spcBef>
                <a:spcPts val="1200"/>
              </a:spcBef>
              <a:defRPr/>
            </a:lvl3pPr>
            <a:lvl4pPr marL="982663" indent="-263525">
              <a:spcBef>
                <a:spcPts val="1200"/>
              </a:spcBef>
              <a:defRPr/>
            </a:lvl4pPr>
            <a:lvl5pPr marL="1343025" indent="-263525">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A1B044B-A2AC-4DE6-8248-49B430DEDE1B}" type="datetime1">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9" name="Picture Placeholder 8"/>
          <p:cNvSpPr>
            <a:spLocks noGrp="1"/>
          </p:cNvSpPr>
          <p:nvPr>
            <p:ph type="pic" sz="quarter" idx="13"/>
          </p:nvPr>
        </p:nvSpPr>
        <p:spPr>
          <a:xfrm>
            <a:off x="6176963" y="1692275"/>
            <a:ext cx="5519737" cy="4270375"/>
          </a:xfrm>
          <a:solidFill>
            <a:schemeClr val="bg1">
              <a:lumMod val="95000"/>
            </a:schemeClr>
          </a:solidFill>
        </p:spPr>
        <p:txBody>
          <a:bodyPr/>
          <a:lstStyle/>
          <a:p>
            <a:r>
              <a:rPr lang="en-US"/>
              <a:t>Click icon to add picture</a:t>
            </a:r>
            <a:endParaRPr lang="en-GB" dirty="0"/>
          </a:p>
        </p:txBody>
      </p:sp>
    </p:spTree>
    <p:extLst>
      <p:ext uri="{BB962C8B-B14F-4D97-AF65-F5344CB8AC3E}">
        <p14:creationId xmlns:p14="http://schemas.microsoft.com/office/powerpoint/2010/main" val="3094894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Content &amp; 4 x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0849" y="1691901"/>
            <a:ext cx="5397859" cy="4491038"/>
          </a:xfrm>
        </p:spPr>
        <p:txBody>
          <a:bodyPr/>
          <a:lstStyle>
            <a:lvl1pPr marL="0" indent="0">
              <a:spcBef>
                <a:spcPts val="1200"/>
              </a:spcBef>
              <a:buNone/>
              <a:defRPr/>
            </a:lvl1pPr>
            <a:lvl2pPr marL="273050" indent="-273050">
              <a:spcBef>
                <a:spcPts val="1200"/>
              </a:spcBef>
              <a:defRPr/>
            </a:lvl2pPr>
            <a:lvl3pPr marL="622300" indent="-261938">
              <a:spcBef>
                <a:spcPts val="1200"/>
              </a:spcBef>
              <a:defRPr/>
            </a:lvl3pPr>
            <a:lvl4pPr marL="982663" indent="-263525">
              <a:spcBef>
                <a:spcPts val="1200"/>
              </a:spcBef>
              <a:defRPr/>
            </a:lvl4pPr>
            <a:lvl5pPr marL="1343025" indent="-263525">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AA1B044B-A2AC-4DE6-8248-49B430DEDE1B}" type="datetime1">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9" name="Picture Placeholder 8"/>
          <p:cNvSpPr>
            <a:spLocks noGrp="1"/>
          </p:cNvSpPr>
          <p:nvPr>
            <p:ph type="pic" sz="quarter" idx="13"/>
          </p:nvPr>
        </p:nvSpPr>
        <p:spPr>
          <a:xfrm>
            <a:off x="9049407" y="1692276"/>
            <a:ext cx="2647293" cy="2059918"/>
          </a:xfrm>
          <a:solidFill>
            <a:schemeClr val="bg1">
              <a:lumMod val="95000"/>
            </a:schemeClr>
          </a:solidFill>
        </p:spPr>
        <p:txBody>
          <a:bodyPr/>
          <a:lstStyle/>
          <a:p>
            <a:r>
              <a:rPr lang="en-US"/>
              <a:t>Click icon to add picture</a:t>
            </a:r>
            <a:endParaRPr lang="en-GB" dirty="0"/>
          </a:p>
        </p:txBody>
      </p:sp>
      <p:sp>
        <p:nvSpPr>
          <p:cNvPr id="10" name="Picture Placeholder 8">
            <a:extLst>
              <a:ext uri="{FF2B5EF4-FFF2-40B4-BE49-F238E27FC236}">
                <a16:creationId xmlns:a16="http://schemas.microsoft.com/office/drawing/2014/main" id="{A832F111-DE93-4283-8C6C-974552E406D3}"/>
              </a:ext>
            </a:extLst>
          </p:cNvPr>
          <p:cNvSpPr>
            <a:spLocks noGrp="1"/>
          </p:cNvSpPr>
          <p:nvPr>
            <p:ph type="pic" sz="quarter" idx="14"/>
          </p:nvPr>
        </p:nvSpPr>
        <p:spPr>
          <a:xfrm>
            <a:off x="6187198" y="1692276"/>
            <a:ext cx="2647293" cy="2059918"/>
          </a:xfrm>
          <a:solidFill>
            <a:schemeClr val="bg1">
              <a:lumMod val="95000"/>
            </a:schemeClr>
          </a:solidFill>
        </p:spPr>
        <p:txBody>
          <a:bodyPr/>
          <a:lstStyle/>
          <a:p>
            <a:r>
              <a:rPr lang="en-US"/>
              <a:t>Click icon to add picture</a:t>
            </a:r>
            <a:endParaRPr lang="en-GB" dirty="0"/>
          </a:p>
        </p:txBody>
      </p:sp>
      <p:sp>
        <p:nvSpPr>
          <p:cNvPr id="11" name="Picture Placeholder 8">
            <a:extLst>
              <a:ext uri="{FF2B5EF4-FFF2-40B4-BE49-F238E27FC236}">
                <a16:creationId xmlns:a16="http://schemas.microsoft.com/office/drawing/2014/main" id="{9D83391E-DD77-4038-9A38-16A92737B963}"/>
              </a:ext>
            </a:extLst>
          </p:cNvPr>
          <p:cNvSpPr>
            <a:spLocks noGrp="1"/>
          </p:cNvSpPr>
          <p:nvPr>
            <p:ph type="pic" sz="quarter" idx="15"/>
          </p:nvPr>
        </p:nvSpPr>
        <p:spPr>
          <a:xfrm>
            <a:off x="9049407" y="3946745"/>
            <a:ext cx="2647293" cy="2059918"/>
          </a:xfrm>
          <a:solidFill>
            <a:schemeClr val="bg1">
              <a:lumMod val="95000"/>
            </a:schemeClr>
          </a:solidFill>
        </p:spPr>
        <p:txBody>
          <a:bodyPr/>
          <a:lstStyle/>
          <a:p>
            <a:r>
              <a:rPr lang="en-US"/>
              <a:t>Click icon to add picture</a:t>
            </a:r>
            <a:endParaRPr lang="en-GB" dirty="0"/>
          </a:p>
        </p:txBody>
      </p:sp>
      <p:sp>
        <p:nvSpPr>
          <p:cNvPr id="12" name="Picture Placeholder 8">
            <a:extLst>
              <a:ext uri="{FF2B5EF4-FFF2-40B4-BE49-F238E27FC236}">
                <a16:creationId xmlns:a16="http://schemas.microsoft.com/office/drawing/2014/main" id="{7AB0B1E8-4B99-4EB0-8940-CBB0F8194479}"/>
              </a:ext>
            </a:extLst>
          </p:cNvPr>
          <p:cNvSpPr>
            <a:spLocks noGrp="1"/>
          </p:cNvSpPr>
          <p:nvPr>
            <p:ph type="pic" sz="quarter" idx="16"/>
          </p:nvPr>
        </p:nvSpPr>
        <p:spPr>
          <a:xfrm>
            <a:off x="6187198" y="3946745"/>
            <a:ext cx="2647293" cy="2059918"/>
          </a:xfrm>
          <a:solidFill>
            <a:schemeClr val="bg1">
              <a:lumMod val="95000"/>
            </a:schemeClr>
          </a:solidFill>
        </p:spPr>
        <p:txBody>
          <a:bodyPr/>
          <a:lstStyle/>
          <a:p>
            <a:r>
              <a:rPr lang="en-US"/>
              <a:t>Click icon to add picture</a:t>
            </a:r>
            <a:endParaRPr lang="en-GB" dirty="0"/>
          </a:p>
        </p:txBody>
      </p:sp>
    </p:spTree>
    <p:extLst>
      <p:ext uri="{BB962C8B-B14F-4D97-AF65-F5344CB8AC3E}">
        <p14:creationId xmlns:p14="http://schemas.microsoft.com/office/powerpoint/2010/main" val="47929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heads &amp; 4 x Images">
    <p:spTree>
      <p:nvGrpSpPr>
        <p:cNvPr id="1" name=""/>
        <p:cNvGrpSpPr/>
        <p:nvPr/>
      </p:nvGrpSpPr>
      <p:grpSpPr>
        <a:xfrm>
          <a:off x="0" y="0"/>
          <a:ext cx="0" cy="0"/>
          <a:chOff x="0" y="0"/>
          <a:chExt cx="0" cy="0"/>
        </a:xfrm>
      </p:grpSpPr>
      <p:sp>
        <p:nvSpPr>
          <p:cNvPr id="2" name="Title 1"/>
          <p:cNvSpPr>
            <a:spLocks noGrp="1"/>
          </p:cNvSpPr>
          <p:nvPr>
            <p:ph type="title"/>
          </p:nvPr>
        </p:nvSpPr>
        <p:spPr>
          <a:xfrm>
            <a:off x="450850" y="422275"/>
            <a:ext cx="11245850" cy="1269625"/>
          </a:xfrm>
        </p:spPr>
        <p:txBody>
          <a:body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AA1B044B-A2AC-4DE6-8248-49B430DEDE1B}" type="datetime1">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10" name="Picture Placeholder 8">
            <a:extLst>
              <a:ext uri="{FF2B5EF4-FFF2-40B4-BE49-F238E27FC236}">
                <a16:creationId xmlns:a16="http://schemas.microsoft.com/office/drawing/2014/main" id="{A832F111-DE93-4283-8C6C-974552E406D3}"/>
              </a:ext>
            </a:extLst>
          </p:cNvPr>
          <p:cNvSpPr>
            <a:spLocks noGrp="1"/>
          </p:cNvSpPr>
          <p:nvPr>
            <p:ph type="pic" sz="quarter" idx="14"/>
          </p:nvPr>
        </p:nvSpPr>
        <p:spPr>
          <a:xfrm>
            <a:off x="450850" y="2301767"/>
            <a:ext cx="2664000" cy="2133600"/>
          </a:xfrm>
          <a:solidFill>
            <a:schemeClr val="bg1">
              <a:lumMod val="95000"/>
            </a:schemeClr>
          </a:solidFill>
        </p:spPr>
        <p:txBody>
          <a:bodyPr/>
          <a:lstStyle/>
          <a:p>
            <a:r>
              <a:rPr lang="en-US"/>
              <a:t>Click icon to add picture</a:t>
            </a:r>
            <a:endParaRPr lang="en-GB" dirty="0"/>
          </a:p>
        </p:txBody>
      </p:sp>
      <p:sp>
        <p:nvSpPr>
          <p:cNvPr id="13" name="Text Placeholder 12">
            <a:extLst>
              <a:ext uri="{FF2B5EF4-FFF2-40B4-BE49-F238E27FC236}">
                <a16:creationId xmlns:a16="http://schemas.microsoft.com/office/drawing/2014/main" id="{8423FBA1-68DD-4519-914D-2FB690FAE8D5}"/>
              </a:ext>
            </a:extLst>
          </p:cNvPr>
          <p:cNvSpPr>
            <a:spLocks noGrp="1"/>
          </p:cNvSpPr>
          <p:nvPr>
            <p:ph type="body" sz="quarter" idx="17"/>
          </p:nvPr>
        </p:nvSpPr>
        <p:spPr>
          <a:xfrm>
            <a:off x="450849"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14" name="Text Placeholder 12">
            <a:extLst>
              <a:ext uri="{FF2B5EF4-FFF2-40B4-BE49-F238E27FC236}">
                <a16:creationId xmlns:a16="http://schemas.microsoft.com/office/drawing/2014/main" id="{B429EECE-3013-46A3-8FFB-7BE74C28368C}"/>
              </a:ext>
            </a:extLst>
          </p:cNvPr>
          <p:cNvSpPr>
            <a:spLocks noGrp="1"/>
          </p:cNvSpPr>
          <p:nvPr>
            <p:ph type="body" sz="quarter" idx="18"/>
          </p:nvPr>
        </p:nvSpPr>
        <p:spPr>
          <a:xfrm>
            <a:off x="450849"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
        <p:nvSpPr>
          <p:cNvPr id="15" name="Picture Placeholder 8">
            <a:extLst>
              <a:ext uri="{FF2B5EF4-FFF2-40B4-BE49-F238E27FC236}">
                <a16:creationId xmlns:a16="http://schemas.microsoft.com/office/drawing/2014/main" id="{1384C225-6CF5-4A7E-9CA3-141FF7937F11}"/>
              </a:ext>
            </a:extLst>
          </p:cNvPr>
          <p:cNvSpPr>
            <a:spLocks noGrp="1"/>
          </p:cNvSpPr>
          <p:nvPr>
            <p:ph type="pic" sz="quarter" idx="19"/>
          </p:nvPr>
        </p:nvSpPr>
        <p:spPr>
          <a:xfrm>
            <a:off x="3311467" y="2301767"/>
            <a:ext cx="2664000" cy="2133600"/>
          </a:xfrm>
          <a:solidFill>
            <a:schemeClr val="bg1">
              <a:lumMod val="95000"/>
            </a:schemeClr>
          </a:solidFill>
        </p:spPr>
        <p:txBody>
          <a:bodyPr/>
          <a:lstStyle/>
          <a:p>
            <a:r>
              <a:rPr lang="en-US"/>
              <a:t>Click icon to add picture</a:t>
            </a:r>
            <a:endParaRPr lang="en-GB" dirty="0"/>
          </a:p>
        </p:txBody>
      </p:sp>
      <p:sp>
        <p:nvSpPr>
          <p:cNvPr id="16" name="Text Placeholder 12">
            <a:extLst>
              <a:ext uri="{FF2B5EF4-FFF2-40B4-BE49-F238E27FC236}">
                <a16:creationId xmlns:a16="http://schemas.microsoft.com/office/drawing/2014/main" id="{B094E3B3-AF08-4472-8608-1F018E28FC60}"/>
              </a:ext>
            </a:extLst>
          </p:cNvPr>
          <p:cNvSpPr>
            <a:spLocks noGrp="1"/>
          </p:cNvSpPr>
          <p:nvPr>
            <p:ph type="body" sz="quarter" idx="20"/>
          </p:nvPr>
        </p:nvSpPr>
        <p:spPr>
          <a:xfrm>
            <a:off x="3311466"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17" name="Text Placeholder 12">
            <a:extLst>
              <a:ext uri="{FF2B5EF4-FFF2-40B4-BE49-F238E27FC236}">
                <a16:creationId xmlns:a16="http://schemas.microsoft.com/office/drawing/2014/main" id="{93472996-ACB1-40B3-99E1-93BD309FB307}"/>
              </a:ext>
            </a:extLst>
          </p:cNvPr>
          <p:cNvSpPr>
            <a:spLocks noGrp="1"/>
          </p:cNvSpPr>
          <p:nvPr>
            <p:ph type="body" sz="quarter" idx="21"/>
          </p:nvPr>
        </p:nvSpPr>
        <p:spPr>
          <a:xfrm>
            <a:off x="3311466"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
        <p:nvSpPr>
          <p:cNvPr id="18" name="Picture Placeholder 8">
            <a:extLst>
              <a:ext uri="{FF2B5EF4-FFF2-40B4-BE49-F238E27FC236}">
                <a16:creationId xmlns:a16="http://schemas.microsoft.com/office/drawing/2014/main" id="{C46F721D-7F93-45B4-94BA-37470DEEA461}"/>
              </a:ext>
            </a:extLst>
          </p:cNvPr>
          <p:cNvSpPr>
            <a:spLocks noGrp="1"/>
          </p:cNvSpPr>
          <p:nvPr>
            <p:ph type="pic" sz="quarter" idx="22"/>
          </p:nvPr>
        </p:nvSpPr>
        <p:spPr>
          <a:xfrm>
            <a:off x="6172084" y="2301767"/>
            <a:ext cx="2664000" cy="2133600"/>
          </a:xfrm>
          <a:solidFill>
            <a:schemeClr val="bg1">
              <a:lumMod val="95000"/>
            </a:schemeClr>
          </a:solidFill>
        </p:spPr>
        <p:txBody>
          <a:bodyPr/>
          <a:lstStyle/>
          <a:p>
            <a:r>
              <a:rPr lang="en-US"/>
              <a:t>Click icon to add picture</a:t>
            </a:r>
            <a:endParaRPr lang="en-GB" dirty="0"/>
          </a:p>
        </p:txBody>
      </p:sp>
      <p:sp>
        <p:nvSpPr>
          <p:cNvPr id="19" name="Text Placeholder 12">
            <a:extLst>
              <a:ext uri="{FF2B5EF4-FFF2-40B4-BE49-F238E27FC236}">
                <a16:creationId xmlns:a16="http://schemas.microsoft.com/office/drawing/2014/main" id="{F860497C-537D-4F29-AFEB-183C72A31A00}"/>
              </a:ext>
            </a:extLst>
          </p:cNvPr>
          <p:cNvSpPr>
            <a:spLocks noGrp="1"/>
          </p:cNvSpPr>
          <p:nvPr>
            <p:ph type="body" sz="quarter" idx="23"/>
          </p:nvPr>
        </p:nvSpPr>
        <p:spPr>
          <a:xfrm>
            <a:off x="6172083"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20" name="Text Placeholder 12">
            <a:extLst>
              <a:ext uri="{FF2B5EF4-FFF2-40B4-BE49-F238E27FC236}">
                <a16:creationId xmlns:a16="http://schemas.microsoft.com/office/drawing/2014/main" id="{A5EC3CD4-B352-4003-8BCC-3B2BDCB8B413}"/>
              </a:ext>
            </a:extLst>
          </p:cNvPr>
          <p:cNvSpPr>
            <a:spLocks noGrp="1"/>
          </p:cNvSpPr>
          <p:nvPr>
            <p:ph type="body" sz="quarter" idx="24"/>
          </p:nvPr>
        </p:nvSpPr>
        <p:spPr>
          <a:xfrm>
            <a:off x="6172083"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
        <p:nvSpPr>
          <p:cNvPr id="21" name="Picture Placeholder 8">
            <a:extLst>
              <a:ext uri="{FF2B5EF4-FFF2-40B4-BE49-F238E27FC236}">
                <a16:creationId xmlns:a16="http://schemas.microsoft.com/office/drawing/2014/main" id="{08B9A53C-53CF-47D3-8ECF-7909A85C73BD}"/>
              </a:ext>
            </a:extLst>
          </p:cNvPr>
          <p:cNvSpPr>
            <a:spLocks noGrp="1"/>
          </p:cNvSpPr>
          <p:nvPr>
            <p:ph type="pic" sz="quarter" idx="25"/>
          </p:nvPr>
        </p:nvSpPr>
        <p:spPr>
          <a:xfrm>
            <a:off x="9032700" y="2301767"/>
            <a:ext cx="2664000" cy="2133600"/>
          </a:xfrm>
          <a:solidFill>
            <a:schemeClr val="bg1">
              <a:lumMod val="95000"/>
            </a:schemeClr>
          </a:solidFill>
        </p:spPr>
        <p:txBody>
          <a:bodyPr/>
          <a:lstStyle/>
          <a:p>
            <a:r>
              <a:rPr lang="en-US"/>
              <a:t>Click icon to add picture</a:t>
            </a:r>
            <a:endParaRPr lang="en-GB" dirty="0"/>
          </a:p>
        </p:txBody>
      </p:sp>
      <p:sp>
        <p:nvSpPr>
          <p:cNvPr id="22" name="Text Placeholder 12">
            <a:extLst>
              <a:ext uri="{FF2B5EF4-FFF2-40B4-BE49-F238E27FC236}">
                <a16:creationId xmlns:a16="http://schemas.microsoft.com/office/drawing/2014/main" id="{680A2A24-99FA-4EC8-A18A-84ABA168F800}"/>
              </a:ext>
            </a:extLst>
          </p:cNvPr>
          <p:cNvSpPr>
            <a:spLocks noGrp="1"/>
          </p:cNvSpPr>
          <p:nvPr>
            <p:ph type="body" sz="quarter" idx="26"/>
          </p:nvPr>
        </p:nvSpPr>
        <p:spPr>
          <a:xfrm>
            <a:off x="9032700" y="1691900"/>
            <a:ext cx="2664000" cy="609867"/>
          </a:xfrm>
        </p:spPr>
        <p:txBody>
          <a:bodyPr>
            <a:normAutofit/>
          </a:bodyPr>
          <a:lstStyle>
            <a:lvl1pPr marL="0" indent="0">
              <a:spcBef>
                <a:spcPts val="0"/>
              </a:spcBef>
              <a:buNone/>
              <a:defRPr sz="1800" b="1"/>
            </a:lvl1pPr>
            <a:lvl2pPr marL="360362" indent="0">
              <a:buNone/>
              <a:defRPr/>
            </a:lvl2pPr>
          </a:lstStyle>
          <a:p>
            <a:pPr lvl="0"/>
            <a:r>
              <a:rPr lang="en-US"/>
              <a:t>Click to edit Master text styles</a:t>
            </a:r>
          </a:p>
        </p:txBody>
      </p:sp>
      <p:sp>
        <p:nvSpPr>
          <p:cNvPr id="23" name="Text Placeholder 12">
            <a:extLst>
              <a:ext uri="{FF2B5EF4-FFF2-40B4-BE49-F238E27FC236}">
                <a16:creationId xmlns:a16="http://schemas.microsoft.com/office/drawing/2014/main" id="{E8DEE73C-230E-4E88-BABA-79538747CAB8}"/>
              </a:ext>
            </a:extLst>
          </p:cNvPr>
          <p:cNvSpPr>
            <a:spLocks noGrp="1"/>
          </p:cNvSpPr>
          <p:nvPr>
            <p:ph type="body" sz="quarter" idx="27"/>
          </p:nvPr>
        </p:nvSpPr>
        <p:spPr>
          <a:xfrm>
            <a:off x="9032700" y="4619820"/>
            <a:ext cx="2664000" cy="1386843"/>
          </a:xfrm>
        </p:spPr>
        <p:txBody>
          <a:bodyPr>
            <a:normAutofit/>
          </a:bodyPr>
          <a:lstStyle>
            <a:lvl1pPr marL="0" indent="0">
              <a:spcBef>
                <a:spcPts val="0"/>
              </a:spcBef>
              <a:buNone/>
              <a:defRPr sz="1500" b="0"/>
            </a:lvl1pPr>
            <a:lvl2pPr marL="360362" indent="0">
              <a:buNone/>
              <a:defRPr/>
            </a:lvl2pPr>
          </a:lstStyle>
          <a:p>
            <a:pPr lvl="0"/>
            <a:r>
              <a:rPr lang="en-US"/>
              <a:t>Click to edit Master text styles</a:t>
            </a:r>
          </a:p>
        </p:txBody>
      </p:sp>
    </p:spTree>
    <p:extLst>
      <p:ext uri="{BB962C8B-B14F-4D97-AF65-F5344CB8AC3E}">
        <p14:creationId xmlns:p14="http://schemas.microsoft.com/office/powerpoint/2010/main" val="396998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2 x Content">
    <p:spTree>
      <p:nvGrpSpPr>
        <p:cNvPr id="1" name=""/>
        <p:cNvGrpSpPr/>
        <p:nvPr/>
      </p:nvGrpSpPr>
      <p:grpSpPr>
        <a:xfrm>
          <a:off x="0" y="0"/>
          <a:ext cx="0" cy="0"/>
          <a:chOff x="0" y="0"/>
          <a:chExt cx="0" cy="0"/>
        </a:xfrm>
      </p:grpSpPr>
      <p:sp>
        <p:nvSpPr>
          <p:cNvPr id="2" name="Title 1"/>
          <p:cNvSpPr>
            <a:spLocks noGrp="1"/>
          </p:cNvSpPr>
          <p:nvPr>
            <p:ph type="title"/>
          </p:nvPr>
        </p:nvSpPr>
        <p:spPr>
          <a:xfrm>
            <a:off x="450850" y="422275"/>
            <a:ext cx="11245850" cy="1269625"/>
          </a:xfrm>
        </p:spPr>
        <p:txBody>
          <a:bodyPr/>
          <a:lstStyle/>
          <a:p>
            <a:r>
              <a:rPr lang="en-US"/>
              <a:t>Click to edit Master title style</a:t>
            </a:r>
            <a:endParaRPr lang="en-GB" dirty="0"/>
          </a:p>
        </p:txBody>
      </p:sp>
      <p:sp>
        <p:nvSpPr>
          <p:cNvPr id="3" name="Content Placeholder 2"/>
          <p:cNvSpPr>
            <a:spLocks noGrp="1"/>
          </p:cNvSpPr>
          <p:nvPr>
            <p:ph idx="1"/>
          </p:nvPr>
        </p:nvSpPr>
        <p:spPr>
          <a:xfrm>
            <a:off x="450850" y="1691901"/>
            <a:ext cx="5396400" cy="4491038"/>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11EF00F-9601-4E37-8A57-6713D581E1EF}" type="datetime1">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7" name="Content Placeholder 2">
            <a:extLst>
              <a:ext uri="{FF2B5EF4-FFF2-40B4-BE49-F238E27FC236}">
                <a16:creationId xmlns:a16="http://schemas.microsoft.com/office/drawing/2014/main" id="{17F38522-FBD4-4421-A91E-564317179BC9}"/>
              </a:ext>
            </a:extLst>
          </p:cNvPr>
          <p:cNvSpPr>
            <a:spLocks noGrp="1"/>
          </p:cNvSpPr>
          <p:nvPr>
            <p:ph idx="13"/>
          </p:nvPr>
        </p:nvSpPr>
        <p:spPr>
          <a:xfrm>
            <a:off x="6300300" y="1691901"/>
            <a:ext cx="5396400" cy="4491038"/>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1738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A1B044B-A2AC-4DE6-8248-49B430DEDE1B}" type="datetime1">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
        <p:nvSpPr>
          <p:cNvPr id="10" name="Picture Placeholder 8">
            <a:extLst>
              <a:ext uri="{FF2B5EF4-FFF2-40B4-BE49-F238E27FC236}">
                <a16:creationId xmlns:a16="http://schemas.microsoft.com/office/drawing/2014/main" id="{A832F111-DE93-4283-8C6C-974552E406D3}"/>
              </a:ext>
            </a:extLst>
          </p:cNvPr>
          <p:cNvSpPr>
            <a:spLocks noGrp="1"/>
          </p:cNvSpPr>
          <p:nvPr>
            <p:ph type="pic" sz="quarter" idx="14"/>
          </p:nvPr>
        </p:nvSpPr>
        <p:spPr>
          <a:xfrm>
            <a:off x="0" y="-1"/>
            <a:ext cx="12188386" cy="6288882"/>
          </a:xfrm>
          <a:solidFill>
            <a:schemeClr val="bg1">
              <a:lumMod val="95000"/>
            </a:schemeClr>
          </a:solidFill>
        </p:spPr>
        <p:txBody>
          <a:bodyPr/>
          <a:lstStyle/>
          <a:p>
            <a:r>
              <a:rPr lang="en-US"/>
              <a:t>Click icon to add picture</a:t>
            </a:r>
            <a:endParaRPr lang="en-GB" dirty="0"/>
          </a:p>
        </p:txBody>
      </p:sp>
      <p:sp>
        <p:nvSpPr>
          <p:cNvPr id="13" name="Text Placeholder 12">
            <a:extLst>
              <a:ext uri="{FF2B5EF4-FFF2-40B4-BE49-F238E27FC236}">
                <a16:creationId xmlns:a16="http://schemas.microsoft.com/office/drawing/2014/main" id="{8423FBA1-68DD-4519-914D-2FB690FAE8D5}"/>
              </a:ext>
            </a:extLst>
          </p:cNvPr>
          <p:cNvSpPr>
            <a:spLocks noGrp="1"/>
          </p:cNvSpPr>
          <p:nvPr>
            <p:ph type="body" sz="quarter" idx="17"/>
          </p:nvPr>
        </p:nvSpPr>
        <p:spPr>
          <a:xfrm>
            <a:off x="490714" y="3789159"/>
            <a:ext cx="7665861" cy="2278265"/>
          </a:xfrm>
        </p:spPr>
        <p:txBody>
          <a:bodyPr>
            <a:normAutofit/>
          </a:bodyPr>
          <a:lstStyle>
            <a:lvl1pPr marL="0" indent="0">
              <a:spcBef>
                <a:spcPts val="0"/>
              </a:spcBef>
              <a:buNone/>
              <a:defRPr sz="4800" b="1">
                <a:solidFill>
                  <a:schemeClr val="bg1"/>
                </a:solidFill>
              </a:defRPr>
            </a:lvl1pPr>
            <a:lvl2pPr marL="360362" indent="0">
              <a:buNone/>
              <a:defRPr/>
            </a:lvl2pPr>
          </a:lstStyle>
          <a:p>
            <a:pPr lvl="0"/>
            <a:r>
              <a:rPr lang="en-US"/>
              <a:t>Click to edit Master text styles</a:t>
            </a:r>
          </a:p>
        </p:txBody>
      </p:sp>
    </p:spTree>
    <p:extLst>
      <p:ext uri="{BB962C8B-B14F-4D97-AF65-F5344CB8AC3E}">
        <p14:creationId xmlns:p14="http://schemas.microsoft.com/office/powerpoint/2010/main" val="92108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Header ">
    <p:bg>
      <p:bgRef idx="1001">
        <a:schemeClr val="bg2"/>
      </p:bgRef>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chemeClr val="tx1"/>
                </a:solidFill>
              </a:defRPr>
            </a:lvl1pPr>
          </a:lstStyle>
          <a:p>
            <a:fld id="{AA1B044B-A2AC-4DE6-8248-49B430DEDE1B}"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sp>
        <p:nvSpPr>
          <p:cNvPr id="13" name="Text Placeholder 12">
            <a:extLst>
              <a:ext uri="{FF2B5EF4-FFF2-40B4-BE49-F238E27FC236}">
                <a16:creationId xmlns:a16="http://schemas.microsoft.com/office/drawing/2014/main" id="{8423FBA1-68DD-4519-914D-2FB690FAE8D5}"/>
              </a:ext>
            </a:extLst>
          </p:cNvPr>
          <p:cNvSpPr>
            <a:spLocks noGrp="1"/>
          </p:cNvSpPr>
          <p:nvPr>
            <p:ph type="body" sz="quarter" idx="17"/>
          </p:nvPr>
        </p:nvSpPr>
        <p:spPr>
          <a:xfrm>
            <a:off x="490714" y="3789159"/>
            <a:ext cx="7665861" cy="2278265"/>
          </a:xfrm>
        </p:spPr>
        <p:txBody>
          <a:bodyPr>
            <a:normAutofit/>
          </a:bodyPr>
          <a:lstStyle>
            <a:lvl1pPr marL="0" indent="0">
              <a:spcBef>
                <a:spcPts val="0"/>
              </a:spcBef>
              <a:buNone/>
              <a:defRPr sz="4800" b="1">
                <a:solidFill>
                  <a:schemeClr val="tx1"/>
                </a:solidFill>
              </a:defRPr>
            </a:lvl1pPr>
            <a:lvl2pPr marL="360362" indent="0">
              <a:buNone/>
              <a:defRPr/>
            </a:lvl2pPr>
          </a:lstStyle>
          <a:p>
            <a:pPr lvl="0"/>
            <a:r>
              <a:rPr lang="en-US"/>
              <a:t>Click to edit Master text styles</a:t>
            </a:r>
          </a:p>
        </p:txBody>
      </p:sp>
      <p:pic>
        <p:nvPicPr>
          <p:cNvPr id="9" name="Picture 8" descr="A picture containing text, clipart&#10;&#10;Description automatically generated">
            <a:extLst>
              <a:ext uri="{FF2B5EF4-FFF2-40B4-BE49-F238E27FC236}">
                <a16:creationId xmlns:a16="http://schemas.microsoft.com/office/drawing/2014/main" id="{FDC1AFC8-F88D-44C3-9A01-440ED0D81A3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5357" y="6430325"/>
            <a:ext cx="1565791" cy="319247"/>
          </a:xfrm>
          <a:prstGeom prst="rect">
            <a:avLst/>
          </a:prstGeom>
        </p:spPr>
      </p:pic>
    </p:spTree>
    <p:extLst>
      <p:ext uri="{BB962C8B-B14F-4D97-AF65-F5344CB8AC3E}">
        <p14:creationId xmlns:p14="http://schemas.microsoft.com/office/powerpoint/2010/main" val="1871400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dirty="0"/>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dirty="0"/>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dirty="0"/>
              <a:t>Date</a:t>
            </a:r>
          </a:p>
        </p:txBody>
      </p:sp>
      <p:grpSp>
        <p:nvGrpSpPr>
          <p:cNvPr id="28" name="Group 27">
            <a:extLst>
              <a:ext uri="{FF2B5EF4-FFF2-40B4-BE49-F238E27FC236}">
                <a16:creationId xmlns:a16="http://schemas.microsoft.com/office/drawing/2014/main" id="{DD66F103-F4D3-45BD-99FB-48652E54F285}"/>
              </a:ext>
            </a:extLst>
          </p:cNvPr>
          <p:cNvGrpSpPr/>
          <p:nvPr userDrawn="1"/>
        </p:nvGrpSpPr>
        <p:grpSpPr>
          <a:xfrm>
            <a:off x="493713" y="998538"/>
            <a:ext cx="792162" cy="977900"/>
            <a:chOff x="493713" y="998538"/>
            <a:chExt cx="792162" cy="977900"/>
          </a:xfrm>
        </p:grpSpPr>
        <p:sp>
          <p:nvSpPr>
            <p:cNvPr id="8" name="AutoShape 3">
              <a:extLst>
                <a:ext uri="{FF2B5EF4-FFF2-40B4-BE49-F238E27FC236}">
                  <a16:creationId xmlns:a16="http://schemas.microsoft.com/office/drawing/2014/main" id="{0ABE3C8C-57B7-4039-9019-359E48161817}"/>
                </a:ext>
              </a:extLst>
            </p:cNvPr>
            <p:cNvSpPr>
              <a:spLocks noChangeAspect="1" noChangeArrowheads="1" noTextEdit="1"/>
            </p:cNvSpPr>
            <p:nvPr userDrawn="1"/>
          </p:nvSpPr>
          <p:spPr bwMode="auto">
            <a:xfrm>
              <a:off x="493713" y="998538"/>
              <a:ext cx="792162"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Oval 5">
              <a:extLst>
                <a:ext uri="{FF2B5EF4-FFF2-40B4-BE49-F238E27FC236}">
                  <a16:creationId xmlns:a16="http://schemas.microsoft.com/office/drawing/2014/main" id="{9F866594-5FC0-4FA5-82F1-494A7BE89E93}"/>
                </a:ext>
              </a:extLst>
            </p:cNvPr>
            <p:cNvSpPr>
              <a:spLocks noChangeArrowheads="1"/>
            </p:cNvSpPr>
            <p:nvPr userDrawn="1"/>
          </p:nvSpPr>
          <p:spPr bwMode="auto">
            <a:xfrm>
              <a:off x="511175" y="1204913"/>
              <a:ext cx="757237" cy="755650"/>
            </a:xfrm>
            <a:prstGeom prst="ellipse">
              <a:avLst/>
            </a:prstGeom>
            <a:noFill/>
            <a:ln w="349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C04F2886-A076-42F6-864D-2646ECC753C3}"/>
                </a:ext>
              </a:extLst>
            </p:cNvPr>
            <p:cNvSpPr>
              <a:spLocks/>
            </p:cNvSpPr>
            <p:nvPr userDrawn="1"/>
          </p:nvSpPr>
          <p:spPr bwMode="auto">
            <a:xfrm>
              <a:off x="771525" y="1016001"/>
              <a:ext cx="236537" cy="198438"/>
            </a:xfrm>
            <a:custGeom>
              <a:avLst/>
              <a:gdLst>
                <a:gd name="T0" fmla="*/ 0 w 446"/>
                <a:gd name="T1" fmla="*/ 231 h 375"/>
                <a:gd name="T2" fmla="*/ 0 w 446"/>
                <a:gd name="T3" fmla="*/ 113 h 375"/>
                <a:gd name="T4" fmla="*/ 114 w 446"/>
                <a:gd name="T5" fmla="*/ 0 h 375"/>
                <a:gd name="T6" fmla="*/ 333 w 446"/>
                <a:gd name="T7" fmla="*/ 0 h 375"/>
                <a:gd name="T8" fmla="*/ 446 w 446"/>
                <a:gd name="T9" fmla="*/ 113 h 375"/>
                <a:gd name="T10" fmla="*/ 446 w 446"/>
                <a:gd name="T11" fmla="*/ 375 h 375"/>
              </a:gdLst>
              <a:ahLst/>
              <a:cxnLst>
                <a:cxn ang="0">
                  <a:pos x="T0" y="T1"/>
                </a:cxn>
                <a:cxn ang="0">
                  <a:pos x="T2" y="T3"/>
                </a:cxn>
                <a:cxn ang="0">
                  <a:pos x="T4" y="T5"/>
                </a:cxn>
                <a:cxn ang="0">
                  <a:pos x="T6" y="T7"/>
                </a:cxn>
                <a:cxn ang="0">
                  <a:pos x="T8" y="T9"/>
                </a:cxn>
                <a:cxn ang="0">
                  <a:pos x="T10" y="T11"/>
                </a:cxn>
              </a:cxnLst>
              <a:rect l="0" t="0" r="r" b="b"/>
              <a:pathLst>
                <a:path w="446" h="375">
                  <a:moveTo>
                    <a:pt x="0" y="231"/>
                  </a:moveTo>
                  <a:cubicBezTo>
                    <a:pt x="0" y="113"/>
                    <a:pt x="0" y="113"/>
                    <a:pt x="0" y="113"/>
                  </a:cubicBezTo>
                  <a:cubicBezTo>
                    <a:pt x="0" y="51"/>
                    <a:pt x="51" y="0"/>
                    <a:pt x="114" y="0"/>
                  </a:cubicBezTo>
                  <a:cubicBezTo>
                    <a:pt x="333" y="0"/>
                    <a:pt x="333" y="0"/>
                    <a:pt x="333" y="0"/>
                  </a:cubicBezTo>
                  <a:cubicBezTo>
                    <a:pt x="395" y="0"/>
                    <a:pt x="446" y="51"/>
                    <a:pt x="446" y="113"/>
                  </a:cubicBezTo>
                  <a:cubicBezTo>
                    <a:pt x="446" y="375"/>
                    <a:pt x="446" y="375"/>
                    <a:pt x="446" y="375"/>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1208F501-0DFF-4ABC-8E74-D583B497D5E1}"/>
                </a:ext>
              </a:extLst>
            </p:cNvPr>
            <p:cNvSpPr>
              <a:spLocks/>
            </p:cNvSpPr>
            <p:nvPr userDrawn="1"/>
          </p:nvSpPr>
          <p:spPr bwMode="auto">
            <a:xfrm>
              <a:off x="1155700" y="1181101"/>
              <a:ext cx="109537" cy="98425"/>
            </a:xfrm>
            <a:custGeom>
              <a:avLst/>
              <a:gdLst>
                <a:gd name="T0" fmla="*/ 0 w 207"/>
                <a:gd name="T1" fmla="*/ 0 h 188"/>
                <a:gd name="T2" fmla="*/ 207 w 207"/>
                <a:gd name="T3" fmla="*/ 188 h 188"/>
              </a:gdLst>
              <a:ahLst/>
              <a:cxnLst>
                <a:cxn ang="0">
                  <a:pos x="T0" y="T1"/>
                </a:cxn>
                <a:cxn ang="0">
                  <a:pos x="T2" y="T3"/>
                </a:cxn>
              </a:cxnLst>
              <a:rect l="0" t="0" r="r" b="b"/>
              <a:pathLst>
                <a:path w="207" h="188">
                  <a:moveTo>
                    <a:pt x="0" y="0"/>
                  </a:moveTo>
                  <a:cubicBezTo>
                    <a:pt x="79" y="52"/>
                    <a:pt x="149" y="115"/>
                    <a:pt x="207" y="188"/>
                  </a:cubicBez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 name="Line 8">
              <a:extLst>
                <a:ext uri="{FF2B5EF4-FFF2-40B4-BE49-F238E27FC236}">
                  <a16:creationId xmlns:a16="http://schemas.microsoft.com/office/drawing/2014/main" id="{43C2A2AE-38D2-40A3-8C32-EC88AAE1C82F}"/>
                </a:ext>
              </a:extLst>
            </p:cNvPr>
            <p:cNvSpPr>
              <a:spLocks noChangeShapeType="1"/>
            </p:cNvSpPr>
            <p:nvPr userDrawn="1"/>
          </p:nvSpPr>
          <p:spPr bwMode="auto">
            <a:xfrm>
              <a:off x="889794" y="1323976"/>
              <a:ext cx="0" cy="176213"/>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 name="Line 9">
              <a:extLst>
                <a:ext uri="{FF2B5EF4-FFF2-40B4-BE49-F238E27FC236}">
                  <a16:creationId xmlns:a16="http://schemas.microsoft.com/office/drawing/2014/main" id="{8E9045BD-AF23-4E74-839E-FD6C7E602AE6}"/>
                </a:ext>
              </a:extLst>
            </p:cNvPr>
            <p:cNvSpPr>
              <a:spLocks noChangeShapeType="1"/>
            </p:cNvSpPr>
            <p:nvPr userDrawn="1"/>
          </p:nvSpPr>
          <p:spPr bwMode="auto">
            <a:xfrm>
              <a:off x="889794" y="1662113"/>
              <a:ext cx="0" cy="65088"/>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 name="Line 10">
              <a:extLst>
                <a:ext uri="{FF2B5EF4-FFF2-40B4-BE49-F238E27FC236}">
                  <a16:creationId xmlns:a16="http://schemas.microsoft.com/office/drawing/2014/main" id="{988DFBC9-8025-4D0E-8AEB-9B62E3D4FE9D}"/>
                </a:ext>
              </a:extLst>
            </p:cNvPr>
            <p:cNvSpPr>
              <a:spLocks noChangeShapeType="1"/>
            </p:cNvSpPr>
            <p:nvPr userDrawn="1"/>
          </p:nvSpPr>
          <p:spPr bwMode="auto">
            <a:xfrm>
              <a:off x="889000" y="1870076"/>
              <a:ext cx="0" cy="73025"/>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 name="Line 11">
              <a:extLst>
                <a:ext uri="{FF2B5EF4-FFF2-40B4-BE49-F238E27FC236}">
                  <a16:creationId xmlns:a16="http://schemas.microsoft.com/office/drawing/2014/main" id="{0082AA50-CAC3-47E7-A9C3-D4113E27D84E}"/>
                </a:ext>
              </a:extLst>
            </p:cNvPr>
            <p:cNvSpPr>
              <a:spLocks noChangeShapeType="1"/>
            </p:cNvSpPr>
            <p:nvPr userDrawn="1"/>
          </p:nvSpPr>
          <p:spPr bwMode="auto">
            <a:xfrm flipH="1">
              <a:off x="1184275" y="1579563"/>
              <a:ext cx="71437" cy="0"/>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 name="Line 12">
              <a:extLst>
                <a:ext uri="{FF2B5EF4-FFF2-40B4-BE49-F238E27FC236}">
                  <a16:creationId xmlns:a16="http://schemas.microsoft.com/office/drawing/2014/main" id="{773F24FF-7E51-4313-A0BC-17DEA343A7DE}"/>
                </a:ext>
              </a:extLst>
            </p:cNvPr>
            <p:cNvSpPr>
              <a:spLocks noChangeShapeType="1"/>
            </p:cNvSpPr>
            <p:nvPr userDrawn="1"/>
          </p:nvSpPr>
          <p:spPr bwMode="auto">
            <a:xfrm flipH="1">
              <a:off x="527050" y="1579563"/>
              <a:ext cx="71437" cy="0"/>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 name="Line 13">
              <a:extLst>
                <a:ext uri="{FF2B5EF4-FFF2-40B4-BE49-F238E27FC236}">
                  <a16:creationId xmlns:a16="http://schemas.microsoft.com/office/drawing/2014/main" id="{8462A161-BF9C-46F7-94BF-10FF2B2EDAB8}"/>
                </a:ext>
              </a:extLst>
            </p:cNvPr>
            <p:cNvSpPr>
              <a:spLocks noChangeShapeType="1"/>
            </p:cNvSpPr>
            <p:nvPr userDrawn="1"/>
          </p:nvSpPr>
          <p:spPr bwMode="auto">
            <a:xfrm flipH="1" flipV="1">
              <a:off x="1098550" y="1789113"/>
              <a:ext cx="55562" cy="55563"/>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 name="Line 14">
              <a:extLst>
                <a:ext uri="{FF2B5EF4-FFF2-40B4-BE49-F238E27FC236}">
                  <a16:creationId xmlns:a16="http://schemas.microsoft.com/office/drawing/2014/main" id="{B1B9DF6E-35BB-4B9E-BF68-4320A0FA91ED}"/>
                </a:ext>
              </a:extLst>
            </p:cNvPr>
            <p:cNvSpPr>
              <a:spLocks noChangeShapeType="1"/>
            </p:cNvSpPr>
            <p:nvPr userDrawn="1"/>
          </p:nvSpPr>
          <p:spPr bwMode="auto">
            <a:xfrm flipH="1" flipV="1">
              <a:off x="627063" y="1316038"/>
              <a:ext cx="57150" cy="57150"/>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 name="Line 15">
              <a:extLst>
                <a:ext uri="{FF2B5EF4-FFF2-40B4-BE49-F238E27FC236}">
                  <a16:creationId xmlns:a16="http://schemas.microsoft.com/office/drawing/2014/main" id="{BF275B4F-CDF5-4D8B-A752-7E414F0D6FE7}"/>
                </a:ext>
              </a:extLst>
            </p:cNvPr>
            <p:cNvSpPr>
              <a:spLocks noChangeShapeType="1"/>
            </p:cNvSpPr>
            <p:nvPr userDrawn="1"/>
          </p:nvSpPr>
          <p:spPr bwMode="auto">
            <a:xfrm>
              <a:off x="889000" y="1101726"/>
              <a:ext cx="0" cy="92075"/>
            </a:xfrm>
            <a:prstGeom prst="line">
              <a:avLst/>
            </a:prstGeom>
            <a:noFill/>
            <a:ln w="34925"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A0E88655-B068-4098-A832-96B8DA52B6A4}"/>
                </a:ext>
              </a:extLst>
            </p:cNvPr>
            <p:cNvSpPr>
              <a:spLocks noEditPoints="1"/>
            </p:cNvSpPr>
            <p:nvPr userDrawn="1"/>
          </p:nvSpPr>
          <p:spPr bwMode="auto">
            <a:xfrm>
              <a:off x="625475" y="1320801"/>
              <a:ext cx="527050" cy="522288"/>
            </a:xfrm>
            <a:custGeom>
              <a:avLst/>
              <a:gdLst>
                <a:gd name="T0" fmla="*/ 293 w 332"/>
                <a:gd name="T1" fmla="*/ 39 h 329"/>
                <a:gd name="T2" fmla="*/ 332 w 332"/>
                <a:gd name="T3" fmla="*/ 0 h 329"/>
                <a:gd name="T4" fmla="*/ 0 w 332"/>
                <a:gd name="T5" fmla="*/ 329 h 329"/>
                <a:gd name="T6" fmla="*/ 38 w 332"/>
                <a:gd name="T7" fmla="*/ 291 h 329"/>
              </a:gdLst>
              <a:ahLst/>
              <a:cxnLst>
                <a:cxn ang="0">
                  <a:pos x="T0" y="T1"/>
                </a:cxn>
                <a:cxn ang="0">
                  <a:pos x="T2" y="T3"/>
                </a:cxn>
                <a:cxn ang="0">
                  <a:pos x="T4" y="T5"/>
                </a:cxn>
                <a:cxn ang="0">
                  <a:pos x="T6" y="T7"/>
                </a:cxn>
              </a:cxnLst>
              <a:rect l="0" t="0" r="r" b="b"/>
              <a:pathLst>
                <a:path w="332" h="329">
                  <a:moveTo>
                    <a:pt x="293" y="39"/>
                  </a:moveTo>
                  <a:lnTo>
                    <a:pt x="332" y="0"/>
                  </a:lnTo>
                  <a:moveTo>
                    <a:pt x="0" y="329"/>
                  </a:moveTo>
                  <a:lnTo>
                    <a:pt x="38" y="291"/>
                  </a:ln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Oval 17">
              <a:extLst>
                <a:ext uri="{FF2B5EF4-FFF2-40B4-BE49-F238E27FC236}">
                  <a16:creationId xmlns:a16="http://schemas.microsoft.com/office/drawing/2014/main" id="{7AF80DBE-D5FA-4D84-A9FE-9427E2419701}"/>
                </a:ext>
              </a:extLst>
            </p:cNvPr>
            <p:cNvSpPr>
              <a:spLocks noChangeArrowheads="1"/>
            </p:cNvSpPr>
            <p:nvPr userDrawn="1"/>
          </p:nvSpPr>
          <p:spPr bwMode="auto">
            <a:xfrm>
              <a:off x="823913" y="1517651"/>
              <a:ext cx="131762" cy="130175"/>
            </a:xfrm>
            <a:prstGeom prst="ellipse">
              <a:avLst/>
            </a:prstGeom>
            <a:noFill/>
            <a:ln w="34925"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pic>
        <p:nvPicPr>
          <p:cNvPr id="29" name="Picture 28" descr="A picture containing text, clipart&#10;&#10;Description automatically generated">
            <a:extLst>
              <a:ext uri="{FF2B5EF4-FFF2-40B4-BE49-F238E27FC236}">
                <a16:creationId xmlns:a16="http://schemas.microsoft.com/office/drawing/2014/main" id="{49A70D30-1E49-4229-98F3-CF9F9434BE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21660828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dirty="0"/>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dirty="0"/>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dirty="0"/>
              <a:t>Date</a:t>
            </a:r>
          </a:p>
        </p:txBody>
      </p:sp>
      <p:pic>
        <p:nvPicPr>
          <p:cNvPr id="17" name="Picture 16">
            <a:extLst>
              <a:ext uri="{FF2B5EF4-FFF2-40B4-BE49-F238E27FC236}">
                <a16:creationId xmlns:a16="http://schemas.microsoft.com/office/drawing/2014/main" id="{442CD503-B937-4859-8CEA-03BDF38150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1361" y="1052205"/>
            <a:ext cx="1008000" cy="950884"/>
          </a:xfrm>
          <a:prstGeom prst="rect">
            <a:avLst/>
          </a:prstGeom>
        </p:spPr>
      </p:pic>
      <p:pic>
        <p:nvPicPr>
          <p:cNvPr id="15" name="Picture 14" descr="A picture containing text, clipart&#10;&#10;Description automatically generated">
            <a:extLst>
              <a:ext uri="{FF2B5EF4-FFF2-40B4-BE49-F238E27FC236}">
                <a16:creationId xmlns:a16="http://schemas.microsoft.com/office/drawing/2014/main" id="{D38E670A-760D-46E3-B180-2627CF1BE4E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26517531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dirty="0"/>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dirty="0"/>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dirty="0"/>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dirty="0"/>
              <a:t>Date</a:t>
            </a:r>
          </a:p>
        </p:txBody>
      </p:sp>
      <p:pic>
        <p:nvPicPr>
          <p:cNvPr id="8" name="Picture 7">
            <a:extLst>
              <a:ext uri="{FF2B5EF4-FFF2-40B4-BE49-F238E27FC236}">
                <a16:creationId xmlns:a16="http://schemas.microsoft.com/office/drawing/2014/main" id="{25157DAD-2659-409A-B030-3167CB8EAF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2876" y="1015740"/>
            <a:ext cx="756000" cy="995747"/>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30B022FC-CF87-4BA0-B266-7CC01F49B5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4027638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5">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dirty="0"/>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dirty="0"/>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dirty="0"/>
              <a:t>Date</a:t>
            </a:r>
          </a:p>
        </p:txBody>
      </p:sp>
      <p:pic>
        <p:nvPicPr>
          <p:cNvPr id="15" name="Picture 14">
            <a:extLst>
              <a:ext uri="{FF2B5EF4-FFF2-40B4-BE49-F238E27FC236}">
                <a16:creationId xmlns:a16="http://schemas.microsoft.com/office/drawing/2014/main" id="{E9914A06-5010-475B-8250-E761A84344A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71871" y="1002070"/>
            <a:ext cx="1080000" cy="97913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551C59D9-9C36-4602-8E02-BA928590E68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5369395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6">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dirty="0"/>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dirty="0"/>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dirty="0"/>
              <a:t>Date</a:t>
            </a:r>
          </a:p>
        </p:txBody>
      </p:sp>
      <p:pic>
        <p:nvPicPr>
          <p:cNvPr id="8" name="Picture 7">
            <a:extLst>
              <a:ext uri="{FF2B5EF4-FFF2-40B4-BE49-F238E27FC236}">
                <a16:creationId xmlns:a16="http://schemas.microsoft.com/office/drawing/2014/main" id="{7170774A-B3E5-4A5B-87BD-1073BD5362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90314" y="993489"/>
            <a:ext cx="714307" cy="973747"/>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6A7216C5-8500-4101-9DFF-EE432B3F704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5602640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7">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387" y="2096757"/>
            <a:ext cx="10404991" cy="3399276"/>
          </a:xfrm>
        </p:spPr>
        <p:txBody>
          <a:bodyPr anchor="t">
            <a:normAutofit/>
          </a:bodyPr>
          <a:lstStyle>
            <a:lvl1pPr algn="l">
              <a:defRPr sz="4800">
                <a:solidFill>
                  <a:schemeClr val="tx1"/>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lvl1pPr>
              <a:defRPr>
                <a:solidFill>
                  <a:schemeClr val="tx1"/>
                </a:solidFill>
              </a:defRPr>
            </a:lvl1pPr>
          </a:lstStyle>
          <a:p>
            <a:fld id="{B7956731-D711-4935-BB24-7DC9F11A974A}" type="datetime1">
              <a:rPr lang="en-GB" smtClean="0"/>
              <a:pPr/>
              <a:t>10/10/2023</a:t>
            </a:fld>
            <a:endParaRPr lang="en-GB"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AEE2461F-B18F-4F1D-8EE9-99FCACAA27C9}" type="slidenum">
              <a:rPr lang="en-GB" smtClean="0"/>
              <a:pPr/>
              <a:t>‹#›</a:t>
            </a:fld>
            <a:endParaRPr lang="en-GB" dirty="0"/>
          </a:p>
        </p:txBody>
      </p:sp>
      <p:sp>
        <p:nvSpPr>
          <p:cNvPr id="3" name="Subtitle 2"/>
          <p:cNvSpPr>
            <a:spLocks noGrp="1"/>
          </p:cNvSpPr>
          <p:nvPr>
            <p:ph type="subTitle" idx="1"/>
          </p:nvPr>
        </p:nvSpPr>
        <p:spPr>
          <a:xfrm>
            <a:off x="493387" y="2857756"/>
            <a:ext cx="10404991" cy="2638277"/>
          </a:xfrm>
        </p:spPr>
        <p:txBody>
          <a:bodyPr>
            <a:normAutofit/>
          </a:bodyPr>
          <a:lstStyle>
            <a:lvl1pPr marL="0" indent="0" algn="l">
              <a:buNone/>
              <a:defRPr sz="4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Text Placeholder 10"/>
          <p:cNvSpPr>
            <a:spLocks noGrp="1"/>
          </p:cNvSpPr>
          <p:nvPr>
            <p:ph type="body" sz="quarter" idx="13" hasCustomPrompt="1"/>
          </p:nvPr>
        </p:nvSpPr>
        <p:spPr>
          <a:xfrm>
            <a:off x="472915" y="5787321"/>
            <a:ext cx="4040719" cy="336148"/>
          </a:xfrm>
        </p:spPr>
        <p:txBody>
          <a:bodyPr>
            <a:noAutofit/>
          </a:bodyPr>
          <a:lstStyle>
            <a:lvl1pPr marL="0" indent="0" algn="l">
              <a:buNone/>
              <a:defRPr sz="2400" b="1">
                <a:solidFill>
                  <a:schemeClr val="tx1"/>
                </a:solidFill>
              </a:defRPr>
            </a:lvl1pPr>
          </a:lstStyle>
          <a:p>
            <a:pPr lvl="0"/>
            <a:r>
              <a:rPr lang="en-US" dirty="0"/>
              <a:t>Persons name</a:t>
            </a:r>
          </a:p>
        </p:txBody>
      </p:sp>
      <p:sp>
        <p:nvSpPr>
          <p:cNvPr id="12" name="Text Placeholder 10"/>
          <p:cNvSpPr>
            <a:spLocks noGrp="1"/>
          </p:cNvSpPr>
          <p:nvPr>
            <p:ph type="body" sz="quarter" idx="14" hasCustomPrompt="1"/>
          </p:nvPr>
        </p:nvSpPr>
        <p:spPr>
          <a:xfrm>
            <a:off x="472915" y="6100400"/>
            <a:ext cx="4040719" cy="336148"/>
          </a:xfrm>
        </p:spPr>
        <p:txBody>
          <a:bodyPr>
            <a:noAutofit/>
          </a:bodyPr>
          <a:lstStyle>
            <a:lvl1pPr marL="0" indent="0" algn="l">
              <a:buNone/>
              <a:defRPr sz="2400" b="0">
                <a:solidFill>
                  <a:schemeClr val="tx1"/>
                </a:solidFill>
              </a:defRPr>
            </a:lvl1pPr>
          </a:lstStyle>
          <a:p>
            <a:pPr lvl="0"/>
            <a:r>
              <a:rPr lang="en-US" dirty="0"/>
              <a:t>Title</a:t>
            </a:r>
          </a:p>
        </p:txBody>
      </p:sp>
      <p:sp>
        <p:nvSpPr>
          <p:cNvPr id="13" name="Text Placeholder 10"/>
          <p:cNvSpPr>
            <a:spLocks noGrp="1"/>
          </p:cNvSpPr>
          <p:nvPr>
            <p:ph type="body" sz="quarter" idx="15" hasCustomPrompt="1"/>
          </p:nvPr>
        </p:nvSpPr>
        <p:spPr>
          <a:xfrm>
            <a:off x="4758400" y="5787321"/>
            <a:ext cx="4040719" cy="336148"/>
          </a:xfrm>
        </p:spPr>
        <p:txBody>
          <a:bodyPr>
            <a:noAutofit/>
          </a:bodyPr>
          <a:lstStyle>
            <a:lvl1pPr marL="0" indent="0" algn="l">
              <a:buNone/>
              <a:defRPr sz="2400" b="1">
                <a:solidFill>
                  <a:schemeClr val="tx1"/>
                </a:solidFill>
              </a:defRPr>
            </a:lvl1pPr>
          </a:lstStyle>
          <a:p>
            <a:pPr lvl="0"/>
            <a:r>
              <a:rPr lang="en-US" dirty="0"/>
              <a:t>Date</a:t>
            </a:r>
          </a:p>
        </p:txBody>
      </p:sp>
      <p:pic>
        <p:nvPicPr>
          <p:cNvPr id="15" name="Picture 14">
            <a:extLst>
              <a:ext uri="{FF2B5EF4-FFF2-40B4-BE49-F238E27FC236}">
                <a16:creationId xmlns:a16="http://schemas.microsoft.com/office/drawing/2014/main" id="{FF9D6F4A-D596-441D-82B0-78468E239E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0852" y="982980"/>
            <a:ext cx="815350" cy="982216"/>
          </a:xfrm>
          <a:prstGeom prst="rect">
            <a:avLst/>
          </a:prstGeom>
        </p:spPr>
      </p:pic>
      <p:pic>
        <p:nvPicPr>
          <p:cNvPr id="14" name="Picture 13" descr="A picture containing text, clipart&#10;&#10;Description automatically generated">
            <a:extLst>
              <a:ext uri="{FF2B5EF4-FFF2-40B4-BE49-F238E27FC236}">
                <a16:creationId xmlns:a16="http://schemas.microsoft.com/office/drawing/2014/main" id="{28800FA9-013A-4584-A718-9E6FE05BCF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233304" y="500749"/>
            <a:ext cx="2486870" cy="507045"/>
          </a:xfrm>
          <a:prstGeom prst="rect">
            <a:avLst/>
          </a:prstGeom>
        </p:spPr>
      </p:pic>
    </p:spTree>
    <p:extLst>
      <p:ext uri="{BB962C8B-B14F-4D97-AF65-F5344CB8AC3E}">
        <p14:creationId xmlns:p14="http://schemas.microsoft.com/office/powerpoint/2010/main" val="30540099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C39FDDA-E9A0-4527-83AF-7F16FA9CFDBC}"/>
              </a:ext>
            </a:extLst>
          </p:cNvPr>
          <p:cNvSpPr>
            <a:spLocks noGrp="1"/>
          </p:cNvSpPr>
          <p:nvPr>
            <p:ph type="dt" sz="half" idx="10"/>
          </p:nvPr>
        </p:nvSpPr>
        <p:spPr/>
        <p:txBody>
          <a:bodyPr/>
          <a:lstStyle/>
          <a:p>
            <a:fld id="{1792CAFC-CE9A-44B7-B7A9-A852D1860917}" type="datetime1">
              <a:rPr lang="en-GB" smtClean="0"/>
              <a:t>10/10/2023</a:t>
            </a:fld>
            <a:endParaRPr lang="en-GB" dirty="0"/>
          </a:p>
        </p:txBody>
      </p:sp>
      <p:sp>
        <p:nvSpPr>
          <p:cNvPr id="4" name="Footer Placeholder 3">
            <a:extLst>
              <a:ext uri="{FF2B5EF4-FFF2-40B4-BE49-F238E27FC236}">
                <a16:creationId xmlns:a16="http://schemas.microsoft.com/office/drawing/2014/main" id="{7E603B58-485D-4874-9492-861D221BD127}"/>
              </a:ext>
            </a:extLst>
          </p:cNvPr>
          <p:cNvSpPr>
            <a:spLocks noGrp="1"/>
          </p:cNvSpPr>
          <p:nvPr>
            <p:ph type="ftr" sz="quarter" idx="11"/>
          </p:nvPr>
        </p:nvSpPr>
        <p:spPr/>
        <p:txBody>
          <a:bodyPr/>
          <a:lstStyle/>
          <a:p>
            <a:endParaRPr lang="en-GB" dirty="0"/>
          </a:p>
        </p:txBody>
      </p:sp>
      <p:sp>
        <p:nvSpPr>
          <p:cNvPr id="7" name="Text Placeholder 10">
            <a:extLst>
              <a:ext uri="{FF2B5EF4-FFF2-40B4-BE49-F238E27FC236}">
                <a16:creationId xmlns:a16="http://schemas.microsoft.com/office/drawing/2014/main" id="{52E6DF58-1095-445F-8521-4A72CD822BF3}"/>
              </a:ext>
            </a:extLst>
          </p:cNvPr>
          <p:cNvSpPr>
            <a:spLocks noGrp="1"/>
          </p:cNvSpPr>
          <p:nvPr>
            <p:ph type="body" sz="quarter" idx="13" hasCustomPrompt="1"/>
          </p:nvPr>
        </p:nvSpPr>
        <p:spPr>
          <a:xfrm>
            <a:off x="472915" y="5247404"/>
            <a:ext cx="4040719" cy="336148"/>
          </a:xfrm>
        </p:spPr>
        <p:txBody>
          <a:bodyPr>
            <a:noAutofit/>
          </a:bodyPr>
          <a:lstStyle>
            <a:lvl1pPr marL="0" indent="0" algn="l">
              <a:buNone/>
              <a:defRPr sz="2400" b="1">
                <a:solidFill>
                  <a:schemeClr val="tx2"/>
                </a:solidFill>
              </a:defRPr>
            </a:lvl1pPr>
          </a:lstStyle>
          <a:p>
            <a:pPr lvl="0"/>
            <a:r>
              <a:rPr lang="en-US" dirty="0"/>
              <a:t>Persons name</a:t>
            </a:r>
          </a:p>
        </p:txBody>
      </p:sp>
      <p:sp>
        <p:nvSpPr>
          <p:cNvPr id="8" name="Text Placeholder 10">
            <a:extLst>
              <a:ext uri="{FF2B5EF4-FFF2-40B4-BE49-F238E27FC236}">
                <a16:creationId xmlns:a16="http://schemas.microsoft.com/office/drawing/2014/main" id="{3DE0E017-67C7-4482-9A7B-28283467D871}"/>
              </a:ext>
            </a:extLst>
          </p:cNvPr>
          <p:cNvSpPr>
            <a:spLocks noGrp="1"/>
          </p:cNvSpPr>
          <p:nvPr>
            <p:ph type="body" sz="quarter" idx="14" hasCustomPrompt="1"/>
          </p:nvPr>
        </p:nvSpPr>
        <p:spPr>
          <a:xfrm>
            <a:off x="472915" y="5560483"/>
            <a:ext cx="4040719" cy="336148"/>
          </a:xfrm>
        </p:spPr>
        <p:txBody>
          <a:bodyPr>
            <a:noAutofit/>
          </a:bodyPr>
          <a:lstStyle>
            <a:lvl1pPr marL="0" indent="0" algn="l">
              <a:buNone/>
              <a:defRPr sz="2400" b="0">
                <a:solidFill>
                  <a:schemeClr val="accent4"/>
                </a:solidFill>
              </a:defRPr>
            </a:lvl1pPr>
          </a:lstStyle>
          <a:p>
            <a:pPr lvl="0"/>
            <a:r>
              <a:rPr lang="en-US" dirty="0"/>
              <a:t>Title</a:t>
            </a:r>
          </a:p>
        </p:txBody>
      </p:sp>
      <p:sp>
        <p:nvSpPr>
          <p:cNvPr id="9" name="Text Placeholder 10">
            <a:extLst>
              <a:ext uri="{FF2B5EF4-FFF2-40B4-BE49-F238E27FC236}">
                <a16:creationId xmlns:a16="http://schemas.microsoft.com/office/drawing/2014/main" id="{112D24C7-1FC7-4319-A04F-DE42398EA291}"/>
              </a:ext>
            </a:extLst>
          </p:cNvPr>
          <p:cNvSpPr>
            <a:spLocks noGrp="1"/>
          </p:cNvSpPr>
          <p:nvPr>
            <p:ph type="body" sz="quarter" idx="15" hasCustomPrompt="1"/>
          </p:nvPr>
        </p:nvSpPr>
        <p:spPr>
          <a:xfrm>
            <a:off x="4758400" y="5247404"/>
            <a:ext cx="4040719" cy="336148"/>
          </a:xfrm>
        </p:spPr>
        <p:txBody>
          <a:bodyPr>
            <a:noAutofit/>
          </a:bodyPr>
          <a:lstStyle>
            <a:lvl1pPr marL="0" indent="0" algn="l">
              <a:buNone/>
              <a:defRPr sz="2400" b="1">
                <a:solidFill>
                  <a:schemeClr val="tx2"/>
                </a:solidFill>
              </a:defRPr>
            </a:lvl1pPr>
          </a:lstStyle>
          <a:p>
            <a:pPr lvl="0"/>
            <a:r>
              <a:rPr lang="en-US" dirty="0"/>
              <a:t>Date</a:t>
            </a:r>
          </a:p>
        </p:txBody>
      </p:sp>
      <p:grpSp>
        <p:nvGrpSpPr>
          <p:cNvPr id="10" name="Group 9">
            <a:extLst>
              <a:ext uri="{FF2B5EF4-FFF2-40B4-BE49-F238E27FC236}">
                <a16:creationId xmlns:a16="http://schemas.microsoft.com/office/drawing/2014/main" id="{E7FE4719-B0F5-4BAA-B3A0-73B183B36F20}"/>
              </a:ext>
            </a:extLst>
          </p:cNvPr>
          <p:cNvGrpSpPr/>
          <p:nvPr userDrawn="1"/>
        </p:nvGrpSpPr>
        <p:grpSpPr>
          <a:xfrm>
            <a:off x="488949" y="1061397"/>
            <a:ext cx="846319" cy="975201"/>
            <a:chOff x="488949" y="1063628"/>
            <a:chExt cx="811210" cy="941388"/>
          </a:xfrm>
        </p:grpSpPr>
        <p:sp>
          <p:nvSpPr>
            <p:cNvPr id="11" name="Freeform 5">
              <a:extLst>
                <a:ext uri="{FF2B5EF4-FFF2-40B4-BE49-F238E27FC236}">
                  <a16:creationId xmlns:a16="http://schemas.microsoft.com/office/drawing/2014/main" id="{56B8DE31-75AC-4A47-A886-4F28558206FC}"/>
                </a:ext>
              </a:extLst>
            </p:cNvPr>
            <p:cNvSpPr>
              <a:spLocks/>
            </p:cNvSpPr>
            <p:nvPr userDrawn="1"/>
          </p:nvSpPr>
          <p:spPr bwMode="auto">
            <a:xfrm>
              <a:off x="587374" y="1390653"/>
              <a:ext cx="614361" cy="614363"/>
            </a:xfrm>
            <a:custGeom>
              <a:avLst/>
              <a:gdLst>
                <a:gd name="T0" fmla="*/ 0 w 387"/>
                <a:gd name="T1" fmla="*/ 2 h 387"/>
                <a:gd name="T2" fmla="*/ 0 w 387"/>
                <a:gd name="T3" fmla="*/ 387 h 387"/>
                <a:gd name="T4" fmla="*/ 280 w 387"/>
                <a:gd name="T5" fmla="*/ 387 h 387"/>
                <a:gd name="T6" fmla="*/ 387 w 387"/>
                <a:gd name="T7" fmla="*/ 281 h 387"/>
                <a:gd name="T8" fmla="*/ 387 w 387"/>
                <a:gd name="T9" fmla="*/ 0 h 387"/>
              </a:gdLst>
              <a:ahLst/>
              <a:cxnLst>
                <a:cxn ang="0">
                  <a:pos x="T0" y="T1"/>
                </a:cxn>
                <a:cxn ang="0">
                  <a:pos x="T2" y="T3"/>
                </a:cxn>
                <a:cxn ang="0">
                  <a:pos x="T4" y="T5"/>
                </a:cxn>
                <a:cxn ang="0">
                  <a:pos x="T6" y="T7"/>
                </a:cxn>
                <a:cxn ang="0">
                  <a:pos x="T8" y="T9"/>
                </a:cxn>
              </a:cxnLst>
              <a:rect l="0" t="0" r="r" b="b"/>
              <a:pathLst>
                <a:path w="387" h="387">
                  <a:moveTo>
                    <a:pt x="0" y="2"/>
                  </a:moveTo>
                  <a:lnTo>
                    <a:pt x="0" y="387"/>
                  </a:lnTo>
                  <a:lnTo>
                    <a:pt x="280" y="387"/>
                  </a:lnTo>
                  <a:lnTo>
                    <a:pt x="387" y="281"/>
                  </a:lnTo>
                  <a:lnTo>
                    <a:pt x="387" y="0"/>
                  </a:lnTo>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Freeform 6">
              <a:extLst>
                <a:ext uri="{FF2B5EF4-FFF2-40B4-BE49-F238E27FC236}">
                  <a16:creationId xmlns:a16="http://schemas.microsoft.com/office/drawing/2014/main" id="{8FF6B263-F8DE-426A-B659-F5BAB73E5B5F}"/>
                </a:ext>
              </a:extLst>
            </p:cNvPr>
            <p:cNvSpPr>
              <a:spLocks/>
            </p:cNvSpPr>
            <p:nvPr userDrawn="1"/>
          </p:nvSpPr>
          <p:spPr bwMode="auto">
            <a:xfrm>
              <a:off x="488949" y="1063628"/>
              <a:ext cx="811210" cy="322263"/>
            </a:xfrm>
            <a:custGeom>
              <a:avLst/>
              <a:gdLst>
                <a:gd name="T0" fmla="*/ 198 w 511"/>
                <a:gd name="T1" fmla="*/ 45 h 203"/>
                <a:gd name="T2" fmla="*/ 224 w 511"/>
                <a:gd name="T3" fmla="*/ 25 h 203"/>
                <a:gd name="T4" fmla="*/ 256 w 511"/>
                <a:gd name="T5" fmla="*/ 0 h 203"/>
                <a:gd name="T6" fmla="*/ 295 w 511"/>
                <a:gd name="T7" fmla="*/ 31 h 203"/>
                <a:gd name="T8" fmla="*/ 511 w 511"/>
                <a:gd name="T9" fmla="*/ 203 h 203"/>
                <a:gd name="T10" fmla="*/ 0 w 511"/>
                <a:gd name="T11" fmla="*/ 203 h 203"/>
                <a:gd name="T12" fmla="*/ 130 w 511"/>
                <a:gd name="T13" fmla="*/ 99 h 203"/>
              </a:gdLst>
              <a:ahLst/>
              <a:cxnLst>
                <a:cxn ang="0">
                  <a:pos x="T0" y="T1"/>
                </a:cxn>
                <a:cxn ang="0">
                  <a:pos x="T2" y="T3"/>
                </a:cxn>
                <a:cxn ang="0">
                  <a:pos x="T4" y="T5"/>
                </a:cxn>
                <a:cxn ang="0">
                  <a:pos x="T6" y="T7"/>
                </a:cxn>
                <a:cxn ang="0">
                  <a:pos x="T8" y="T9"/>
                </a:cxn>
                <a:cxn ang="0">
                  <a:pos x="T10" y="T11"/>
                </a:cxn>
                <a:cxn ang="0">
                  <a:pos x="T12" y="T13"/>
                </a:cxn>
              </a:cxnLst>
              <a:rect l="0" t="0" r="r" b="b"/>
              <a:pathLst>
                <a:path w="511" h="203">
                  <a:moveTo>
                    <a:pt x="198" y="45"/>
                  </a:moveTo>
                  <a:lnTo>
                    <a:pt x="224" y="25"/>
                  </a:lnTo>
                  <a:lnTo>
                    <a:pt x="256" y="0"/>
                  </a:lnTo>
                  <a:lnTo>
                    <a:pt x="295" y="31"/>
                  </a:lnTo>
                  <a:lnTo>
                    <a:pt x="511" y="203"/>
                  </a:lnTo>
                  <a:lnTo>
                    <a:pt x="0" y="203"/>
                  </a:lnTo>
                  <a:lnTo>
                    <a:pt x="130" y="99"/>
                  </a:lnTo>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 name="Freeform 7">
              <a:extLst>
                <a:ext uri="{FF2B5EF4-FFF2-40B4-BE49-F238E27FC236}">
                  <a16:creationId xmlns:a16="http://schemas.microsoft.com/office/drawing/2014/main" id="{7FDE98CF-BC9C-4EFE-94BD-0379A0122A9D}"/>
                </a:ext>
              </a:extLst>
            </p:cNvPr>
            <p:cNvSpPr>
              <a:spLocks/>
            </p:cNvSpPr>
            <p:nvPr userDrawn="1"/>
          </p:nvSpPr>
          <p:spPr bwMode="auto">
            <a:xfrm>
              <a:off x="603249" y="1123953"/>
              <a:ext cx="92075" cy="169863"/>
            </a:xfrm>
            <a:custGeom>
              <a:avLst/>
              <a:gdLst>
                <a:gd name="T0" fmla="*/ 58 w 58"/>
                <a:gd name="T1" fmla="*/ 61 h 107"/>
                <a:gd name="T2" fmla="*/ 58 w 58"/>
                <a:gd name="T3" fmla="*/ 0 h 107"/>
                <a:gd name="T4" fmla="*/ 0 w 58"/>
                <a:gd name="T5" fmla="*/ 0 h 107"/>
                <a:gd name="T6" fmla="*/ 0 w 58"/>
                <a:gd name="T7" fmla="*/ 107 h 107"/>
              </a:gdLst>
              <a:ahLst/>
              <a:cxnLst>
                <a:cxn ang="0">
                  <a:pos x="T0" y="T1"/>
                </a:cxn>
                <a:cxn ang="0">
                  <a:pos x="T2" y="T3"/>
                </a:cxn>
                <a:cxn ang="0">
                  <a:pos x="T4" y="T5"/>
                </a:cxn>
                <a:cxn ang="0">
                  <a:pos x="T6" y="T7"/>
                </a:cxn>
              </a:cxnLst>
              <a:rect l="0" t="0" r="r" b="b"/>
              <a:pathLst>
                <a:path w="58" h="107">
                  <a:moveTo>
                    <a:pt x="58" y="61"/>
                  </a:moveTo>
                  <a:lnTo>
                    <a:pt x="58" y="0"/>
                  </a:lnTo>
                  <a:lnTo>
                    <a:pt x="0" y="0"/>
                  </a:lnTo>
                  <a:lnTo>
                    <a:pt x="0" y="107"/>
                  </a:lnTo>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 name="Freeform 8">
              <a:extLst>
                <a:ext uri="{FF2B5EF4-FFF2-40B4-BE49-F238E27FC236}">
                  <a16:creationId xmlns:a16="http://schemas.microsoft.com/office/drawing/2014/main" id="{0F2D685A-C7D3-4216-8649-1901CB7AE035}"/>
                </a:ext>
              </a:extLst>
            </p:cNvPr>
            <p:cNvSpPr>
              <a:spLocks/>
            </p:cNvSpPr>
            <p:nvPr userDrawn="1"/>
          </p:nvSpPr>
          <p:spPr bwMode="auto">
            <a:xfrm>
              <a:off x="795336" y="1511303"/>
              <a:ext cx="182562" cy="368300"/>
            </a:xfrm>
            <a:custGeom>
              <a:avLst/>
              <a:gdLst>
                <a:gd name="T0" fmla="*/ 115 w 115"/>
                <a:gd name="T1" fmla="*/ 77 h 232"/>
                <a:gd name="T2" fmla="*/ 9 w 115"/>
                <a:gd name="T3" fmla="*/ 232 h 232"/>
                <a:gd name="T4" fmla="*/ 39 w 115"/>
                <a:gd name="T5" fmla="*/ 113 h 232"/>
                <a:gd name="T6" fmla="*/ 0 w 115"/>
                <a:gd name="T7" fmla="*/ 113 h 232"/>
                <a:gd name="T8" fmla="*/ 26 w 115"/>
                <a:gd name="T9" fmla="*/ 0 h 232"/>
                <a:gd name="T10" fmla="*/ 104 w 115"/>
                <a:gd name="T11" fmla="*/ 0 h 232"/>
                <a:gd name="T12" fmla="*/ 73 w 115"/>
                <a:gd name="T13" fmla="*/ 77 h 232"/>
                <a:gd name="T14" fmla="*/ 115 w 115"/>
                <a:gd name="T15" fmla="*/ 77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232">
                  <a:moveTo>
                    <a:pt x="115" y="77"/>
                  </a:moveTo>
                  <a:lnTo>
                    <a:pt x="9" y="232"/>
                  </a:lnTo>
                  <a:lnTo>
                    <a:pt x="39" y="113"/>
                  </a:lnTo>
                  <a:lnTo>
                    <a:pt x="0" y="113"/>
                  </a:lnTo>
                  <a:lnTo>
                    <a:pt x="26" y="0"/>
                  </a:lnTo>
                  <a:lnTo>
                    <a:pt x="104" y="0"/>
                  </a:lnTo>
                  <a:lnTo>
                    <a:pt x="73" y="77"/>
                  </a:lnTo>
                  <a:lnTo>
                    <a:pt x="115" y="77"/>
                  </a:lnTo>
                  <a:close/>
                </a:path>
              </a:pathLst>
            </a:custGeom>
            <a:noFill/>
            <a:ln w="33338" cap="rnd">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17" name="Slide Number Placeholder 5">
            <a:extLst>
              <a:ext uri="{FF2B5EF4-FFF2-40B4-BE49-F238E27FC236}">
                <a16:creationId xmlns:a16="http://schemas.microsoft.com/office/drawing/2014/main" id="{B4039ADB-90BC-4314-BC03-02486AF9198E}"/>
              </a:ext>
            </a:extLst>
          </p:cNvPr>
          <p:cNvSpPr>
            <a:spLocks noGrp="1"/>
          </p:cNvSpPr>
          <p:nvPr>
            <p:ph type="sldNum" sz="quarter" idx="12"/>
          </p:nvPr>
        </p:nvSpPr>
        <p:spPr>
          <a:xfrm>
            <a:off x="450851" y="6496050"/>
            <a:ext cx="387350" cy="282575"/>
          </a:xfrm>
        </p:spPr>
        <p:txBody>
          <a:bodyPr/>
          <a:lstStyle>
            <a:lvl1pPr>
              <a:defRPr>
                <a:solidFill>
                  <a:srgbClr val="AB1236"/>
                </a:solidFill>
              </a:defRPr>
            </a:lvl1pPr>
          </a:lstStyle>
          <a:p>
            <a:fld id="{AEE2461F-B18F-4F1D-8EE9-99FCACAA27C9}" type="slidenum">
              <a:rPr lang="en-GB" smtClean="0"/>
              <a:pPr/>
              <a:t>‹#›</a:t>
            </a:fld>
            <a:endParaRPr lang="en-GB" dirty="0"/>
          </a:p>
        </p:txBody>
      </p:sp>
      <p:sp>
        <p:nvSpPr>
          <p:cNvPr id="18" name="Title 1">
            <a:extLst>
              <a:ext uri="{FF2B5EF4-FFF2-40B4-BE49-F238E27FC236}">
                <a16:creationId xmlns:a16="http://schemas.microsoft.com/office/drawing/2014/main" id="{7AE083E0-08BB-4F22-A92E-665FF9F9E337}"/>
              </a:ext>
            </a:extLst>
          </p:cNvPr>
          <p:cNvSpPr>
            <a:spLocks noGrp="1"/>
          </p:cNvSpPr>
          <p:nvPr>
            <p:ph type="ctrTitle"/>
          </p:nvPr>
        </p:nvSpPr>
        <p:spPr>
          <a:xfrm>
            <a:off x="493387" y="2096757"/>
            <a:ext cx="10404991" cy="722422"/>
          </a:xfrm>
        </p:spPr>
        <p:txBody>
          <a:bodyPr anchor="t">
            <a:normAutofit/>
          </a:bodyPr>
          <a:lstStyle>
            <a:lvl1pPr algn="l">
              <a:defRPr sz="4800">
                <a:solidFill>
                  <a:srgbClr val="AB1236"/>
                </a:solidFill>
              </a:defRPr>
            </a:lvl1pPr>
          </a:lstStyle>
          <a:p>
            <a:r>
              <a:rPr lang="en-US" dirty="0"/>
              <a:t>Click to edit Master title style</a:t>
            </a:r>
            <a:endParaRPr lang="en-GB" dirty="0"/>
          </a:p>
        </p:txBody>
      </p:sp>
      <p:sp>
        <p:nvSpPr>
          <p:cNvPr id="19" name="Subtitle 2">
            <a:extLst>
              <a:ext uri="{FF2B5EF4-FFF2-40B4-BE49-F238E27FC236}">
                <a16:creationId xmlns:a16="http://schemas.microsoft.com/office/drawing/2014/main" id="{5D2F3428-B862-41B8-B53E-68019D0D0A03}"/>
              </a:ext>
            </a:extLst>
          </p:cNvPr>
          <p:cNvSpPr>
            <a:spLocks noGrp="1"/>
          </p:cNvSpPr>
          <p:nvPr>
            <p:ph type="subTitle" idx="1"/>
          </p:nvPr>
        </p:nvSpPr>
        <p:spPr>
          <a:xfrm>
            <a:off x="493387" y="2857756"/>
            <a:ext cx="10404991" cy="2638277"/>
          </a:xfrm>
        </p:spPr>
        <p:txBody>
          <a:bodyPr>
            <a:normAutofit/>
          </a:bodyPr>
          <a:lstStyle>
            <a:lvl1pPr marL="0" indent="0" algn="l">
              <a:buNone/>
              <a:defRPr sz="4400">
                <a:solidFill>
                  <a:srgbClr val="888B8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99405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911EF00F-9601-4E37-8A57-6713D581E1EF}" type="datetime1">
              <a:rPr lang="en-GB" smtClean="0"/>
              <a:t>10/10/2023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EE2461F-B18F-4F1D-8EE9-99FCACAA27C9}" type="slidenum">
              <a:rPr lang="en-GB" smtClean="0"/>
              <a:t>‹#›</a:t>
            </a:fld>
            <a:endParaRPr lang="en-GB"/>
          </a:p>
        </p:txBody>
      </p:sp>
    </p:spTree>
    <p:extLst>
      <p:ext uri="{BB962C8B-B14F-4D97-AF65-F5344CB8AC3E}">
        <p14:creationId xmlns:p14="http://schemas.microsoft.com/office/powerpoint/2010/main" val="172836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F62E07-46AA-4E85-9454-DCE392C03C9F}"/>
              </a:ext>
            </a:extLst>
          </p:cNvPr>
          <p:cNvSpPr/>
          <p:nvPr userDrawn="1"/>
        </p:nvSpPr>
        <p:spPr>
          <a:xfrm>
            <a:off x="1" y="6278880"/>
            <a:ext cx="12191999" cy="579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450850" y="422275"/>
            <a:ext cx="11245850" cy="1269625"/>
          </a:xfrm>
          <a:prstGeom prst="rect">
            <a:avLst/>
          </a:prstGeom>
        </p:spPr>
        <p:txBody>
          <a:bodyPr vert="horz" lIns="0" tIns="0" rIns="0" bIns="0" rtlCol="0" anchor="t">
            <a:normAutofit/>
          </a:bodyPr>
          <a:lstStyle/>
          <a:p>
            <a:r>
              <a:rPr lang="en-US"/>
              <a:t>Click to edit Master title style</a:t>
            </a:r>
            <a:endParaRPr lang="en-GB" dirty="0"/>
          </a:p>
        </p:txBody>
      </p:sp>
      <p:sp>
        <p:nvSpPr>
          <p:cNvPr id="3" name="Text Placeholder 2"/>
          <p:cNvSpPr>
            <a:spLocks noGrp="1"/>
          </p:cNvSpPr>
          <p:nvPr>
            <p:ph type="body" idx="1"/>
          </p:nvPr>
        </p:nvSpPr>
        <p:spPr>
          <a:xfrm>
            <a:off x="450850" y="1691901"/>
            <a:ext cx="11251826" cy="44910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924675" y="6496050"/>
            <a:ext cx="2743200" cy="282575"/>
          </a:xfrm>
          <a:prstGeom prst="rect">
            <a:avLst/>
          </a:prstGeom>
        </p:spPr>
        <p:txBody>
          <a:bodyPr vert="horz" lIns="0" tIns="0" rIns="0" bIns="0" rtlCol="0" anchor="ctr"/>
          <a:lstStyle>
            <a:lvl1pPr algn="r">
              <a:defRPr sz="1600" b="1">
                <a:solidFill>
                  <a:schemeClr val="bg1"/>
                </a:solidFill>
              </a:defRPr>
            </a:lvl1pPr>
          </a:lstStyle>
          <a:p>
            <a:fld id="{1792CAFC-CE9A-44B7-B7A9-A852D1860917}" type="datetime1">
              <a:rPr lang="en-GB" smtClean="0"/>
              <a:t>10/10/2023</a:t>
            </a:fld>
            <a:endParaRPr lang="en-GB" dirty="0"/>
          </a:p>
        </p:txBody>
      </p:sp>
      <p:sp>
        <p:nvSpPr>
          <p:cNvPr id="5" name="Footer Placeholder 4"/>
          <p:cNvSpPr>
            <a:spLocks noGrp="1"/>
          </p:cNvSpPr>
          <p:nvPr>
            <p:ph type="ftr" sz="quarter" idx="3"/>
          </p:nvPr>
        </p:nvSpPr>
        <p:spPr>
          <a:xfrm>
            <a:off x="933450" y="6496050"/>
            <a:ext cx="5991225" cy="282575"/>
          </a:xfrm>
          <a:prstGeom prst="rect">
            <a:avLst/>
          </a:prstGeom>
        </p:spPr>
        <p:txBody>
          <a:bodyPr vert="horz" lIns="0" tIns="0" rIns="0" bIns="0" rtlCol="0" anchor="ctr"/>
          <a:lstStyle>
            <a:lvl1pPr algn="l">
              <a:defRPr sz="1600" b="1">
                <a:solidFill>
                  <a:schemeClr val="bg1"/>
                </a:solidFill>
              </a:defRPr>
            </a:lvl1pPr>
          </a:lstStyle>
          <a:p>
            <a:endParaRPr lang="en-GB"/>
          </a:p>
        </p:txBody>
      </p:sp>
      <p:sp>
        <p:nvSpPr>
          <p:cNvPr id="6" name="Slide Number Placeholder 5"/>
          <p:cNvSpPr>
            <a:spLocks noGrp="1"/>
          </p:cNvSpPr>
          <p:nvPr>
            <p:ph type="sldNum" sz="quarter" idx="4"/>
          </p:nvPr>
        </p:nvSpPr>
        <p:spPr>
          <a:xfrm>
            <a:off x="450851" y="6496050"/>
            <a:ext cx="387350" cy="282575"/>
          </a:xfrm>
          <a:prstGeom prst="rect">
            <a:avLst/>
          </a:prstGeom>
        </p:spPr>
        <p:txBody>
          <a:bodyPr vert="horz" lIns="0" tIns="0" rIns="0" bIns="0" rtlCol="0" anchor="ctr"/>
          <a:lstStyle>
            <a:lvl1pPr algn="l">
              <a:defRPr sz="1600" b="1">
                <a:solidFill>
                  <a:schemeClr val="bg1"/>
                </a:solidFill>
              </a:defRPr>
            </a:lvl1pPr>
          </a:lstStyle>
          <a:p>
            <a:fld id="{AEE2461F-B18F-4F1D-8EE9-99FCACAA27C9}" type="slidenum">
              <a:rPr lang="en-GB" smtClean="0"/>
              <a:pPr/>
              <a:t>‹#›</a:t>
            </a:fld>
            <a:endParaRPr lang="en-GB"/>
          </a:p>
        </p:txBody>
      </p:sp>
      <p:pic>
        <p:nvPicPr>
          <p:cNvPr id="10" name="Picture 9" descr="A picture containing text, clipart&#10;&#10;Description automatically generated">
            <a:extLst>
              <a:ext uri="{FF2B5EF4-FFF2-40B4-BE49-F238E27FC236}">
                <a16:creationId xmlns:a16="http://schemas.microsoft.com/office/drawing/2014/main" id="{822E99F0-A28B-4E1C-8021-69EE36E578D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0175357" y="6430325"/>
            <a:ext cx="1565791" cy="319247"/>
          </a:xfrm>
          <a:prstGeom prst="rect">
            <a:avLst/>
          </a:prstGeom>
        </p:spPr>
      </p:pic>
    </p:spTree>
    <p:extLst>
      <p:ext uri="{BB962C8B-B14F-4D97-AF65-F5344CB8AC3E}">
        <p14:creationId xmlns:p14="http://schemas.microsoft.com/office/powerpoint/2010/main" val="164796435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56" r:id="rId4"/>
    <p:sldLayoutId id="2147483657" r:id="rId5"/>
    <p:sldLayoutId id="2147483658" r:id="rId6"/>
    <p:sldLayoutId id="2147483659" r:id="rId7"/>
    <p:sldLayoutId id="2147483670" r:id="rId8"/>
    <p:sldLayoutId id="2147483668" r:id="rId9"/>
    <p:sldLayoutId id="2147483653" r:id="rId10"/>
    <p:sldLayoutId id="2147483660" r:id="rId11"/>
    <p:sldLayoutId id="2147483661" r:id="rId12"/>
    <p:sldLayoutId id="2147483663" r:id="rId13"/>
    <p:sldLayoutId id="2147483662" r:id="rId14"/>
    <p:sldLayoutId id="214748366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500" b="1" kern="1200">
          <a:solidFill>
            <a:schemeClr val="tx2"/>
          </a:solidFill>
          <a:latin typeface="+mj-lt"/>
          <a:ea typeface="+mj-ea"/>
          <a:cs typeface="+mj-cs"/>
        </a:defRPr>
      </a:lvl1pPr>
    </p:titleStyle>
    <p:body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1.svg"/><Relationship Id="rId21" Type="http://schemas.openxmlformats.org/officeDocument/2006/relationships/image" Target="../media/image29.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pn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32.jpeg"/><Relationship Id="rId1" Type="http://schemas.openxmlformats.org/officeDocument/2006/relationships/slideLayout" Target="../slideLayouts/slideLayout13.xml"/><Relationship Id="rId6" Type="http://schemas.openxmlformats.org/officeDocument/2006/relationships/image" Target="../media/image35.svg"/><Relationship Id="rId5" Type="http://schemas.openxmlformats.org/officeDocument/2006/relationships/image" Target="../media/image34.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image" Target="../media/image40.png"/></Relationships>
</file>

<file path=ppt/slides/_rels/slide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13.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Northern </a:t>
            </a:r>
            <a:r>
              <a:rPr lang="en-GB" dirty="0" err="1"/>
              <a:t>Powergrid</a:t>
            </a:r>
            <a:endParaRPr lang="en-GB" dirty="0"/>
          </a:p>
        </p:txBody>
      </p:sp>
      <p:sp>
        <p:nvSpPr>
          <p:cNvPr id="5" name="Subtitle 4"/>
          <p:cNvSpPr>
            <a:spLocks noGrp="1"/>
          </p:cNvSpPr>
          <p:nvPr>
            <p:ph type="subTitle" idx="1"/>
          </p:nvPr>
        </p:nvSpPr>
        <p:spPr/>
        <p:txBody>
          <a:bodyPr vert="horz" lIns="0" tIns="0" rIns="0" bIns="0" rtlCol="0" anchor="t">
            <a:normAutofit/>
          </a:bodyPr>
          <a:lstStyle/>
          <a:p>
            <a:r>
              <a:rPr lang="en-GB" dirty="0">
                <a:ea typeface="+mn-lt"/>
                <a:cs typeface="+mn-lt"/>
              </a:rPr>
              <a:t>Engaging Distribution System Operators in your Local Area Energy Plan</a:t>
            </a:r>
            <a:endParaRPr lang="en-US" dirty="0"/>
          </a:p>
          <a:p>
            <a:endParaRPr lang="en-GB" dirty="0">
              <a:cs typeface="Arial"/>
            </a:endParaRPr>
          </a:p>
        </p:txBody>
      </p:sp>
      <p:sp>
        <p:nvSpPr>
          <p:cNvPr id="6" name="Text Placeholder 5"/>
          <p:cNvSpPr>
            <a:spLocks noGrp="1"/>
          </p:cNvSpPr>
          <p:nvPr>
            <p:ph type="body" sz="quarter" idx="13"/>
          </p:nvPr>
        </p:nvSpPr>
        <p:spPr/>
        <p:txBody>
          <a:bodyPr vert="horz" lIns="0" tIns="0" rIns="0" bIns="0" rtlCol="0" anchor="t">
            <a:noAutofit/>
          </a:bodyPr>
          <a:lstStyle/>
          <a:p>
            <a:r>
              <a:rPr lang="en-GB" dirty="0"/>
              <a:t>Lizzie Boyes</a:t>
            </a:r>
            <a:endParaRPr lang="en-GB" dirty="0">
              <a:cs typeface="Arial"/>
            </a:endParaRPr>
          </a:p>
        </p:txBody>
      </p:sp>
      <p:sp>
        <p:nvSpPr>
          <p:cNvPr id="7" name="Text Placeholder 6"/>
          <p:cNvSpPr>
            <a:spLocks noGrp="1"/>
          </p:cNvSpPr>
          <p:nvPr>
            <p:ph type="body" sz="quarter" idx="14"/>
          </p:nvPr>
        </p:nvSpPr>
        <p:spPr>
          <a:xfrm>
            <a:off x="472915" y="6100400"/>
            <a:ext cx="4580348" cy="336148"/>
          </a:xfrm>
        </p:spPr>
        <p:txBody>
          <a:bodyPr vert="horz" lIns="0" tIns="0" rIns="0" bIns="0" rtlCol="0" anchor="t">
            <a:noAutofit/>
          </a:bodyPr>
          <a:lstStyle/>
          <a:p>
            <a:r>
              <a:rPr lang="en-GB" dirty="0"/>
              <a:t>Local System Planning Engineer</a:t>
            </a:r>
          </a:p>
        </p:txBody>
      </p:sp>
      <p:sp>
        <p:nvSpPr>
          <p:cNvPr id="8" name="Text Placeholder 7"/>
          <p:cNvSpPr>
            <a:spLocks noGrp="1"/>
          </p:cNvSpPr>
          <p:nvPr>
            <p:ph type="body" sz="quarter" idx="15"/>
          </p:nvPr>
        </p:nvSpPr>
        <p:spPr>
          <a:xfrm>
            <a:off x="6189043" y="5787321"/>
            <a:ext cx="2610075" cy="336148"/>
          </a:xfrm>
        </p:spPr>
        <p:txBody>
          <a:bodyPr vert="horz" lIns="0" tIns="0" rIns="0" bIns="0" rtlCol="0" anchor="t">
            <a:noAutofit/>
          </a:bodyPr>
          <a:lstStyle/>
          <a:p>
            <a:r>
              <a:rPr lang="en-GB" dirty="0"/>
              <a:t>12.10.2023</a:t>
            </a:r>
          </a:p>
        </p:txBody>
      </p:sp>
    </p:spTree>
    <p:extLst>
      <p:ext uri="{BB962C8B-B14F-4D97-AF65-F5344CB8AC3E}">
        <p14:creationId xmlns:p14="http://schemas.microsoft.com/office/powerpoint/2010/main" val="284922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9CF0F2-2742-AD67-78B6-8F86AE120281}"/>
              </a:ext>
            </a:extLst>
          </p:cNvPr>
          <p:cNvSpPr>
            <a:spLocks noGrp="1"/>
          </p:cNvSpPr>
          <p:nvPr>
            <p:ph type="sldNum" sz="quarter" idx="12"/>
          </p:nvPr>
        </p:nvSpPr>
        <p:spPr/>
        <p:txBody>
          <a:bodyPr/>
          <a:lstStyle/>
          <a:p>
            <a:fld id="{AEE2461F-B18F-4F1D-8EE9-99FCACAA27C9}" type="slidenum">
              <a:rPr lang="en-GB" smtClean="0"/>
              <a:t>10</a:t>
            </a:fld>
            <a:endParaRPr lang="en-GB"/>
          </a:p>
        </p:txBody>
      </p:sp>
      <p:pic>
        <p:nvPicPr>
          <p:cNvPr id="11" name="Picture 10">
            <a:extLst>
              <a:ext uri="{FF2B5EF4-FFF2-40B4-BE49-F238E27FC236}">
                <a16:creationId xmlns:a16="http://schemas.microsoft.com/office/drawing/2014/main" id="{02BB0CE9-29ED-E334-EFE9-075813F21AFC}"/>
              </a:ext>
            </a:extLst>
          </p:cNvPr>
          <p:cNvPicPr>
            <a:picLocks noChangeAspect="1"/>
          </p:cNvPicPr>
          <p:nvPr/>
        </p:nvPicPr>
        <p:blipFill>
          <a:blip r:embed="rId3"/>
          <a:stretch>
            <a:fillRect/>
          </a:stretch>
        </p:blipFill>
        <p:spPr>
          <a:xfrm>
            <a:off x="7587474" y="1167461"/>
            <a:ext cx="3960000" cy="3960000"/>
          </a:xfrm>
          <a:prstGeom prst="rect">
            <a:avLst/>
          </a:prstGeom>
        </p:spPr>
      </p:pic>
      <p:grpSp>
        <p:nvGrpSpPr>
          <p:cNvPr id="19" name="Group 18">
            <a:extLst>
              <a:ext uri="{FF2B5EF4-FFF2-40B4-BE49-F238E27FC236}">
                <a16:creationId xmlns:a16="http://schemas.microsoft.com/office/drawing/2014/main" id="{A6E38211-6F6E-1B33-D167-A427465C038D}"/>
              </a:ext>
            </a:extLst>
          </p:cNvPr>
          <p:cNvGrpSpPr/>
          <p:nvPr/>
        </p:nvGrpSpPr>
        <p:grpSpPr>
          <a:xfrm>
            <a:off x="659864" y="1823836"/>
            <a:ext cx="7224808" cy="2628000"/>
            <a:chOff x="838201" y="3868050"/>
            <a:chExt cx="7224808" cy="2628000"/>
          </a:xfrm>
        </p:grpSpPr>
        <p:sp>
          <p:nvSpPr>
            <p:cNvPr id="16" name="TextBox 15">
              <a:extLst>
                <a:ext uri="{FF2B5EF4-FFF2-40B4-BE49-F238E27FC236}">
                  <a16:creationId xmlns:a16="http://schemas.microsoft.com/office/drawing/2014/main" id="{9BA632E3-4945-C8CD-0EB9-532576C0FEA9}"/>
                </a:ext>
              </a:extLst>
            </p:cNvPr>
            <p:cNvSpPr txBox="1"/>
            <p:nvPr/>
          </p:nvSpPr>
          <p:spPr>
            <a:xfrm rot="10800000">
              <a:off x="838201" y="3868050"/>
              <a:ext cx="7224808" cy="2628000"/>
            </a:xfrm>
            <a:custGeom>
              <a:avLst/>
              <a:gdLst>
                <a:gd name="connsiteX0" fmla="*/ 26920 w 7224808"/>
                <a:gd name="connsiteY0" fmla="*/ 0 h 2628000"/>
                <a:gd name="connsiteX1" fmla="*/ 7224808 w 7224808"/>
                <a:gd name="connsiteY1" fmla="*/ 0 h 2628000"/>
                <a:gd name="connsiteX2" fmla="*/ 7224808 w 7224808"/>
                <a:gd name="connsiteY2" fmla="*/ 2628000 h 2628000"/>
                <a:gd name="connsiteX3" fmla="*/ 0 w 7224808"/>
                <a:gd name="connsiteY3" fmla="*/ 2628000 h 2628000"/>
                <a:gd name="connsiteX4" fmla="*/ 92967 w 7224808"/>
                <a:gd name="connsiteY4" fmla="*/ 2503677 h 2628000"/>
                <a:gd name="connsiteX5" fmla="*/ 461861 w 7224808"/>
                <a:gd name="connsiteY5" fmla="*/ 1296000 h 2628000"/>
                <a:gd name="connsiteX6" fmla="*/ 92967 w 7224808"/>
                <a:gd name="connsiteY6" fmla="*/ 88324 h 26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4808" h="2628000">
                  <a:moveTo>
                    <a:pt x="26920" y="0"/>
                  </a:moveTo>
                  <a:lnTo>
                    <a:pt x="7224808" y="0"/>
                  </a:lnTo>
                  <a:lnTo>
                    <a:pt x="7224808" y="2628000"/>
                  </a:lnTo>
                  <a:lnTo>
                    <a:pt x="0" y="2628000"/>
                  </a:lnTo>
                  <a:lnTo>
                    <a:pt x="92967" y="2503677"/>
                  </a:lnTo>
                  <a:cubicBezTo>
                    <a:pt x="325868" y="2158938"/>
                    <a:pt x="461861" y="1743351"/>
                    <a:pt x="461861" y="1296000"/>
                  </a:cubicBezTo>
                  <a:cubicBezTo>
                    <a:pt x="461861" y="848650"/>
                    <a:pt x="325868" y="433062"/>
                    <a:pt x="92967" y="88324"/>
                  </a:cubicBezTo>
                  <a:close/>
                </a:path>
              </a:pathLst>
            </a:custGeom>
            <a:solidFill>
              <a:srgbClr val="AB1236"/>
            </a:solidFill>
          </p:spPr>
          <p:txBody>
            <a:bodyPr wrap="square" rtlCol="0">
              <a:noAutofit/>
            </a:bodyPr>
            <a:lstStyle/>
            <a:p>
              <a:endParaRPr lang="en-GB" dirty="0"/>
            </a:p>
          </p:txBody>
        </p:sp>
        <p:sp>
          <p:nvSpPr>
            <p:cNvPr id="17" name="TextBox 16">
              <a:extLst>
                <a:ext uri="{FF2B5EF4-FFF2-40B4-BE49-F238E27FC236}">
                  <a16:creationId xmlns:a16="http://schemas.microsoft.com/office/drawing/2014/main" id="{5C91B0E3-4A4A-5E95-7F9F-2D03C507388E}"/>
                </a:ext>
              </a:extLst>
            </p:cNvPr>
            <p:cNvSpPr txBox="1"/>
            <p:nvPr/>
          </p:nvSpPr>
          <p:spPr>
            <a:xfrm>
              <a:off x="1100047" y="4723430"/>
              <a:ext cx="6487427" cy="923330"/>
            </a:xfrm>
            <a:prstGeom prst="rect">
              <a:avLst/>
            </a:prstGeom>
            <a:noFill/>
          </p:spPr>
          <p:txBody>
            <a:bodyPr wrap="square" rtlCol="0">
              <a:spAutoFit/>
            </a:bodyPr>
            <a:lstStyle/>
            <a:p>
              <a:r>
                <a:rPr lang="en-GB" dirty="0">
                  <a:solidFill>
                    <a:schemeClr val="bg1"/>
                  </a:solidFill>
                </a:rPr>
                <a:t>Distribution Future Energy Scenarios (DFES) Low Carbon Technology (LCT) Forecast disaggregated to the Distribution Secondary Substation (DSS).</a:t>
              </a:r>
            </a:p>
          </p:txBody>
        </p:sp>
      </p:grpSp>
    </p:spTree>
    <p:extLst>
      <p:ext uri="{BB962C8B-B14F-4D97-AF65-F5344CB8AC3E}">
        <p14:creationId xmlns:p14="http://schemas.microsoft.com/office/powerpoint/2010/main" val="317860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3D43FD-E6C5-425F-8318-F9FF9B268AD9}"/>
              </a:ext>
            </a:extLst>
          </p:cNvPr>
          <p:cNvSpPr>
            <a:spLocks noGrp="1"/>
          </p:cNvSpPr>
          <p:nvPr>
            <p:ph type="sldNum" sz="quarter" idx="12"/>
          </p:nvPr>
        </p:nvSpPr>
        <p:spPr/>
        <p:txBody>
          <a:bodyPr/>
          <a:lstStyle/>
          <a:p>
            <a:fld id="{AEE2461F-B18F-4F1D-8EE9-99FCACAA27C9}" type="slidenum">
              <a:rPr lang="en-GB" smtClean="0"/>
              <a:t>11</a:t>
            </a:fld>
            <a:endParaRPr lang="en-GB"/>
          </a:p>
        </p:txBody>
      </p:sp>
      <p:sp>
        <p:nvSpPr>
          <p:cNvPr id="16" name="Text Placeholder 15">
            <a:extLst>
              <a:ext uri="{FF2B5EF4-FFF2-40B4-BE49-F238E27FC236}">
                <a16:creationId xmlns:a16="http://schemas.microsoft.com/office/drawing/2014/main" id="{75D6106F-2E66-46E2-816F-6538B01C4CAB}"/>
              </a:ext>
            </a:extLst>
          </p:cNvPr>
          <p:cNvSpPr>
            <a:spLocks noGrp="1"/>
          </p:cNvSpPr>
          <p:nvPr>
            <p:ph type="body" sz="quarter" idx="17"/>
          </p:nvPr>
        </p:nvSpPr>
        <p:spPr>
          <a:xfrm>
            <a:off x="490714" y="3789159"/>
            <a:ext cx="11252107" cy="2278265"/>
          </a:xfrm>
        </p:spPr>
        <p:txBody>
          <a:bodyPr>
            <a:normAutofit/>
          </a:bodyPr>
          <a:lstStyle/>
          <a:p>
            <a:r>
              <a:rPr lang="en-GB" dirty="0"/>
              <a:t>Any questions?</a:t>
            </a:r>
          </a:p>
          <a:p>
            <a:endParaRPr lang="en-GB" b="0" dirty="0"/>
          </a:p>
          <a:p>
            <a:r>
              <a:rPr lang="en-GB" sz="3600" b="0" dirty="0"/>
              <a:t>Contact us at LAEP@northernpowergrid.com</a:t>
            </a:r>
            <a:endParaRPr lang="en-GB" b="0" dirty="0"/>
          </a:p>
        </p:txBody>
      </p:sp>
    </p:spTree>
    <p:extLst>
      <p:ext uri="{BB962C8B-B14F-4D97-AF65-F5344CB8AC3E}">
        <p14:creationId xmlns:p14="http://schemas.microsoft.com/office/powerpoint/2010/main" val="45159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CF22B4-E673-4248-90B9-513DAFA11769}"/>
              </a:ext>
            </a:extLst>
          </p:cNvPr>
          <p:cNvSpPr>
            <a:spLocks noGrp="1"/>
          </p:cNvSpPr>
          <p:nvPr>
            <p:ph type="title"/>
          </p:nvPr>
        </p:nvSpPr>
        <p:spPr/>
        <p:txBody>
          <a:bodyPr>
            <a:normAutofit/>
          </a:bodyPr>
          <a:lstStyle/>
          <a:p>
            <a:r>
              <a:rPr lang="en-GB"/>
              <a:t>Northern Powergrid</a:t>
            </a:r>
          </a:p>
        </p:txBody>
      </p:sp>
      <p:sp>
        <p:nvSpPr>
          <p:cNvPr id="4" name="Slide Number Placeholder 3">
            <a:extLst>
              <a:ext uri="{FF2B5EF4-FFF2-40B4-BE49-F238E27FC236}">
                <a16:creationId xmlns:a16="http://schemas.microsoft.com/office/drawing/2014/main" id="{B9631DDC-53BC-4BC8-8036-390248B65CA2}"/>
              </a:ext>
            </a:extLst>
          </p:cNvPr>
          <p:cNvSpPr>
            <a:spLocks noGrp="1"/>
          </p:cNvSpPr>
          <p:nvPr>
            <p:ph type="sldNum" sz="quarter" idx="12"/>
          </p:nvPr>
        </p:nvSpPr>
        <p:spPr/>
        <p:txBody>
          <a:bodyPr/>
          <a:lstStyle/>
          <a:p>
            <a:fld id="{AEE2461F-B18F-4F1D-8EE9-99FCACAA27C9}" type="slidenum">
              <a:rPr lang="en-GB" smtClean="0"/>
              <a:t>2</a:t>
            </a:fld>
            <a:endParaRPr lang="en-GB" dirty="0"/>
          </a:p>
        </p:txBody>
      </p:sp>
      <p:pic>
        <p:nvPicPr>
          <p:cNvPr id="6" name="Picture 5" descr="Map&#10;&#10;Description automatically generated">
            <a:extLst>
              <a:ext uri="{FF2B5EF4-FFF2-40B4-BE49-F238E27FC236}">
                <a16:creationId xmlns:a16="http://schemas.microsoft.com/office/drawing/2014/main" id="{3FBFFCAF-476A-4DAB-BD35-F840908C956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Lst>
          </a:blip>
          <a:stretch>
            <a:fillRect/>
          </a:stretch>
        </p:blipFill>
        <p:spPr>
          <a:xfrm>
            <a:off x="695325" y="1030908"/>
            <a:ext cx="3388301" cy="5027447"/>
          </a:xfrm>
          <a:prstGeom prst="rect">
            <a:avLst/>
          </a:prstGeom>
        </p:spPr>
      </p:pic>
      <p:sp>
        <p:nvSpPr>
          <p:cNvPr id="7" name="Content Placeholder 2">
            <a:extLst>
              <a:ext uri="{FF2B5EF4-FFF2-40B4-BE49-F238E27FC236}">
                <a16:creationId xmlns:a16="http://schemas.microsoft.com/office/drawing/2014/main" id="{C0C4DAFC-6590-4793-97C4-45F2DEC68058}"/>
              </a:ext>
            </a:extLst>
          </p:cNvPr>
          <p:cNvSpPr txBox="1">
            <a:spLocks/>
          </p:cNvSpPr>
          <p:nvPr/>
        </p:nvSpPr>
        <p:spPr>
          <a:xfrm>
            <a:off x="4492230" y="1215034"/>
            <a:ext cx="7204470" cy="4950095"/>
          </a:xfrm>
          <a:prstGeom prst="rect">
            <a:avLst/>
          </a:prstGeom>
        </p:spPr>
        <p:txBody>
          <a:bodyPr lIns="0" tIns="0" rIns="0" bIns="0">
            <a:noAutofit/>
          </a:bodyPr>
          <a:lstStyle>
            <a:lvl1pPr marL="273050" indent="-273050" algn="l" defTabSz="914400" rtl="0" eaLnBrk="1" latinLnBrk="0" hangingPunct="1">
              <a:lnSpc>
                <a:spcPct val="90000"/>
              </a:lnSpc>
              <a:spcBef>
                <a:spcPts val="1200"/>
              </a:spcBef>
              <a:buClr>
                <a:srgbClr val="CB0935"/>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rgbClr val="CB0935"/>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rgbClr val="CB0935"/>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rgbClr val="CB0935"/>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rgbClr val="CB0935"/>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000" dirty="0">
                <a:latin typeface="+mj-lt"/>
              </a:rPr>
              <a:t>Northern Powergrid is responsible for the </a:t>
            </a:r>
            <a:r>
              <a:rPr lang="en-GB" sz="2000" b="1" dirty="0">
                <a:solidFill>
                  <a:srgbClr val="AB1236"/>
                </a:solidFill>
                <a:latin typeface="+mj-lt"/>
              </a:rPr>
              <a:t>electricity distribution network</a:t>
            </a:r>
            <a:r>
              <a:rPr lang="en-GB" sz="2000" b="1" dirty="0">
                <a:solidFill>
                  <a:schemeClr val="accent1"/>
                </a:solidFill>
                <a:latin typeface="+mj-lt"/>
              </a:rPr>
              <a:t> </a:t>
            </a:r>
            <a:r>
              <a:rPr lang="en-GB" sz="2000" dirty="0">
                <a:latin typeface="+mj-lt"/>
              </a:rPr>
              <a:t>in the North East, Yorkshire and Northern Lincolnshire.</a:t>
            </a:r>
          </a:p>
          <a:p>
            <a:pPr>
              <a:lnSpc>
                <a:spcPct val="100000"/>
              </a:lnSpc>
            </a:pPr>
            <a:r>
              <a:rPr lang="en-GB" sz="2000" dirty="0">
                <a:latin typeface="+mj-lt"/>
              </a:rPr>
              <a:t>We </a:t>
            </a:r>
            <a:r>
              <a:rPr lang="en-GB" sz="2000" b="1" dirty="0">
                <a:solidFill>
                  <a:srgbClr val="AB1236"/>
                </a:solidFill>
                <a:latin typeface="+mj-lt"/>
              </a:rPr>
              <a:t>move</a:t>
            </a:r>
            <a:r>
              <a:rPr lang="en-GB" sz="2000" b="1" dirty="0">
                <a:solidFill>
                  <a:srgbClr val="CB0935"/>
                </a:solidFill>
                <a:latin typeface="+mj-lt"/>
              </a:rPr>
              <a:t> </a:t>
            </a:r>
            <a:r>
              <a:rPr lang="en-GB" sz="2000" dirty="0">
                <a:latin typeface="+mj-lt"/>
              </a:rPr>
              <a:t>electricity from where it’s generated to homes and businesses.</a:t>
            </a:r>
          </a:p>
          <a:p>
            <a:pPr>
              <a:lnSpc>
                <a:spcPct val="100000"/>
              </a:lnSpc>
            </a:pPr>
            <a:r>
              <a:rPr lang="en-GB" sz="2000" dirty="0">
                <a:latin typeface="+mj-lt"/>
              </a:rPr>
              <a:t>We are the enabler of a </a:t>
            </a:r>
            <a:r>
              <a:rPr lang="en-GB" sz="2000" b="1" dirty="0">
                <a:solidFill>
                  <a:srgbClr val="AB1236"/>
                </a:solidFill>
                <a:latin typeface="+mj-lt"/>
              </a:rPr>
              <a:t>net zero </a:t>
            </a:r>
            <a:r>
              <a:rPr lang="en-GB" sz="2000" dirty="0">
                <a:latin typeface="+mj-lt"/>
              </a:rPr>
              <a:t>society.</a:t>
            </a:r>
          </a:p>
          <a:p>
            <a:pPr algn="l" rtl="0" fontAlgn="base"/>
            <a:r>
              <a:rPr lang="en-GB" sz="2000" b="1" dirty="0">
                <a:solidFill>
                  <a:srgbClr val="AB1236"/>
                </a:solidFill>
                <a:latin typeface="+mj-lt"/>
              </a:rPr>
              <a:t>We are a regulated utility business</a:t>
            </a:r>
            <a:r>
              <a:rPr lang="en-GB" sz="2000" b="1" dirty="0">
                <a:solidFill>
                  <a:srgbClr val="CB0935"/>
                </a:solidFill>
                <a:latin typeface="+mj-lt"/>
              </a:rPr>
              <a:t> </a:t>
            </a:r>
            <a:r>
              <a:rPr lang="en-GB" sz="2000" b="0" i="0" u="none" strike="noStrike" dirty="0">
                <a:solidFill>
                  <a:srgbClr val="000000"/>
                </a:solidFill>
                <a:effectLst/>
                <a:latin typeface="+mj-lt"/>
              </a:rPr>
              <a:t>and therefore, we plan ahead of time in business plan cycles.</a:t>
            </a:r>
          </a:p>
          <a:p>
            <a:pPr algn="l" rtl="0" fontAlgn="base"/>
            <a:r>
              <a:rPr lang="en-US" sz="2000" dirty="0">
                <a:solidFill>
                  <a:srgbClr val="000000"/>
                </a:solidFill>
                <a:latin typeface="+mj-lt"/>
              </a:rPr>
              <a:t>We are in the first year of our new business plan period </a:t>
            </a:r>
            <a:r>
              <a:rPr lang="en-US" sz="2000" b="0" i="0" dirty="0">
                <a:solidFill>
                  <a:srgbClr val="000000"/>
                </a:solidFill>
                <a:effectLst/>
                <a:latin typeface="+mj-lt"/>
              </a:rPr>
              <a:t>(2023 to 2028 – Electricity Distribution 2, ED2)</a:t>
            </a:r>
          </a:p>
        </p:txBody>
      </p:sp>
    </p:spTree>
    <p:extLst>
      <p:ext uri="{BB962C8B-B14F-4D97-AF65-F5344CB8AC3E}">
        <p14:creationId xmlns:p14="http://schemas.microsoft.com/office/powerpoint/2010/main" val="231201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93E97-4BE9-17C9-3A8E-F1657C7A0420}"/>
              </a:ext>
            </a:extLst>
          </p:cNvPr>
          <p:cNvSpPr>
            <a:spLocks noGrp="1"/>
          </p:cNvSpPr>
          <p:nvPr>
            <p:ph type="title"/>
          </p:nvPr>
        </p:nvSpPr>
        <p:spPr/>
        <p:txBody>
          <a:bodyPr/>
          <a:lstStyle/>
          <a:p>
            <a:r>
              <a:rPr lang="en-GB" dirty="0"/>
              <a:t>Our role in the energy system</a:t>
            </a:r>
          </a:p>
        </p:txBody>
      </p:sp>
      <p:sp>
        <p:nvSpPr>
          <p:cNvPr id="4" name="Slide Number Placeholder 3">
            <a:extLst>
              <a:ext uri="{FF2B5EF4-FFF2-40B4-BE49-F238E27FC236}">
                <a16:creationId xmlns:a16="http://schemas.microsoft.com/office/drawing/2014/main" id="{75049E35-321A-B2D4-F9E5-FC6406E668FD}"/>
              </a:ext>
            </a:extLst>
          </p:cNvPr>
          <p:cNvSpPr>
            <a:spLocks noGrp="1"/>
          </p:cNvSpPr>
          <p:nvPr>
            <p:ph type="sldNum" sz="quarter" idx="12"/>
          </p:nvPr>
        </p:nvSpPr>
        <p:spPr>
          <a:xfrm>
            <a:off x="450851" y="6470650"/>
            <a:ext cx="387350" cy="282575"/>
          </a:xfrm>
        </p:spPr>
        <p:txBody>
          <a:bodyPr/>
          <a:lstStyle/>
          <a:p>
            <a:fld id="{AEE2461F-B18F-4F1D-8EE9-99FCACAA27C9}" type="slidenum">
              <a:rPr lang="en-GB" smtClean="0"/>
              <a:t>3</a:t>
            </a:fld>
            <a:endParaRPr lang="en-GB"/>
          </a:p>
        </p:txBody>
      </p:sp>
      <p:grpSp>
        <p:nvGrpSpPr>
          <p:cNvPr id="169" name="Group 168">
            <a:extLst>
              <a:ext uri="{FF2B5EF4-FFF2-40B4-BE49-F238E27FC236}">
                <a16:creationId xmlns:a16="http://schemas.microsoft.com/office/drawing/2014/main" id="{F6F1171D-BA6A-5E11-CBB0-A491449B9562}"/>
              </a:ext>
            </a:extLst>
          </p:cNvPr>
          <p:cNvGrpSpPr/>
          <p:nvPr/>
        </p:nvGrpSpPr>
        <p:grpSpPr>
          <a:xfrm>
            <a:off x="2904537" y="3037225"/>
            <a:ext cx="932386" cy="1081568"/>
            <a:chOff x="8881095" y="48686"/>
            <a:chExt cx="932386" cy="1081568"/>
          </a:xfrm>
        </p:grpSpPr>
        <p:sp>
          <p:nvSpPr>
            <p:cNvPr id="42" name="Hexagon 41">
              <a:extLst>
                <a:ext uri="{FF2B5EF4-FFF2-40B4-BE49-F238E27FC236}">
                  <a16:creationId xmlns:a16="http://schemas.microsoft.com/office/drawing/2014/main" id="{7DB2DBA4-73DD-59DD-B1B4-7BBF0A6749D4}"/>
                </a:ext>
              </a:extLst>
            </p:cNvPr>
            <p:cNvSpPr/>
            <p:nvPr/>
          </p:nvSpPr>
          <p:spPr>
            <a:xfrm rot="5400000">
              <a:off x="8806504" y="123277"/>
              <a:ext cx="1081568" cy="932386"/>
            </a:xfrm>
            <a:prstGeom prst="hexagon">
              <a:avLst/>
            </a:prstGeom>
            <a:solidFill>
              <a:srgbClr val="00148C"/>
            </a:solidFill>
            <a:ln w="88900">
              <a:solidFill>
                <a:srgbClr val="FFBF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41" name="Graphic 40" descr="Electric Tower outline">
              <a:extLst>
                <a:ext uri="{FF2B5EF4-FFF2-40B4-BE49-F238E27FC236}">
                  <a16:creationId xmlns:a16="http://schemas.microsoft.com/office/drawing/2014/main" id="{03B64C89-5667-7061-D370-99C3CC8F88C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978501" y="198070"/>
              <a:ext cx="744341" cy="744341"/>
            </a:xfrm>
            <a:prstGeom prst="rect">
              <a:avLst/>
            </a:prstGeom>
          </p:spPr>
        </p:pic>
      </p:grpSp>
      <p:grpSp>
        <p:nvGrpSpPr>
          <p:cNvPr id="170" name="Group 169">
            <a:extLst>
              <a:ext uri="{FF2B5EF4-FFF2-40B4-BE49-F238E27FC236}">
                <a16:creationId xmlns:a16="http://schemas.microsoft.com/office/drawing/2014/main" id="{83D50CA2-D385-C337-7E0C-59C28697C5E7}"/>
              </a:ext>
            </a:extLst>
          </p:cNvPr>
          <p:cNvGrpSpPr/>
          <p:nvPr/>
        </p:nvGrpSpPr>
        <p:grpSpPr>
          <a:xfrm>
            <a:off x="4961871" y="1844821"/>
            <a:ext cx="932387" cy="1081569"/>
            <a:chOff x="7505047" y="119474"/>
            <a:chExt cx="932387" cy="1081569"/>
          </a:xfrm>
          <a:solidFill>
            <a:srgbClr val="00BAF2"/>
          </a:solidFill>
        </p:grpSpPr>
        <p:sp>
          <p:nvSpPr>
            <p:cNvPr id="43" name="Hexagon 42">
              <a:extLst>
                <a:ext uri="{FF2B5EF4-FFF2-40B4-BE49-F238E27FC236}">
                  <a16:creationId xmlns:a16="http://schemas.microsoft.com/office/drawing/2014/main" id="{DFAAAA2D-C635-F408-02FD-7F3F814BCFEB}"/>
                </a:ext>
              </a:extLst>
            </p:cNvPr>
            <p:cNvSpPr/>
            <p:nvPr/>
          </p:nvSpPr>
          <p:spPr>
            <a:xfrm rot="5400000">
              <a:off x="7430456" y="194065"/>
              <a:ext cx="1081569" cy="932387"/>
            </a:xfrm>
            <a:prstGeom prst="hexagon">
              <a:avLst/>
            </a:prstGeom>
            <a:solidFill>
              <a:srgbClr val="B2CA35"/>
            </a:solidFill>
            <a:ln>
              <a:solidFill>
                <a:srgbClr val="B2CA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45" name="Graphic 44" descr="Lights On outline">
              <a:extLst>
                <a:ext uri="{FF2B5EF4-FFF2-40B4-BE49-F238E27FC236}">
                  <a16:creationId xmlns:a16="http://schemas.microsoft.com/office/drawing/2014/main" id="{21B34205-B01B-4755-2EF5-B993DFC26B3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599283" y="311300"/>
              <a:ext cx="744341" cy="744341"/>
            </a:xfrm>
            <a:prstGeom prst="rect">
              <a:avLst/>
            </a:prstGeom>
          </p:spPr>
        </p:pic>
      </p:grpSp>
      <p:sp>
        <p:nvSpPr>
          <p:cNvPr id="38" name="Hexagon 37">
            <a:extLst>
              <a:ext uri="{FF2B5EF4-FFF2-40B4-BE49-F238E27FC236}">
                <a16:creationId xmlns:a16="http://schemas.microsoft.com/office/drawing/2014/main" id="{4D1E48B5-8323-6C17-564A-579CF0CC6D83}"/>
              </a:ext>
            </a:extLst>
          </p:cNvPr>
          <p:cNvSpPr/>
          <p:nvPr/>
        </p:nvSpPr>
        <p:spPr>
          <a:xfrm rot="5400000">
            <a:off x="156241" y="3188016"/>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grpSp>
        <p:nvGrpSpPr>
          <p:cNvPr id="22" name="Graphic 9" descr="Wind Turbines outline">
            <a:extLst>
              <a:ext uri="{FF2B5EF4-FFF2-40B4-BE49-F238E27FC236}">
                <a16:creationId xmlns:a16="http://schemas.microsoft.com/office/drawing/2014/main" id="{6D8A1E8B-BDE9-279E-6FDD-5AA087279539}"/>
              </a:ext>
            </a:extLst>
          </p:cNvPr>
          <p:cNvGrpSpPr/>
          <p:nvPr/>
        </p:nvGrpSpPr>
        <p:grpSpPr>
          <a:xfrm>
            <a:off x="576044" y="3229271"/>
            <a:ext cx="322685" cy="547865"/>
            <a:chOff x="6668337" y="1245060"/>
            <a:chExt cx="516103" cy="876255"/>
          </a:xfrm>
          <a:solidFill>
            <a:schemeClr val="tx1">
              <a:lumMod val="65000"/>
              <a:lumOff val="35000"/>
            </a:schemeClr>
          </a:solidFill>
        </p:grpSpPr>
        <p:sp>
          <p:nvSpPr>
            <p:cNvPr id="23" name="Freeform: Shape 22">
              <a:extLst>
                <a:ext uri="{FF2B5EF4-FFF2-40B4-BE49-F238E27FC236}">
                  <a16:creationId xmlns:a16="http://schemas.microsoft.com/office/drawing/2014/main" id="{DF775921-7D3A-6C2F-E208-F4C47843AF61}"/>
                </a:ext>
              </a:extLst>
            </p:cNvPr>
            <p:cNvSpPr/>
            <p:nvPr/>
          </p:nvSpPr>
          <p:spPr>
            <a:xfrm>
              <a:off x="6782678" y="1617681"/>
              <a:ext cx="238144" cy="503634"/>
            </a:xfrm>
            <a:custGeom>
              <a:avLst/>
              <a:gdLst>
                <a:gd name="connsiteX0" fmla="*/ 153076 w 238144"/>
                <a:gd name="connsiteY0" fmla="*/ 6172 h 503634"/>
                <a:gd name="connsiteX1" fmla="*/ 137636 w 238144"/>
                <a:gd name="connsiteY1" fmla="*/ 3000 h 503634"/>
                <a:gd name="connsiteX2" fmla="*/ 133902 w 238144"/>
                <a:gd name="connsiteY2" fmla="*/ 0 h 503634"/>
                <a:gd name="connsiteX3" fmla="*/ 142713 w 238144"/>
                <a:gd name="connsiteY3" fmla="*/ 484584 h 503634"/>
                <a:gd name="connsiteX4" fmla="*/ 95450 w 238144"/>
                <a:gd name="connsiteY4" fmla="*/ 484584 h 503634"/>
                <a:gd name="connsiteX5" fmla="*/ 104346 w 238144"/>
                <a:gd name="connsiteY5" fmla="*/ 22308 h 503634"/>
                <a:gd name="connsiteX6" fmla="*/ 85020 w 238144"/>
                <a:gd name="connsiteY6" fmla="*/ 36224 h 503634"/>
                <a:gd name="connsiteX7" fmla="*/ 76400 w 238144"/>
                <a:gd name="connsiteY7" fmla="*/ 484584 h 503634"/>
                <a:gd name="connsiteX8" fmla="*/ 0 w 238144"/>
                <a:gd name="connsiteY8" fmla="*/ 484584 h 503634"/>
                <a:gd name="connsiteX9" fmla="*/ 0 w 238144"/>
                <a:gd name="connsiteY9" fmla="*/ 503634 h 503634"/>
                <a:gd name="connsiteX10" fmla="*/ 238144 w 238144"/>
                <a:gd name="connsiteY10" fmla="*/ 503634 h 503634"/>
                <a:gd name="connsiteX11" fmla="*/ 238144 w 238144"/>
                <a:gd name="connsiteY11" fmla="*/ 484584 h 503634"/>
                <a:gd name="connsiteX12" fmla="*/ 161773 w 238144"/>
                <a:gd name="connsiteY12" fmla="*/ 484584 h 503634"/>
                <a:gd name="connsiteX13" fmla="*/ 153076 w 238144"/>
                <a:gd name="connsiteY13" fmla="*/ 6172 h 50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8144" h="503634">
                  <a:moveTo>
                    <a:pt x="153076" y="6172"/>
                  </a:moveTo>
                  <a:lnTo>
                    <a:pt x="137636" y="3000"/>
                  </a:lnTo>
                  <a:lnTo>
                    <a:pt x="133902" y="0"/>
                  </a:lnTo>
                  <a:lnTo>
                    <a:pt x="142713" y="484584"/>
                  </a:lnTo>
                  <a:lnTo>
                    <a:pt x="95450" y="484584"/>
                  </a:lnTo>
                  <a:lnTo>
                    <a:pt x="104346" y="22308"/>
                  </a:lnTo>
                  <a:lnTo>
                    <a:pt x="85020" y="36224"/>
                  </a:lnTo>
                  <a:lnTo>
                    <a:pt x="76400" y="484584"/>
                  </a:lnTo>
                  <a:lnTo>
                    <a:pt x="0" y="484584"/>
                  </a:lnTo>
                  <a:lnTo>
                    <a:pt x="0" y="503634"/>
                  </a:lnTo>
                  <a:lnTo>
                    <a:pt x="238144" y="503634"/>
                  </a:lnTo>
                  <a:lnTo>
                    <a:pt x="238144" y="484584"/>
                  </a:lnTo>
                  <a:lnTo>
                    <a:pt x="161773" y="484584"/>
                  </a:lnTo>
                  <a:lnTo>
                    <a:pt x="153076" y="6172"/>
                  </a:lnTo>
                  <a:close/>
                </a:path>
              </a:pathLst>
            </a:custGeom>
            <a:grpFill/>
            <a:ln w="9525" cap="flat">
              <a:noFill/>
              <a:prstDash val="solid"/>
              <a:miter/>
            </a:ln>
          </p:spPr>
          <p:txBody>
            <a:bodyPr rtlCol="0" anchor="ctr"/>
            <a:lstStyle/>
            <a:p>
              <a:endParaRPr lang="en-GB" sz="1400">
                <a:solidFill>
                  <a:schemeClr val="tx1">
                    <a:lumMod val="65000"/>
                    <a:lumOff val="35000"/>
                  </a:schemeClr>
                </a:solidFill>
              </a:endParaRPr>
            </a:p>
          </p:txBody>
        </p:sp>
        <p:sp>
          <p:nvSpPr>
            <p:cNvPr id="24" name="Freeform: Shape 23">
              <a:extLst>
                <a:ext uri="{FF2B5EF4-FFF2-40B4-BE49-F238E27FC236}">
                  <a16:creationId xmlns:a16="http://schemas.microsoft.com/office/drawing/2014/main" id="{1FA7F59E-67BA-5355-6836-3D3D5BFCADFF}"/>
                </a:ext>
              </a:extLst>
            </p:cNvPr>
            <p:cNvSpPr/>
            <p:nvPr/>
          </p:nvSpPr>
          <p:spPr>
            <a:xfrm>
              <a:off x="6668337" y="1245060"/>
              <a:ext cx="516103" cy="503556"/>
            </a:xfrm>
            <a:custGeom>
              <a:avLst/>
              <a:gdLst>
                <a:gd name="connsiteX0" fmla="*/ 500366 w 516103"/>
                <a:gd name="connsiteY0" fmla="*/ 353409 h 503556"/>
                <a:gd name="connsiteX1" fmla="*/ 291588 w 516103"/>
                <a:gd name="connsiteY1" fmla="*/ 259404 h 503556"/>
                <a:gd name="connsiteX2" fmla="*/ 264525 w 516103"/>
                <a:gd name="connsiteY2" fmla="*/ 262344 h 503556"/>
                <a:gd name="connsiteX3" fmla="*/ 270412 w 516103"/>
                <a:gd name="connsiteY3" fmla="*/ 236626 h 503556"/>
                <a:gd name="connsiteX4" fmla="*/ 197873 w 516103"/>
                <a:gd name="connsiteY4" fmla="*/ 18266 h 503556"/>
                <a:gd name="connsiteX5" fmla="*/ 164100 w 516103"/>
                <a:gd name="connsiteY5" fmla="*/ 1377 h 503556"/>
                <a:gd name="connsiteX6" fmla="*/ 145974 w 516103"/>
                <a:gd name="connsiteY6" fmla="*/ 29363 h 503556"/>
                <a:gd name="connsiteX7" fmla="*/ 169191 w 516103"/>
                <a:gd name="connsiteY7" fmla="*/ 259525 h 503556"/>
                <a:gd name="connsiteX8" fmla="*/ 183451 w 516103"/>
                <a:gd name="connsiteY8" fmla="*/ 279934 h 503556"/>
                <a:gd name="connsiteX9" fmla="*/ 158294 w 516103"/>
                <a:gd name="connsiteY9" fmla="*/ 288601 h 503556"/>
                <a:gd name="connsiteX10" fmla="*/ 6973 w 516103"/>
                <a:gd name="connsiteY10" fmla="*/ 458908 h 503556"/>
                <a:gd name="connsiteX11" fmla="*/ 7113 w 516103"/>
                <a:gd name="connsiteY11" fmla="*/ 494516 h 503556"/>
                <a:gd name="connsiteX12" fmla="*/ 26758 w 516103"/>
                <a:gd name="connsiteY12" fmla="*/ 503557 h 503556"/>
                <a:gd name="connsiteX13" fmla="*/ 42533 w 516103"/>
                <a:gd name="connsiteY13" fmla="*/ 498302 h 503556"/>
                <a:gd name="connsiteX14" fmla="*/ 229066 w 516103"/>
                <a:gd name="connsiteY14" fmla="*/ 363972 h 503556"/>
                <a:gd name="connsiteX15" fmla="*/ 239052 w 516103"/>
                <a:gd name="connsiteY15" fmla="*/ 340826 h 503556"/>
                <a:gd name="connsiteX16" fmla="*/ 260316 w 516103"/>
                <a:gd name="connsiteY16" fmla="*/ 357895 h 503556"/>
                <a:gd name="connsiteX17" fmla="*/ 484023 w 516103"/>
                <a:gd name="connsiteY17" fmla="*/ 403901 h 503556"/>
                <a:gd name="connsiteX18" fmla="*/ 515553 w 516103"/>
                <a:gd name="connsiteY18" fmla="*/ 383134 h 503556"/>
                <a:gd name="connsiteX19" fmla="*/ 500366 w 516103"/>
                <a:gd name="connsiteY19" fmla="*/ 353411 h 503556"/>
                <a:gd name="connsiteX20" fmla="*/ 240829 w 516103"/>
                <a:gd name="connsiteY20" fmla="*/ 305012 h 503556"/>
                <a:gd name="connsiteX21" fmla="*/ 216481 w 516103"/>
                <a:gd name="connsiteY21" fmla="*/ 303737 h 503556"/>
                <a:gd name="connsiteX22" fmla="*/ 217756 w 516103"/>
                <a:gd name="connsiteY22" fmla="*/ 279388 h 503556"/>
                <a:gd name="connsiteX23" fmla="*/ 242084 w 516103"/>
                <a:gd name="connsiteY23" fmla="*/ 280641 h 503556"/>
                <a:gd name="connsiteX24" fmla="*/ 240874 w 516103"/>
                <a:gd name="connsiteY24" fmla="*/ 304971 h 503556"/>
                <a:gd name="connsiteX25" fmla="*/ 240829 w 516103"/>
                <a:gd name="connsiteY25" fmla="*/ 305012 h 503556"/>
                <a:gd name="connsiteX26" fmla="*/ 164929 w 516103"/>
                <a:gd name="connsiteY26" fmla="*/ 27447 h 503556"/>
                <a:gd name="connsiteX27" fmla="*/ 171770 w 516103"/>
                <a:gd name="connsiteY27" fmla="*/ 19073 h 503556"/>
                <a:gd name="connsiteX28" fmla="*/ 179793 w 516103"/>
                <a:gd name="connsiteY28" fmla="*/ 24275 h 503556"/>
                <a:gd name="connsiteX29" fmla="*/ 250654 w 516103"/>
                <a:gd name="connsiteY29" fmla="*/ 237575 h 503556"/>
                <a:gd name="connsiteX30" fmla="*/ 245554 w 516103"/>
                <a:gd name="connsiteY30" fmla="*/ 259858 h 503556"/>
                <a:gd name="connsiteX31" fmla="*/ 200140 w 516103"/>
                <a:gd name="connsiteY31" fmla="*/ 270567 h 503556"/>
                <a:gd name="connsiteX32" fmla="*/ 187639 w 516103"/>
                <a:gd name="connsiteY32" fmla="*/ 252682 h 503556"/>
                <a:gd name="connsiteX33" fmla="*/ 31400 w 516103"/>
                <a:gd name="connsiteY33" fmla="*/ 482844 h 503556"/>
                <a:gd name="connsiteX34" fmla="*/ 20726 w 516103"/>
                <a:gd name="connsiteY34" fmla="*/ 481105 h 503556"/>
                <a:gd name="connsiteX35" fmla="*/ 21214 w 516103"/>
                <a:gd name="connsiteY35" fmla="*/ 471561 h 503556"/>
                <a:gd name="connsiteX36" fmla="*/ 169215 w 516103"/>
                <a:gd name="connsiteY36" fmla="*/ 304993 h 503556"/>
                <a:gd name="connsiteX37" fmla="*/ 193313 w 516103"/>
                <a:gd name="connsiteY37" fmla="*/ 296683 h 503556"/>
                <a:gd name="connsiteX38" fmla="*/ 223865 w 516103"/>
                <a:gd name="connsiteY38" fmla="*/ 327925 h 503556"/>
                <a:gd name="connsiteX39" fmla="*/ 213662 w 516103"/>
                <a:gd name="connsiteY39" fmla="*/ 351589 h 503556"/>
                <a:gd name="connsiteX40" fmla="*/ 496678 w 516103"/>
                <a:gd name="connsiteY40" fmla="*/ 380114 h 503556"/>
                <a:gd name="connsiteX41" fmla="*/ 487864 w 516103"/>
                <a:gd name="connsiteY41" fmla="*/ 385239 h 503556"/>
                <a:gd name="connsiteX42" fmla="*/ 268656 w 516103"/>
                <a:gd name="connsiteY42" fmla="*/ 340159 h 503556"/>
                <a:gd name="connsiteX43" fmla="*/ 247772 w 516103"/>
                <a:gd name="connsiteY43" fmla="*/ 323395 h 503556"/>
                <a:gd name="connsiteX44" fmla="*/ 253592 w 516103"/>
                <a:gd name="connsiteY44" fmla="*/ 319144 h 503556"/>
                <a:gd name="connsiteX45" fmla="*/ 253592 w 516103"/>
                <a:gd name="connsiteY45" fmla="*/ 319144 h 503556"/>
                <a:gd name="connsiteX46" fmla="*/ 263874 w 516103"/>
                <a:gd name="connsiteY46" fmla="*/ 281581 h 503556"/>
                <a:gd name="connsiteX47" fmla="*/ 288491 w 516103"/>
                <a:gd name="connsiteY47" fmla="*/ 278897 h 503556"/>
                <a:gd name="connsiteX48" fmla="*/ 492543 w 516103"/>
                <a:gd name="connsiteY48" fmla="*/ 370780 h 503556"/>
                <a:gd name="connsiteX49" fmla="*/ 496686 w 516103"/>
                <a:gd name="connsiteY49" fmla="*/ 380092 h 503556"/>
                <a:gd name="connsiteX50" fmla="*/ 496678 w 516103"/>
                <a:gd name="connsiteY50" fmla="*/ 380114 h 50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16103" h="503556">
                  <a:moveTo>
                    <a:pt x="500366" y="353409"/>
                  </a:moveTo>
                  <a:lnTo>
                    <a:pt x="291588" y="259404"/>
                  </a:lnTo>
                  <a:lnTo>
                    <a:pt x="264525" y="262344"/>
                  </a:lnTo>
                  <a:lnTo>
                    <a:pt x="270412" y="236626"/>
                  </a:lnTo>
                  <a:lnTo>
                    <a:pt x="197873" y="18266"/>
                  </a:lnTo>
                  <a:cubicBezTo>
                    <a:pt x="193210" y="4276"/>
                    <a:pt x="178089" y="-3285"/>
                    <a:pt x="164100" y="1377"/>
                  </a:cubicBezTo>
                  <a:cubicBezTo>
                    <a:pt x="152260" y="5323"/>
                    <a:pt x="144733" y="16945"/>
                    <a:pt x="145974" y="29363"/>
                  </a:cubicBezTo>
                  <a:lnTo>
                    <a:pt x="169191" y="259525"/>
                  </a:lnTo>
                  <a:lnTo>
                    <a:pt x="183451" y="279934"/>
                  </a:lnTo>
                  <a:lnTo>
                    <a:pt x="158294" y="288601"/>
                  </a:lnTo>
                  <a:lnTo>
                    <a:pt x="6973" y="458908"/>
                  </a:lnTo>
                  <a:cubicBezTo>
                    <a:pt x="-2378" y="468957"/>
                    <a:pt x="-2317" y="484541"/>
                    <a:pt x="7113" y="494516"/>
                  </a:cubicBezTo>
                  <a:cubicBezTo>
                    <a:pt x="12067" y="500201"/>
                    <a:pt x="19218" y="503492"/>
                    <a:pt x="26758" y="503557"/>
                  </a:cubicBezTo>
                  <a:cubicBezTo>
                    <a:pt x="32439" y="503512"/>
                    <a:pt x="37961" y="501673"/>
                    <a:pt x="42533" y="498302"/>
                  </a:cubicBezTo>
                  <a:lnTo>
                    <a:pt x="229066" y="363972"/>
                  </a:lnTo>
                  <a:lnTo>
                    <a:pt x="239052" y="340826"/>
                  </a:lnTo>
                  <a:lnTo>
                    <a:pt x="260316" y="357895"/>
                  </a:lnTo>
                  <a:lnTo>
                    <a:pt x="484023" y="403901"/>
                  </a:lnTo>
                  <a:cubicBezTo>
                    <a:pt x="498464" y="406872"/>
                    <a:pt x="512580" y="397575"/>
                    <a:pt x="515553" y="383134"/>
                  </a:cubicBezTo>
                  <a:cubicBezTo>
                    <a:pt x="518072" y="370894"/>
                    <a:pt x="511762" y="358543"/>
                    <a:pt x="500366" y="353411"/>
                  </a:cubicBezTo>
                  <a:close/>
                  <a:moveTo>
                    <a:pt x="240829" y="305012"/>
                  </a:moveTo>
                  <a:cubicBezTo>
                    <a:pt x="233753" y="311383"/>
                    <a:pt x="222852" y="310812"/>
                    <a:pt x="216481" y="303737"/>
                  </a:cubicBezTo>
                  <a:cubicBezTo>
                    <a:pt x="210110" y="296661"/>
                    <a:pt x="210681" y="285759"/>
                    <a:pt x="217756" y="279388"/>
                  </a:cubicBezTo>
                  <a:cubicBezTo>
                    <a:pt x="224824" y="273025"/>
                    <a:pt x="235708" y="273585"/>
                    <a:pt x="242084" y="280641"/>
                  </a:cubicBezTo>
                  <a:cubicBezTo>
                    <a:pt x="248469" y="287694"/>
                    <a:pt x="247927" y="298586"/>
                    <a:pt x="240874" y="304971"/>
                  </a:cubicBezTo>
                  <a:cubicBezTo>
                    <a:pt x="240859" y="304984"/>
                    <a:pt x="240844" y="304999"/>
                    <a:pt x="240829" y="305012"/>
                  </a:cubicBezTo>
                  <a:close/>
                  <a:moveTo>
                    <a:pt x="164929" y="27447"/>
                  </a:moveTo>
                  <a:cubicBezTo>
                    <a:pt x="164506" y="23245"/>
                    <a:pt x="167568" y="19496"/>
                    <a:pt x="171770" y="19073"/>
                  </a:cubicBezTo>
                  <a:cubicBezTo>
                    <a:pt x="175332" y="18714"/>
                    <a:pt x="178667" y="20876"/>
                    <a:pt x="179793" y="24275"/>
                  </a:cubicBezTo>
                  <a:lnTo>
                    <a:pt x="250654" y="237575"/>
                  </a:lnTo>
                  <a:lnTo>
                    <a:pt x="245554" y="259858"/>
                  </a:lnTo>
                  <a:cubicBezTo>
                    <a:pt x="229832" y="251854"/>
                    <a:pt x="210630" y="256382"/>
                    <a:pt x="200140" y="270567"/>
                  </a:cubicBezTo>
                  <a:lnTo>
                    <a:pt x="187639" y="252682"/>
                  </a:lnTo>
                  <a:close/>
                  <a:moveTo>
                    <a:pt x="31400" y="482844"/>
                  </a:moveTo>
                  <a:cubicBezTo>
                    <a:pt x="27973" y="485311"/>
                    <a:pt x="23194" y="484533"/>
                    <a:pt x="20726" y="481105"/>
                  </a:cubicBezTo>
                  <a:cubicBezTo>
                    <a:pt x="18636" y="478202"/>
                    <a:pt x="18838" y="474237"/>
                    <a:pt x="21214" y="471561"/>
                  </a:cubicBezTo>
                  <a:lnTo>
                    <a:pt x="169215" y="304993"/>
                  </a:lnTo>
                  <a:lnTo>
                    <a:pt x="193313" y="296683"/>
                  </a:lnTo>
                  <a:cubicBezTo>
                    <a:pt x="195203" y="312836"/>
                    <a:pt x="207759" y="325676"/>
                    <a:pt x="223865" y="327925"/>
                  </a:cubicBezTo>
                  <a:lnTo>
                    <a:pt x="213662" y="351589"/>
                  </a:lnTo>
                  <a:close/>
                  <a:moveTo>
                    <a:pt x="496678" y="380114"/>
                  </a:moveTo>
                  <a:cubicBezTo>
                    <a:pt x="495642" y="383950"/>
                    <a:pt x="491711" y="386237"/>
                    <a:pt x="487864" y="385239"/>
                  </a:cubicBezTo>
                  <a:lnTo>
                    <a:pt x="268656" y="340159"/>
                  </a:lnTo>
                  <a:lnTo>
                    <a:pt x="247772" y="323395"/>
                  </a:lnTo>
                  <a:cubicBezTo>
                    <a:pt x="249847" y="322172"/>
                    <a:pt x="251797" y="320748"/>
                    <a:pt x="253592" y="319144"/>
                  </a:cubicBezTo>
                  <a:lnTo>
                    <a:pt x="253592" y="319144"/>
                  </a:lnTo>
                  <a:cubicBezTo>
                    <a:pt x="264020" y="309680"/>
                    <a:pt x="268029" y="295037"/>
                    <a:pt x="263874" y="281581"/>
                  </a:cubicBezTo>
                  <a:lnTo>
                    <a:pt x="288491" y="278897"/>
                  </a:lnTo>
                  <a:lnTo>
                    <a:pt x="492543" y="370780"/>
                  </a:lnTo>
                  <a:cubicBezTo>
                    <a:pt x="496259" y="372207"/>
                    <a:pt x="498113" y="376376"/>
                    <a:pt x="496686" y="380092"/>
                  </a:cubicBezTo>
                  <a:cubicBezTo>
                    <a:pt x="496684" y="380100"/>
                    <a:pt x="496681" y="380106"/>
                    <a:pt x="496678" y="380114"/>
                  </a:cubicBezTo>
                  <a:close/>
                </a:path>
              </a:pathLst>
            </a:custGeom>
            <a:grpFill/>
            <a:ln w="9525" cap="flat">
              <a:noFill/>
              <a:prstDash val="solid"/>
              <a:miter/>
            </a:ln>
          </p:spPr>
          <p:txBody>
            <a:bodyPr rtlCol="0" anchor="ctr"/>
            <a:lstStyle/>
            <a:p>
              <a:endParaRPr lang="en-GB" sz="1400">
                <a:solidFill>
                  <a:schemeClr val="tx1">
                    <a:lumMod val="65000"/>
                    <a:lumOff val="35000"/>
                  </a:schemeClr>
                </a:solidFill>
              </a:endParaRPr>
            </a:p>
          </p:txBody>
        </p:sp>
      </p:grpSp>
      <p:sp>
        <p:nvSpPr>
          <p:cNvPr id="46" name="TextBox 45">
            <a:extLst>
              <a:ext uri="{FF2B5EF4-FFF2-40B4-BE49-F238E27FC236}">
                <a16:creationId xmlns:a16="http://schemas.microsoft.com/office/drawing/2014/main" id="{80B15F7B-380A-5A3A-8EC2-CEC1715074A3}"/>
              </a:ext>
            </a:extLst>
          </p:cNvPr>
          <p:cNvSpPr txBox="1"/>
          <p:nvPr/>
        </p:nvSpPr>
        <p:spPr>
          <a:xfrm>
            <a:off x="455392" y="3791125"/>
            <a:ext cx="634648" cy="261610"/>
          </a:xfrm>
          <a:prstGeom prst="rect">
            <a:avLst/>
          </a:prstGeom>
          <a:noFill/>
        </p:spPr>
        <p:txBody>
          <a:bodyPr wrap="square" rtlCol="0">
            <a:spAutoFit/>
          </a:bodyPr>
          <a:lstStyle/>
          <a:p>
            <a:r>
              <a:rPr lang="en-GB" sz="1050" dirty="0">
                <a:solidFill>
                  <a:schemeClr val="tx1">
                    <a:lumMod val="65000"/>
                    <a:lumOff val="35000"/>
                  </a:schemeClr>
                </a:solidFill>
              </a:rPr>
              <a:t>Wind</a:t>
            </a:r>
          </a:p>
        </p:txBody>
      </p:sp>
      <p:grpSp>
        <p:nvGrpSpPr>
          <p:cNvPr id="111" name="Group 110">
            <a:extLst>
              <a:ext uri="{FF2B5EF4-FFF2-40B4-BE49-F238E27FC236}">
                <a16:creationId xmlns:a16="http://schemas.microsoft.com/office/drawing/2014/main" id="{BBDFBE1F-EC5C-86EC-D76B-567BD85B2ABD}"/>
              </a:ext>
            </a:extLst>
          </p:cNvPr>
          <p:cNvGrpSpPr/>
          <p:nvPr/>
        </p:nvGrpSpPr>
        <p:grpSpPr>
          <a:xfrm>
            <a:off x="742346" y="2201826"/>
            <a:ext cx="932387" cy="1081569"/>
            <a:chOff x="2149525" y="3386570"/>
            <a:chExt cx="932387" cy="1081569"/>
          </a:xfrm>
        </p:grpSpPr>
        <p:sp>
          <p:nvSpPr>
            <p:cNvPr id="6" name="Hexagon 5">
              <a:extLst>
                <a:ext uri="{FF2B5EF4-FFF2-40B4-BE49-F238E27FC236}">
                  <a16:creationId xmlns:a16="http://schemas.microsoft.com/office/drawing/2014/main" id="{A1C1C722-5F4F-80E9-5B21-70893BB13FC9}"/>
                </a:ext>
              </a:extLst>
            </p:cNvPr>
            <p:cNvSpPr/>
            <p:nvPr/>
          </p:nvSpPr>
          <p:spPr>
            <a:xfrm rot="5400000">
              <a:off x="2074934" y="3461161"/>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2" name="Freeform: Shape 11">
              <a:extLst>
                <a:ext uri="{FF2B5EF4-FFF2-40B4-BE49-F238E27FC236}">
                  <a16:creationId xmlns:a16="http://schemas.microsoft.com/office/drawing/2014/main" id="{500F3A82-0522-3B5C-3567-96937773A1BD}"/>
                </a:ext>
              </a:extLst>
            </p:cNvPr>
            <p:cNvSpPr/>
            <p:nvPr/>
          </p:nvSpPr>
          <p:spPr>
            <a:xfrm>
              <a:off x="2398887" y="3624133"/>
              <a:ext cx="460939" cy="355476"/>
            </a:xfrm>
            <a:custGeom>
              <a:avLst/>
              <a:gdLst>
                <a:gd name="connsiteX0" fmla="*/ 737225 w 737225"/>
                <a:gd name="connsiteY0" fmla="*/ 444722 h 568547"/>
                <a:gd name="connsiteX1" fmla="*/ 737225 w 737225"/>
                <a:gd name="connsiteY1" fmla="*/ 356587 h 568547"/>
                <a:gd name="connsiteX2" fmla="*/ 576758 w 737225"/>
                <a:gd name="connsiteY2" fmla="*/ 0 h 568547"/>
                <a:gd name="connsiteX3" fmla="*/ 160515 w 737225"/>
                <a:gd name="connsiteY3" fmla="*/ 0 h 568547"/>
                <a:gd name="connsiteX4" fmla="*/ 0 w 737225"/>
                <a:gd name="connsiteY4" fmla="*/ 356587 h 568547"/>
                <a:gd name="connsiteX5" fmla="*/ 0 w 737225"/>
                <a:gd name="connsiteY5" fmla="*/ 444722 h 568547"/>
                <a:gd name="connsiteX6" fmla="*/ 359093 w 737225"/>
                <a:gd name="connsiteY6" fmla="*/ 444722 h 568547"/>
                <a:gd name="connsiteX7" fmla="*/ 359093 w 737225"/>
                <a:gd name="connsiteY7" fmla="*/ 549497 h 568547"/>
                <a:gd name="connsiteX8" fmla="*/ 238944 w 737225"/>
                <a:gd name="connsiteY8" fmla="*/ 549497 h 568547"/>
                <a:gd name="connsiteX9" fmla="*/ 238944 w 737225"/>
                <a:gd name="connsiteY9" fmla="*/ 568547 h 568547"/>
                <a:gd name="connsiteX10" fmla="*/ 498281 w 737225"/>
                <a:gd name="connsiteY10" fmla="*/ 568547 h 568547"/>
                <a:gd name="connsiteX11" fmla="*/ 498281 w 737225"/>
                <a:gd name="connsiteY11" fmla="*/ 549497 h 568547"/>
                <a:gd name="connsiteX12" fmla="*/ 378143 w 737225"/>
                <a:gd name="connsiteY12" fmla="*/ 549497 h 568547"/>
                <a:gd name="connsiteX13" fmla="*/ 378143 w 737225"/>
                <a:gd name="connsiteY13" fmla="*/ 444722 h 568547"/>
                <a:gd name="connsiteX14" fmla="*/ 446713 w 737225"/>
                <a:gd name="connsiteY14" fmla="*/ 118786 h 568547"/>
                <a:gd name="connsiteX15" fmla="*/ 460867 w 737225"/>
                <a:gd name="connsiteY15" fmla="*/ 229457 h 568547"/>
                <a:gd name="connsiteX16" fmla="*/ 276368 w 737225"/>
                <a:gd name="connsiteY16" fmla="*/ 229457 h 568547"/>
                <a:gd name="connsiteX17" fmla="*/ 290551 w 737225"/>
                <a:gd name="connsiteY17" fmla="*/ 118786 h 568547"/>
                <a:gd name="connsiteX18" fmla="*/ 293018 w 737225"/>
                <a:gd name="connsiteY18" fmla="*/ 99736 h 568547"/>
                <a:gd name="connsiteX19" fmla="*/ 303362 w 737225"/>
                <a:gd name="connsiteY19" fmla="*/ 19050 h 568547"/>
                <a:gd name="connsiteX20" fmla="*/ 433892 w 737225"/>
                <a:gd name="connsiteY20" fmla="*/ 19050 h 568547"/>
                <a:gd name="connsiteX21" fmla="*/ 444236 w 737225"/>
                <a:gd name="connsiteY21" fmla="*/ 99736 h 568547"/>
                <a:gd name="connsiteX22" fmla="*/ 659111 w 737225"/>
                <a:gd name="connsiteY22" fmla="*/ 229457 h 568547"/>
                <a:gd name="connsiteX23" fmla="*/ 480041 w 737225"/>
                <a:gd name="connsiteY23" fmla="*/ 229457 h 568547"/>
                <a:gd name="connsiteX24" fmla="*/ 465887 w 737225"/>
                <a:gd name="connsiteY24" fmla="*/ 118786 h 568547"/>
                <a:gd name="connsiteX25" fmla="*/ 609324 w 737225"/>
                <a:gd name="connsiteY25" fmla="*/ 118786 h 568547"/>
                <a:gd name="connsiteX26" fmla="*/ 257156 w 737225"/>
                <a:gd name="connsiteY26" fmla="*/ 229457 h 568547"/>
                <a:gd name="connsiteX27" fmla="*/ 78086 w 737225"/>
                <a:gd name="connsiteY27" fmla="*/ 229457 h 568547"/>
                <a:gd name="connsiteX28" fmla="*/ 127873 w 737225"/>
                <a:gd name="connsiteY28" fmla="*/ 118824 h 568547"/>
                <a:gd name="connsiteX29" fmla="*/ 271348 w 737225"/>
                <a:gd name="connsiteY29" fmla="*/ 118824 h 568547"/>
                <a:gd name="connsiteX30" fmla="*/ 254708 w 737225"/>
                <a:gd name="connsiteY30" fmla="*/ 248507 h 568547"/>
                <a:gd name="connsiteX31" fmla="*/ 241811 w 737225"/>
                <a:gd name="connsiteY31" fmla="*/ 349110 h 568547"/>
                <a:gd name="connsiteX32" fmla="*/ 24260 w 737225"/>
                <a:gd name="connsiteY32" fmla="*/ 349110 h 568547"/>
                <a:gd name="connsiteX33" fmla="*/ 69552 w 737225"/>
                <a:gd name="connsiteY33" fmla="*/ 248507 h 568547"/>
                <a:gd name="connsiteX34" fmla="*/ 273910 w 737225"/>
                <a:gd name="connsiteY34" fmla="*/ 248507 h 568547"/>
                <a:gd name="connsiteX35" fmla="*/ 463306 w 737225"/>
                <a:gd name="connsiteY35" fmla="*/ 248507 h 568547"/>
                <a:gd name="connsiteX36" fmla="*/ 476212 w 737225"/>
                <a:gd name="connsiteY36" fmla="*/ 349148 h 568547"/>
                <a:gd name="connsiteX37" fmla="*/ 261014 w 737225"/>
                <a:gd name="connsiteY37" fmla="*/ 349148 h 568547"/>
                <a:gd name="connsiteX38" fmla="*/ 495414 w 737225"/>
                <a:gd name="connsiteY38" fmla="*/ 349110 h 568547"/>
                <a:gd name="connsiteX39" fmla="*/ 482508 w 737225"/>
                <a:gd name="connsiteY39" fmla="*/ 248507 h 568547"/>
                <a:gd name="connsiteX40" fmla="*/ 667684 w 737225"/>
                <a:gd name="connsiteY40" fmla="*/ 248507 h 568547"/>
                <a:gd name="connsiteX41" fmla="*/ 712975 w 737225"/>
                <a:gd name="connsiteY41" fmla="*/ 349148 h 568547"/>
                <a:gd name="connsiteX42" fmla="*/ 600751 w 737225"/>
                <a:gd name="connsiteY42" fmla="*/ 99736 h 568547"/>
                <a:gd name="connsiteX43" fmla="*/ 463439 w 737225"/>
                <a:gd name="connsiteY43" fmla="*/ 99736 h 568547"/>
                <a:gd name="connsiteX44" fmla="*/ 453095 w 737225"/>
                <a:gd name="connsiteY44" fmla="*/ 19050 h 568547"/>
                <a:gd name="connsiteX45" fmla="*/ 564442 w 737225"/>
                <a:gd name="connsiteY45" fmla="*/ 19050 h 568547"/>
                <a:gd name="connsiteX46" fmla="*/ 172793 w 737225"/>
                <a:gd name="connsiteY46" fmla="*/ 19050 h 568547"/>
                <a:gd name="connsiteX47" fmla="*/ 284131 w 737225"/>
                <a:gd name="connsiteY47" fmla="*/ 19050 h 568547"/>
                <a:gd name="connsiteX48" fmla="*/ 273787 w 737225"/>
                <a:gd name="connsiteY48" fmla="*/ 99736 h 568547"/>
                <a:gd name="connsiteX49" fmla="*/ 136484 w 737225"/>
                <a:gd name="connsiteY49" fmla="*/ 99736 h 568547"/>
                <a:gd name="connsiteX50" fmla="*/ 19050 w 737225"/>
                <a:gd name="connsiteY50" fmla="*/ 368160 h 568547"/>
                <a:gd name="connsiteX51" fmla="*/ 718185 w 737225"/>
                <a:gd name="connsiteY51" fmla="*/ 368160 h 568547"/>
                <a:gd name="connsiteX52" fmla="*/ 718185 w 737225"/>
                <a:gd name="connsiteY52" fmla="*/ 425672 h 568547"/>
                <a:gd name="connsiteX53" fmla="*/ 19050 w 737225"/>
                <a:gd name="connsiteY53" fmla="*/ 425672 h 56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37225" h="568547">
                  <a:moveTo>
                    <a:pt x="737225" y="444722"/>
                  </a:moveTo>
                  <a:lnTo>
                    <a:pt x="737225" y="356587"/>
                  </a:lnTo>
                  <a:lnTo>
                    <a:pt x="576758" y="0"/>
                  </a:lnTo>
                  <a:lnTo>
                    <a:pt x="160515" y="0"/>
                  </a:lnTo>
                  <a:lnTo>
                    <a:pt x="0" y="356587"/>
                  </a:lnTo>
                  <a:lnTo>
                    <a:pt x="0" y="444722"/>
                  </a:lnTo>
                  <a:lnTo>
                    <a:pt x="359093" y="444722"/>
                  </a:lnTo>
                  <a:lnTo>
                    <a:pt x="359093" y="549497"/>
                  </a:lnTo>
                  <a:lnTo>
                    <a:pt x="238944" y="549497"/>
                  </a:lnTo>
                  <a:lnTo>
                    <a:pt x="238944" y="568547"/>
                  </a:lnTo>
                  <a:lnTo>
                    <a:pt x="498281" y="568547"/>
                  </a:lnTo>
                  <a:lnTo>
                    <a:pt x="498281" y="549497"/>
                  </a:lnTo>
                  <a:lnTo>
                    <a:pt x="378143" y="549497"/>
                  </a:lnTo>
                  <a:lnTo>
                    <a:pt x="378143" y="444722"/>
                  </a:lnTo>
                  <a:close/>
                  <a:moveTo>
                    <a:pt x="446713" y="118786"/>
                  </a:moveTo>
                  <a:lnTo>
                    <a:pt x="460867" y="229457"/>
                  </a:lnTo>
                  <a:lnTo>
                    <a:pt x="276368" y="229457"/>
                  </a:lnTo>
                  <a:lnTo>
                    <a:pt x="290551" y="118786"/>
                  </a:lnTo>
                  <a:close/>
                  <a:moveTo>
                    <a:pt x="293018" y="99736"/>
                  </a:moveTo>
                  <a:lnTo>
                    <a:pt x="303362" y="19050"/>
                  </a:lnTo>
                  <a:lnTo>
                    <a:pt x="433892" y="19050"/>
                  </a:lnTo>
                  <a:lnTo>
                    <a:pt x="444236" y="99736"/>
                  </a:lnTo>
                  <a:close/>
                  <a:moveTo>
                    <a:pt x="659111" y="229457"/>
                  </a:moveTo>
                  <a:lnTo>
                    <a:pt x="480041" y="229457"/>
                  </a:lnTo>
                  <a:lnTo>
                    <a:pt x="465887" y="118786"/>
                  </a:lnTo>
                  <a:lnTo>
                    <a:pt x="609324" y="118786"/>
                  </a:lnTo>
                  <a:close/>
                  <a:moveTo>
                    <a:pt x="257156" y="229457"/>
                  </a:moveTo>
                  <a:lnTo>
                    <a:pt x="78086" y="229457"/>
                  </a:lnTo>
                  <a:lnTo>
                    <a:pt x="127873" y="118824"/>
                  </a:lnTo>
                  <a:lnTo>
                    <a:pt x="271348" y="118824"/>
                  </a:lnTo>
                  <a:close/>
                  <a:moveTo>
                    <a:pt x="254708" y="248507"/>
                  </a:moveTo>
                  <a:lnTo>
                    <a:pt x="241811" y="349110"/>
                  </a:lnTo>
                  <a:lnTo>
                    <a:pt x="24260" y="349110"/>
                  </a:lnTo>
                  <a:lnTo>
                    <a:pt x="69552" y="248507"/>
                  </a:lnTo>
                  <a:close/>
                  <a:moveTo>
                    <a:pt x="273910" y="248507"/>
                  </a:moveTo>
                  <a:lnTo>
                    <a:pt x="463306" y="248507"/>
                  </a:lnTo>
                  <a:lnTo>
                    <a:pt x="476212" y="349148"/>
                  </a:lnTo>
                  <a:lnTo>
                    <a:pt x="261014" y="349148"/>
                  </a:lnTo>
                  <a:close/>
                  <a:moveTo>
                    <a:pt x="495414" y="349110"/>
                  </a:moveTo>
                  <a:lnTo>
                    <a:pt x="482508" y="248507"/>
                  </a:lnTo>
                  <a:lnTo>
                    <a:pt x="667684" y="248507"/>
                  </a:lnTo>
                  <a:lnTo>
                    <a:pt x="712975" y="349148"/>
                  </a:lnTo>
                  <a:close/>
                  <a:moveTo>
                    <a:pt x="600751" y="99736"/>
                  </a:moveTo>
                  <a:lnTo>
                    <a:pt x="463439" y="99736"/>
                  </a:lnTo>
                  <a:lnTo>
                    <a:pt x="453095" y="19050"/>
                  </a:lnTo>
                  <a:lnTo>
                    <a:pt x="564442" y="19050"/>
                  </a:lnTo>
                  <a:close/>
                  <a:moveTo>
                    <a:pt x="172793" y="19050"/>
                  </a:moveTo>
                  <a:lnTo>
                    <a:pt x="284131" y="19050"/>
                  </a:lnTo>
                  <a:lnTo>
                    <a:pt x="273787" y="99736"/>
                  </a:lnTo>
                  <a:lnTo>
                    <a:pt x="136484" y="99736"/>
                  </a:lnTo>
                  <a:close/>
                  <a:moveTo>
                    <a:pt x="19050" y="368160"/>
                  </a:moveTo>
                  <a:lnTo>
                    <a:pt x="718185" y="368160"/>
                  </a:lnTo>
                  <a:lnTo>
                    <a:pt x="718185" y="425672"/>
                  </a:lnTo>
                  <a:lnTo>
                    <a:pt x="19050" y="425672"/>
                  </a:lnTo>
                  <a:close/>
                </a:path>
              </a:pathLst>
            </a:custGeom>
            <a:solidFill>
              <a:schemeClr val="tx1">
                <a:lumMod val="65000"/>
                <a:lumOff val="35000"/>
              </a:schemeClr>
            </a:solidFill>
            <a:ln w="9525" cap="flat">
              <a:noFill/>
              <a:prstDash val="solid"/>
              <a:miter/>
            </a:ln>
          </p:spPr>
          <p:txBody>
            <a:bodyPr rtlCol="0" anchor="ctr"/>
            <a:lstStyle/>
            <a:p>
              <a:endParaRPr lang="en-GB" sz="1400">
                <a:solidFill>
                  <a:schemeClr val="tx1">
                    <a:lumMod val="65000"/>
                    <a:lumOff val="35000"/>
                  </a:schemeClr>
                </a:solidFill>
              </a:endParaRPr>
            </a:p>
          </p:txBody>
        </p:sp>
        <p:sp>
          <p:nvSpPr>
            <p:cNvPr id="47" name="TextBox 46">
              <a:extLst>
                <a:ext uri="{FF2B5EF4-FFF2-40B4-BE49-F238E27FC236}">
                  <a16:creationId xmlns:a16="http://schemas.microsoft.com/office/drawing/2014/main" id="{40962818-848E-A1AF-87BC-94D33C0D1B06}"/>
                </a:ext>
              </a:extLst>
            </p:cNvPr>
            <p:cNvSpPr txBox="1"/>
            <p:nvPr/>
          </p:nvSpPr>
          <p:spPr>
            <a:xfrm>
              <a:off x="2349383" y="4098552"/>
              <a:ext cx="634648" cy="261610"/>
            </a:xfrm>
            <a:prstGeom prst="rect">
              <a:avLst/>
            </a:prstGeom>
            <a:noFill/>
          </p:spPr>
          <p:txBody>
            <a:bodyPr wrap="square" rtlCol="0">
              <a:spAutoFit/>
            </a:bodyPr>
            <a:lstStyle/>
            <a:p>
              <a:r>
                <a:rPr lang="en-GB" sz="1050" dirty="0">
                  <a:solidFill>
                    <a:schemeClr val="tx1">
                      <a:lumMod val="65000"/>
                      <a:lumOff val="35000"/>
                    </a:schemeClr>
                  </a:solidFill>
                </a:rPr>
                <a:t>Solar</a:t>
              </a:r>
            </a:p>
          </p:txBody>
        </p:sp>
      </p:grpSp>
      <p:grpSp>
        <p:nvGrpSpPr>
          <p:cNvPr id="112" name="Group 111">
            <a:extLst>
              <a:ext uri="{FF2B5EF4-FFF2-40B4-BE49-F238E27FC236}">
                <a16:creationId xmlns:a16="http://schemas.microsoft.com/office/drawing/2014/main" id="{9A2056AF-7D15-0973-3510-5BD452337A3C}"/>
              </a:ext>
            </a:extLst>
          </p:cNvPr>
          <p:cNvGrpSpPr/>
          <p:nvPr/>
        </p:nvGrpSpPr>
        <p:grpSpPr>
          <a:xfrm>
            <a:off x="726258" y="4034431"/>
            <a:ext cx="932387" cy="1081569"/>
            <a:chOff x="1504699" y="4584074"/>
            <a:chExt cx="932387" cy="1081569"/>
          </a:xfrm>
        </p:grpSpPr>
        <p:sp>
          <p:nvSpPr>
            <p:cNvPr id="37" name="Hexagon 36">
              <a:extLst>
                <a:ext uri="{FF2B5EF4-FFF2-40B4-BE49-F238E27FC236}">
                  <a16:creationId xmlns:a16="http://schemas.microsoft.com/office/drawing/2014/main" id="{D7324E08-AE4D-B324-C243-0C1733984A62}"/>
                </a:ext>
              </a:extLst>
            </p:cNvPr>
            <p:cNvSpPr/>
            <p:nvPr/>
          </p:nvSpPr>
          <p:spPr>
            <a:xfrm rot="5400000">
              <a:off x="1430108" y="4658665"/>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pic>
          <p:nvPicPr>
            <p:cNvPr id="30" name="Graphic 29" descr="Radioactive outline">
              <a:extLst>
                <a:ext uri="{FF2B5EF4-FFF2-40B4-BE49-F238E27FC236}">
                  <a16:creationId xmlns:a16="http://schemas.microsoft.com/office/drawing/2014/main" id="{A9751607-A26A-DAC5-6EEA-36B2BB9080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01692" y="4752279"/>
              <a:ext cx="571715" cy="571715"/>
            </a:xfrm>
            <a:prstGeom prst="rect">
              <a:avLst/>
            </a:prstGeom>
          </p:spPr>
        </p:pic>
        <p:sp>
          <p:nvSpPr>
            <p:cNvPr id="49" name="TextBox 48">
              <a:extLst>
                <a:ext uri="{FF2B5EF4-FFF2-40B4-BE49-F238E27FC236}">
                  <a16:creationId xmlns:a16="http://schemas.microsoft.com/office/drawing/2014/main" id="{5E160F35-BE43-58BB-C4D1-D7A2695F02E0}"/>
                </a:ext>
              </a:extLst>
            </p:cNvPr>
            <p:cNvSpPr txBox="1"/>
            <p:nvPr/>
          </p:nvSpPr>
          <p:spPr>
            <a:xfrm>
              <a:off x="1658636" y="5280922"/>
              <a:ext cx="709538" cy="253916"/>
            </a:xfrm>
            <a:prstGeom prst="rect">
              <a:avLst/>
            </a:prstGeom>
            <a:noFill/>
          </p:spPr>
          <p:txBody>
            <a:bodyPr wrap="square" rtlCol="0">
              <a:spAutoFit/>
            </a:bodyPr>
            <a:lstStyle/>
            <a:p>
              <a:r>
                <a:rPr lang="en-GB" sz="1050" dirty="0">
                  <a:solidFill>
                    <a:schemeClr val="tx1">
                      <a:lumMod val="65000"/>
                      <a:lumOff val="35000"/>
                    </a:schemeClr>
                  </a:solidFill>
                </a:rPr>
                <a:t>Nuclear</a:t>
              </a:r>
            </a:p>
          </p:txBody>
        </p:sp>
      </p:grpSp>
      <p:grpSp>
        <p:nvGrpSpPr>
          <p:cNvPr id="113" name="Group 112">
            <a:extLst>
              <a:ext uri="{FF2B5EF4-FFF2-40B4-BE49-F238E27FC236}">
                <a16:creationId xmlns:a16="http://schemas.microsoft.com/office/drawing/2014/main" id="{BB834FCC-6E21-C1B0-B62C-B2FE1EBBB278}"/>
              </a:ext>
            </a:extLst>
          </p:cNvPr>
          <p:cNvGrpSpPr/>
          <p:nvPr/>
        </p:nvGrpSpPr>
        <p:grpSpPr>
          <a:xfrm>
            <a:off x="230832" y="4946030"/>
            <a:ext cx="932387" cy="1081569"/>
            <a:chOff x="881523" y="5760267"/>
            <a:chExt cx="932387" cy="1081569"/>
          </a:xfrm>
        </p:grpSpPr>
        <p:sp>
          <p:nvSpPr>
            <p:cNvPr id="35" name="Hexagon 34">
              <a:extLst>
                <a:ext uri="{FF2B5EF4-FFF2-40B4-BE49-F238E27FC236}">
                  <a16:creationId xmlns:a16="http://schemas.microsoft.com/office/drawing/2014/main" id="{BC70C4BE-E96B-E89F-46AA-7BD55398AA1C}"/>
                </a:ext>
              </a:extLst>
            </p:cNvPr>
            <p:cNvSpPr/>
            <p:nvPr/>
          </p:nvSpPr>
          <p:spPr>
            <a:xfrm rot="5400000">
              <a:off x="806932" y="5834858"/>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pic>
          <p:nvPicPr>
            <p:cNvPr id="28" name="Graphic 27" descr="Fire outline">
              <a:extLst>
                <a:ext uri="{FF2B5EF4-FFF2-40B4-BE49-F238E27FC236}">
                  <a16:creationId xmlns:a16="http://schemas.microsoft.com/office/drawing/2014/main" id="{680F5A28-7A48-1448-0810-C959CF14133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7184" y="5908132"/>
              <a:ext cx="571715" cy="571715"/>
            </a:xfrm>
            <a:prstGeom prst="rect">
              <a:avLst/>
            </a:prstGeom>
          </p:spPr>
        </p:pic>
        <p:sp>
          <p:nvSpPr>
            <p:cNvPr id="51" name="TextBox 50">
              <a:extLst>
                <a:ext uri="{FF2B5EF4-FFF2-40B4-BE49-F238E27FC236}">
                  <a16:creationId xmlns:a16="http://schemas.microsoft.com/office/drawing/2014/main" id="{9DCA9617-C9C3-E5B7-B5BD-309BD096321E}"/>
                </a:ext>
              </a:extLst>
            </p:cNvPr>
            <p:cNvSpPr txBox="1"/>
            <p:nvPr/>
          </p:nvSpPr>
          <p:spPr>
            <a:xfrm>
              <a:off x="1141849" y="6443666"/>
              <a:ext cx="634648" cy="261610"/>
            </a:xfrm>
            <a:prstGeom prst="rect">
              <a:avLst/>
            </a:prstGeom>
            <a:noFill/>
          </p:spPr>
          <p:txBody>
            <a:bodyPr wrap="square" rtlCol="0">
              <a:spAutoFit/>
            </a:bodyPr>
            <a:lstStyle/>
            <a:p>
              <a:r>
                <a:rPr lang="en-GB" sz="1050" dirty="0">
                  <a:solidFill>
                    <a:schemeClr val="tx1">
                      <a:lumMod val="65000"/>
                      <a:lumOff val="35000"/>
                    </a:schemeClr>
                  </a:solidFill>
                </a:rPr>
                <a:t>Gas</a:t>
              </a:r>
            </a:p>
          </p:txBody>
        </p:sp>
      </p:grpSp>
      <p:grpSp>
        <p:nvGrpSpPr>
          <p:cNvPr id="115" name="Group 114">
            <a:extLst>
              <a:ext uri="{FF2B5EF4-FFF2-40B4-BE49-F238E27FC236}">
                <a16:creationId xmlns:a16="http://schemas.microsoft.com/office/drawing/2014/main" id="{DC7D7735-D6D2-56DE-AC77-854922BB8098}"/>
              </a:ext>
            </a:extLst>
          </p:cNvPr>
          <p:cNvGrpSpPr/>
          <p:nvPr/>
        </p:nvGrpSpPr>
        <p:grpSpPr>
          <a:xfrm>
            <a:off x="1224297" y="4946030"/>
            <a:ext cx="932387" cy="1081569"/>
            <a:chOff x="2343629" y="5760267"/>
            <a:chExt cx="932387" cy="1081569"/>
          </a:xfrm>
        </p:grpSpPr>
        <p:sp>
          <p:nvSpPr>
            <p:cNvPr id="36" name="Hexagon 35">
              <a:extLst>
                <a:ext uri="{FF2B5EF4-FFF2-40B4-BE49-F238E27FC236}">
                  <a16:creationId xmlns:a16="http://schemas.microsoft.com/office/drawing/2014/main" id="{2501C4C7-A80F-590C-6A49-FE4C3D1D157E}"/>
                </a:ext>
              </a:extLst>
            </p:cNvPr>
            <p:cNvSpPr/>
            <p:nvPr/>
          </p:nvSpPr>
          <p:spPr>
            <a:xfrm rot="5400000">
              <a:off x="2269038" y="5834858"/>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pic>
          <p:nvPicPr>
            <p:cNvPr id="32" name="Graphic 31" descr="Power Plant outline">
              <a:extLst>
                <a:ext uri="{FF2B5EF4-FFF2-40B4-BE49-F238E27FC236}">
                  <a16:creationId xmlns:a16="http://schemas.microsoft.com/office/drawing/2014/main" id="{734B7C11-B3A4-9D7B-885F-EB49BA43E3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551854" y="5887162"/>
              <a:ext cx="571715" cy="571715"/>
            </a:xfrm>
            <a:prstGeom prst="rect">
              <a:avLst/>
            </a:prstGeom>
          </p:spPr>
        </p:pic>
        <p:sp>
          <p:nvSpPr>
            <p:cNvPr id="50" name="TextBox 49">
              <a:extLst>
                <a:ext uri="{FF2B5EF4-FFF2-40B4-BE49-F238E27FC236}">
                  <a16:creationId xmlns:a16="http://schemas.microsoft.com/office/drawing/2014/main" id="{A4089C8B-045A-87ED-71F7-218359AF20A2}"/>
                </a:ext>
              </a:extLst>
            </p:cNvPr>
            <p:cNvSpPr txBox="1"/>
            <p:nvPr/>
          </p:nvSpPr>
          <p:spPr>
            <a:xfrm>
              <a:off x="2581889" y="6470701"/>
              <a:ext cx="571715" cy="253916"/>
            </a:xfrm>
            <a:prstGeom prst="rect">
              <a:avLst/>
            </a:prstGeom>
            <a:noFill/>
          </p:spPr>
          <p:txBody>
            <a:bodyPr wrap="square" rtlCol="0">
              <a:spAutoFit/>
            </a:bodyPr>
            <a:lstStyle/>
            <a:p>
              <a:r>
                <a:rPr lang="en-GB" sz="1050" dirty="0">
                  <a:solidFill>
                    <a:schemeClr val="tx1">
                      <a:lumMod val="65000"/>
                      <a:lumOff val="35000"/>
                    </a:schemeClr>
                  </a:solidFill>
                </a:rPr>
                <a:t>Coal</a:t>
              </a:r>
            </a:p>
          </p:txBody>
        </p:sp>
      </p:grpSp>
      <p:sp>
        <p:nvSpPr>
          <p:cNvPr id="106" name="Arrow: Pentagon 105">
            <a:extLst>
              <a:ext uri="{FF2B5EF4-FFF2-40B4-BE49-F238E27FC236}">
                <a16:creationId xmlns:a16="http://schemas.microsoft.com/office/drawing/2014/main" id="{70991137-E4EB-7616-0857-C303D5C56D2A}"/>
              </a:ext>
            </a:extLst>
          </p:cNvPr>
          <p:cNvSpPr/>
          <p:nvPr/>
        </p:nvSpPr>
        <p:spPr>
          <a:xfrm>
            <a:off x="270532" y="1207203"/>
            <a:ext cx="2292748" cy="473726"/>
          </a:xfrm>
          <a:prstGeom prst="homePlat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Make it…</a:t>
            </a:r>
          </a:p>
        </p:txBody>
      </p:sp>
      <p:sp>
        <p:nvSpPr>
          <p:cNvPr id="107" name="Arrow: Pentagon 106">
            <a:extLst>
              <a:ext uri="{FF2B5EF4-FFF2-40B4-BE49-F238E27FC236}">
                <a16:creationId xmlns:a16="http://schemas.microsoft.com/office/drawing/2014/main" id="{54F134E0-EDF7-DB1C-C10F-7AA681C3B6A4}"/>
              </a:ext>
            </a:extLst>
          </p:cNvPr>
          <p:cNvSpPr/>
          <p:nvPr/>
        </p:nvSpPr>
        <p:spPr>
          <a:xfrm>
            <a:off x="2664950" y="1196151"/>
            <a:ext cx="6133470" cy="473726"/>
          </a:xfrm>
          <a:prstGeom prst="homePlat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Move it…</a:t>
            </a:r>
          </a:p>
        </p:txBody>
      </p:sp>
      <p:sp>
        <p:nvSpPr>
          <p:cNvPr id="108" name="Arrow: Pentagon 107">
            <a:extLst>
              <a:ext uri="{FF2B5EF4-FFF2-40B4-BE49-F238E27FC236}">
                <a16:creationId xmlns:a16="http://schemas.microsoft.com/office/drawing/2014/main" id="{3D9DFA9D-6C13-77C6-67BD-B04235B395D6}"/>
              </a:ext>
            </a:extLst>
          </p:cNvPr>
          <p:cNvSpPr/>
          <p:nvPr/>
        </p:nvSpPr>
        <p:spPr>
          <a:xfrm>
            <a:off x="8932896" y="1200794"/>
            <a:ext cx="3064178" cy="473726"/>
          </a:xfrm>
          <a:prstGeom prst="homePlat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Use it…</a:t>
            </a:r>
          </a:p>
        </p:txBody>
      </p:sp>
      <p:sp>
        <p:nvSpPr>
          <p:cNvPr id="117" name="Hexagon 116">
            <a:extLst>
              <a:ext uri="{FF2B5EF4-FFF2-40B4-BE49-F238E27FC236}">
                <a16:creationId xmlns:a16="http://schemas.microsoft.com/office/drawing/2014/main" id="{5918E641-AD4B-5A5C-7F1C-EFD4DB59BA3B}"/>
              </a:ext>
            </a:extLst>
          </p:cNvPr>
          <p:cNvSpPr/>
          <p:nvPr/>
        </p:nvSpPr>
        <p:spPr>
          <a:xfrm rot="5400000">
            <a:off x="9395918" y="2157200"/>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19" name="TextBox 118">
            <a:extLst>
              <a:ext uri="{FF2B5EF4-FFF2-40B4-BE49-F238E27FC236}">
                <a16:creationId xmlns:a16="http://schemas.microsoft.com/office/drawing/2014/main" id="{2B65CA83-31E2-D822-7E64-2B16644C1FAC}"/>
              </a:ext>
            </a:extLst>
          </p:cNvPr>
          <p:cNvSpPr txBox="1"/>
          <p:nvPr/>
        </p:nvSpPr>
        <p:spPr>
          <a:xfrm>
            <a:off x="9511327" y="2628932"/>
            <a:ext cx="889593" cy="415498"/>
          </a:xfrm>
          <a:prstGeom prst="rect">
            <a:avLst/>
          </a:prstGeom>
          <a:noFill/>
        </p:spPr>
        <p:txBody>
          <a:bodyPr wrap="square" rtlCol="0">
            <a:spAutoFit/>
          </a:bodyPr>
          <a:lstStyle/>
          <a:p>
            <a:pPr algn="ctr"/>
            <a:r>
              <a:rPr lang="en-GB" sz="1050" dirty="0">
                <a:solidFill>
                  <a:schemeClr val="tx1">
                    <a:lumMod val="65000"/>
                    <a:lumOff val="35000"/>
                  </a:schemeClr>
                </a:solidFill>
              </a:rPr>
              <a:t>Residential Customers</a:t>
            </a:r>
          </a:p>
        </p:txBody>
      </p:sp>
      <p:pic>
        <p:nvPicPr>
          <p:cNvPr id="68" name="Graphic 67" descr="House outline">
            <a:extLst>
              <a:ext uri="{FF2B5EF4-FFF2-40B4-BE49-F238E27FC236}">
                <a16:creationId xmlns:a16="http://schemas.microsoft.com/office/drawing/2014/main" id="{A2824C25-E37E-14AE-7CA3-9FC480CC145D}"/>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602608" y="2107485"/>
            <a:ext cx="649138" cy="649138"/>
          </a:xfrm>
          <a:prstGeom prst="rect">
            <a:avLst/>
          </a:prstGeom>
        </p:spPr>
      </p:pic>
      <p:sp>
        <p:nvSpPr>
          <p:cNvPr id="122" name="Hexagon 121">
            <a:extLst>
              <a:ext uri="{FF2B5EF4-FFF2-40B4-BE49-F238E27FC236}">
                <a16:creationId xmlns:a16="http://schemas.microsoft.com/office/drawing/2014/main" id="{8743EFDA-B8DE-60C6-3C18-49DC02DB2D01}"/>
              </a:ext>
            </a:extLst>
          </p:cNvPr>
          <p:cNvSpPr/>
          <p:nvPr/>
        </p:nvSpPr>
        <p:spPr>
          <a:xfrm rot="5400000">
            <a:off x="10523902" y="2147560"/>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23" name="TextBox 122">
            <a:extLst>
              <a:ext uri="{FF2B5EF4-FFF2-40B4-BE49-F238E27FC236}">
                <a16:creationId xmlns:a16="http://schemas.microsoft.com/office/drawing/2014/main" id="{3521C1B0-0504-F7EA-D148-01274CEC7D1B}"/>
              </a:ext>
            </a:extLst>
          </p:cNvPr>
          <p:cNvSpPr txBox="1"/>
          <p:nvPr/>
        </p:nvSpPr>
        <p:spPr>
          <a:xfrm>
            <a:off x="10534420" y="2524722"/>
            <a:ext cx="1060531" cy="577081"/>
          </a:xfrm>
          <a:prstGeom prst="rect">
            <a:avLst/>
          </a:prstGeom>
          <a:noFill/>
        </p:spPr>
        <p:txBody>
          <a:bodyPr wrap="square" rtlCol="0">
            <a:spAutoFit/>
          </a:bodyPr>
          <a:lstStyle/>
          <a:p>
            <a:pPr algn="ctr"/>
            <a:r>
              <a:rPr lang="en-GB" sz="1050" dirty="0">
                <a:solidFill>
                  <a:schemeClr val="tx1">
                    <a:lumMod val="65000"/>
                    <a:lumOff val="35000"/>
                  </a:schemeClr>
                </a:solidFill>
              </a:rPr>
              <a:t>Industrial and Commercial Customers</a:t>
            </a:r>
          </a:p>
        </p:txBody>
      </p:sp>
      <p:pic>
        <p:nvPicPr>
          <p:cNvPr id="69" name="Graphic 68" descr="Production outline">
            <a:extLst>
              <a:ext uri="{FF2B5EF4-FFF2-40B4-BE49-F238E27FC236}">
                <a16:creationId xmlns:a16="http://schemas.microsoft.com/office/drawing/2014/main" id="{D4A1E8E7-B2A3-B273-6247-CEF95D544B9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828925" y="2067044"/>
            <a:ext cx="591191" cy="591191"/>
          </a:xfrm>
          <a:prstGeom prst="rect">
            <a:avLst/>
          </a:prstGeom>
        </p:spPr>
      </p:pic>
      <p:grpSp>
        <p:nvGrpSpPr>
          <p:cNvPr id="130" name="Group 129">
            <a:extLst>
              <a:ext uri="{FF2B5EF4-FFF2-40B4-BE49-F238E27FC236}">
                <a16:creationId xmlns:a16="http://schemas.microsoft.com/office/drawing/2014/main" id="{60AD3531-9A31-76FA-99D7-4653BE9ECB7B}"/>
              </a:ext>
            </a:extLst>
          </p:cNvPr>
          <p:cNvGrpSpPr/>
          <p:nvPr/>
        </p:nvGrpSpPr>
        <p:grpSpPr>
          <a:xfrm>
            <a:off x="9452217" y="4284831"/>
            <a:ext cx="1119757" cy="1081569"/>
            <a:chOff x="2080728" y="3386570"/>
            <a:chExt cx="1119757" cy="1081569"/>
          </a:xfrm>
        </p:grpSpPr>
        <p:sp>
          <p:nvSpPr>
            <p:cNvPr id="131" name="Hexagon 130">
              <a:extLst>
                <a:ext uri="{FF2B5EF4-FFF2-40B4-BE49-F238E27FC236}">
                  <a16:creationId xmlns:a16="http://schemas.microsoft.com/office/drawing/2014/main" id="{25EC6DE6-5C73-F33B-CFE8-754D037D6C50}"/>
                </a:ext>
              </a:extLst>
            </p:cNvPr>
            <p:cNvSpPr/>
            <p:nvPr/>
          </p:nvSpPr>
          <p:spPr>
            <a:xfrm rot="5400000">
              <a:off x="2074934" y="3461161"/>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32" name="Freeform: Shape 131">
              <a:extLst>
                <a:ext uri="{FF2B5EF4-FFF2-40B4-BE49-F238E27FC236}">
                  <a16:creationId xmlns:a16="http://schemas.microsoft.com/office/drawing/2014/main" id="{A5E506DE-DBAC-98A4-AA98-FEECAF2FAC92}"/>
                </a:ext>
              </a:extLst>
            </p:cNvPr>
            <p:cNvSpPr/>
            <p:nvPr/>
          </p:nvSpPr>
          <p:spPr>
            <a:xfrm>
              <a:off x="2398887" y="3624133"/>
              <a:ext cx="460939" cy="355476"/>
            </a:xfrm>
            <a:custGeom>
              <a:avLst/>
              <a:gdLst>
                <a:gd name="connsiteX0" fmla="*/ 737225 w 737225"/>
                <a:gd name="connsiteY0" fmla="*/ 444722 h 568547"/>
                <a:gd name="connsiteX1" fmla="*/ 737225 w 737225"/>
                <a:gd name="connsiteY1" fmla="*/ 356587 h 568547"/>
                <a:gd name="connsiteX2" fmla="*/ 576758 w 737225"/>
                <a:gd name="connsiteY2" fmla="*/ 0 h 568547"/>
                <a:gd name="connsiteX3" fmla="*/ 160515 w 737225"/>
                <a:gd name="connsiteY3" fmla="*/ 0 h 568547"/>
                <a:gd name="connsiteX4" fmla="*/ 0 w 737225"/>
                <a:gd name="connsiteY4" fmla="*/ 356587 h 568547"/>
                <a:gd name="connsiteX5" fmla="*/ 0 w 737225"/>
                <a:gd name="connsiteY5" fmla="*/ 444722 h 568547"/>
                <a:gd name="connsiteX6" fmla="*/ 359093 w 737225"/>
                <a:gd name="connsiteY6" fmla="*/ 444722 h 568547"/>
                <a:gd name="connsiteX7" fmla="*/ 359093 w 737225"/>
                <a:gd name="connsiteY7" fmla="*/ 549497 h 568547"/>
                <a:gd name="connsiteX8" fmla="*/ 238944 w 737225"/>
                <a:gd name="connsiteY8" fmla="*/ 549497 h 568547"/>
                <a:gd name="connsiteX9" fmla="*/ 238944 w 737225"/>
                <a:gd name="connsiteY9" fmla="*/ 568547 h 568547"/>
                <a:gd name="connsiteX10" fmla="*/ 498281 w 737225"/>
                <a:gd name="connsiteY10" fmla="*/ 568547 h 568547"/>
                <a:gd name="connsiteX11" fmla="*/ 498281 w 737225"/>
                <a:gd name="connsiteY11" fmla="*/ 549497 h 568547"/>
                <a:gd name="connsiteX12" fmla="*/ 378143 w 737225"/>
                <a:gd name="connsiteY12" fmla="*/ 549497 h 568547"/>
                <a:gd name="connsiteX13" fmla="*/ 378143 w 737225"/>
                <a:gd name="connsiteY13" fmla="*/ 444722 h 568547"/>
                <a:gd name="connsiteX14" fmla="*/ 446713 w 737225"/>
                <a:gd name="connsiteY14" fmla="*/ 118786 h 568547"/>
                <a:gd name="connsiteX15" fmla="*/ 460867 w 737225"/>
                <a:gd name="connsiteY15" fmla="*/ 229457 h 568547"/>
                <a:gd name="connsiteX16" fmla="*/ 276368 w 737225"/>
                <a:gd name="connsiteY16" fmla="*/ 229457 h 568547"/>
                <a:gd name="connsiteX17" fmla="*/ 290551 w 737225"/>
                <a:gd name="connsiteY17" fmla="*/ 118786 h 568547"/>
                <a:gd name="connsiteX18" fmla="*/ 293018 w 737225"/>
                <a:gd name="connsiteY18" fmla="*/ 99736 h 568547"/>
                <a:gd name="connsiteX19" fmla="*/ 303362 w 737225"/>
                <a:gd name="connsiteY19" fmla="*/ 19050 h 568547"/>
                <a:gd name="connsiteX20" fmla="*/ 433892 w 737225"/>
                <a:gd name="connsiteY20" fmla="*/ 19050 h 568547"/>
                <a:gd name="connsiteX21" fmla="*/ 444236 w 737225"/>
                <a:gd name="connsiteY21" fmla="*/ 99736 h 568547"/>
                <a:gd name="connsiteX22" fmla="*/ 659111 w 737225"/>
                <a:gd name="connsiteY22" fmla="*/ 229457 h 568547"/>
                <a:gd name="connsiteX23" fmla="*/ 480041 w 737225"/>
                <a:gd name="connsiteY23" fmla="*/ 229457 h 568547"/>
                <a:gd name="connsiteX24" fmla="*/ 465887 w 737225"/>
                <a:gd name="connsiteY24" fmla="*/ 118786 h 568547"/>
                <a:gd name="connsiteX25" fmla="*/ 609324 w 737225"/>
                <a:gd name="connsiteY25" fmla="*/ 118786 h 568547"/>
                <a:gd name="connsiteX26" fmla="*/ 257156 w 737225"/>
                <a:gd name="connsiteY26" fmla="*/ 229457 h 568547"/>
                <a:gd name="connsiteX27" fmla="*/ 78086 w 737225"/>
                <a:gd name="connsiteY27" fmla="*/ 229457 h 568547"/>
                <a:gd name="connsiteX28" fmla="*/ 127873 w 737225"/>
                <a:gd name="connsiteY28" fmla="*/ 118824 h 568547"/>
                <a:gd name="connsiteX29" fmla="*/ 271348 w 737225"/>
                <a:gd name="connsiteY29" fmla="*/ 118824 h 568547"/>
                <a:gd name="connsiteX30" fmla="*/ 254708 w 737225"/>
                <a:gd name="connsiteY30" fmla="*/ 248507 h 568547"/>
                <a:gd name="connsiteX31" fmla="*/ 241811 w 737225"/>
                <a:gd name="connsiteY31" fmla="*/ 349110 h 568547"/>
                <a:gd name="connsiteX32" fmla="*/ 24260 w 737225"/>
                <a:gd name="connsiteY32" fmla="*/ 349110 h 568547"/>
                <a:gd name="connsiteX33" fmla="*/ 69552 w 737225"/>
                <a:gd name="connsiteY33" fmla="*/ 248507 h 568547"/>
                <a:gd name="connsiteX34" fmla="*/ 273910 w 737225"/>
                <a:gd name="connsiteY34" fmla="*/ 248507 h 568547"/>
                <a:gd name="connsiteX35" fmla="*/ 463306 w 737225"/>
                <a:gd name="connsiteY35" fmla="*/ 248507 h 568547"/>
                <a:gd name="connsiteX36" fmla="*/ 476212 w 737225"/>
                <a:gd name="connsiteY36" fmla="*/ 349148 h 568547"/>
                <a:gd name="connsiteX37" fmla="*/ 261014 w 737225"/>
                <a:gd name="connsiteY37" fmla="*/ 349148 h 568547"/>
                <a:gd name="connsiteX38" fmla="*/ 495414 w 737225"/>
                <a:gd name="connsiteY38" fmla="*/ 349110 h 568547"/>
                <a:gd name="connsiteX39" fmla="*/ 482508 w 737225"/>
                <a:gd name="connsiteY39" fmla="*/ 248507 h 568547"/>
                <a:gd name="connsiteX40" fmla="*/ 667684 w 737225"/>
                <a:gd name="connsiteY40" fmla="*/ 248507 h 568547"/>
                <a:gd name="connsiteX41" fmla="*/ 712975 w 737225"/>
                <a:gd name="connsiteY41" fmla="*/ 349148 h 568547"/>
                <a:gd name="connsiteX42" fmla="*/ 600751 w 737225"/>
                <a:gd name="connsiteY42" fmla="*/ 99736 h 568547"/>
                <a:gd name="connsiteX43" fmla="*/ 463439 w 737225"/>
                <a:gd name="connsiteY43" fmla="*/ 99736 h 568547"/>
                <a:gd name="connsiteX44" fmla="*/ 453095 w 737225"/>
                <a:gd name="connsiteY44" fmla="*/ 19050 h 568547"/>
                <a:gd name="connsiteX45" fmla="*/ 564442 w 737225"/>
                <a:gd name="connsiteY45" fmla="*/ 19050 h 568547"/>
                <a:gd name="connsiteX46" fmla="*/ 172793 w 737225"/>
                <a:gd name="connsiteY46" fmla="*/ 19050 h 568547"/>
                <a:gd name="connsiteX47" fmla="*/ 284131 w 737225"/>
                <a:gd name="connsiteY47" fmla="*/ 19050 h 568547"/>
                <a:gd name="connsiteX48" fmla="*/ 273787 w 737225"/>
                <a:gd name="connsiteY48" fmla="*/ 99736 h 568547"/>
                <a:gd name="connsiteX49" fmla="*/ 136484 w 737225"/>
                <a:gd name="connsiteY49" fmla="*/ 99736 h 568547"/>
                <a:gd name="connsiteX50" fmla="*/ 19050 w 737225"/>
                <a:gd name="connsiteY50" fmla="*/ 368160 h 568547"/>
                <a:gd name="connsiteX51" fmla="*/ 718185 w 737225"/>
                <a:gd name="connsiteY51" fmla="*/ 368160 h 568547"/>
                <a:gd name="connsiteX52" fmla="*/ 718185 w 737225"/>
                <a:gd name="connsiteY52" fmla="*/ 425672 h 568547"/>
                <a:gd name="connsiteX53" fmla="*/ 19050 w 737225"/>
                <a:gd name="connsiteY53" fmla="*/ 425672 h 568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737225" h="568547">
                  <a:moveTo>
                    <a:pt x="737225" y="444722"/>
                  </a:moveTo>
                  <a:lnTo>
                    <a:pt x="737225" y="356587"/>
                  </a:lnTo>
                  <a:lnTo>
                    <a:pt x="576758" y="0"/>
                  </a:lnTo>
                  <a:lnTo>
                    <a:pt x="160515" y="0"/>
                  </a:lnTo>
                  <a:lnTo>
                    <a:pt x="0" y="356587"/>
                  </a:lnTo>
                  <a:lnTo>
                    <a:pt x="0" y="444722"/>
                  </a:lnTo>
                  <a:lnTo>
                    <a:pt x="359093" y="444722"/>
                  </a:lnTo>
                  <a:lnTo>
                    <a:pt x="359093" y="549497"/>
                  </a:lnTo>
                  <a:lnTo>
                    <a:pt x="238944" y="549497"/>
                  </a:lnTo>
                  <a:lnTo>
                    <a:pt x="238944" y="568547"/>
                  </a:lnTo>
                  <a:lnTo>
                    <a:pt x="498281" y="568547"/>
                  </a:lnTo>
                  <a:lnTo>
                    <a:pt x="498281" y="549497"/>
                  </a:lnTo>
                  <a:lnTo>
                    <a:pt x="378143" y="549497"/>
                  </a:lnTo>
                  <a:lnTo>
                    <a:pt x="378143" y="444722"/>
                  </a:lnTo>
                  <a:close/>
                  <a:moveTo>
                    <a:pt x="446713" y="118786"/>
                  </a:moveTo>
                  <a:lnTo>
                    <a:pt x="460867" y="229457"/>
                  </a:lnTo>
                  <a:lnTo>
                    <a:pt x="276368" y="229457"/>
                  </a:lnTo>
                  <a:lnTo>
                    <a:pt x="290551" y="118786"/>
                  </a:lnTo>
                  <a:close/>
                  <a:moveTo>
                    <a:pt x="293018" y="99736"/>
                  </a:moveTo>
                  <a:lnTo>
                    <a:pt x="303362" y="19050"/>
                  </a:lnTo>
                  <a:lnTo>
                    <a:pt x="433892" y="19050"/>
                  </a:lnTo>
                  <a:lnTo>
                    <a:pt x="444236" y="99736"/>
                  </a:lnTo>
                  <a:close/>
                  <a:moveTo>
                    <a:pt x="659111" y="229457"/>
                  </a:moveTo>
                  <a:lnTo>
                    <a:pt x="480041" y="229457"/>
                  </a:lnTo>
                  <a:lnTo>
                    <a:pt x="465887" y="118786"/>
                  </a:lnTo>
                  <a:lnTo>
                    <a:pt x="609324" y="118786"/>
                  </a:lnTo>
                  <a:close/>
                  <a:moveTo>
                    <a:pt x="257156" y="229457"/>
                  </a:moveTo>
                  <a:lnTo>
                    <a:pt x="78086" y="229457"/>
                  </a:lnTo>
                  <a:lnTo>
                    <a:pt x="127873" y="118824"/>
                  </a:lnTo>
                  <a:lnTo>
                    <a:pt x="271348" y="118824"/>
                  </a:lnTo>
                  <a:close/>
                  <a:moveTo>
                    <a:pt x="254708" y="248507"/>
                  </a:moveTo>
                  <a:lnTo>
                    <a:pt x="241811" y="349110"/>
                  </a:lnTo>
                  <a:lnTo>
                    <a:pt x="24260" y="349110"/>
                  </a:lnTo>
                  <a:lnTo>
                    <a:pt x="69552" y="248507"/>
                  </a:lnTo>
                  <a:close/>
                  <a:moveTo>
                    <a:pt x="273910" y="248507"/>
                  </a:moveTo>
                  <a:lnTo>
                    <a:pt x="463306" y="248507"/>
                  </a:lnTo>
                  <a:lnTo>
                    <a:pt x="476212" y="349148"/>
                  </a:lnTo>
                  <a:lnTo>
                    <a:pt x="261014" y="349148"/>
                  </a:lnTo>
                  <a:close/>
                  <a:moveTo>
                    <a:pt x="495414" y="349110"/>
                  </a:moveTo>
                  <a:lnTo>
                    <a:pt x="482508" y="248507"/>
                  </a:lnTo>
                  <a:lnTo>
                    <a:pt x="667684" y="248507"/>
                  </a:lnTo>
                  <a:lnTo>
                    <a:pt x="712975" y="349148"/>
                  </a:lnTo>
                  <a:close/>
                  <a:moveTo>
                    <a:pt x="600751" y="99736"/>
                  </a:moveTo>
                  <a:lnTo>
                    <a:pt x="463439" y="99736"/>
                  </a:lnTo>
                  <a:lnTo>
                    <a:pt x="453095" y="19050"/>
                  </a:lnTo>
                  <a:lnTo>
                    <a:pt x="564442" y="19050"/>
                  </a:lnTo>
                  <a:close/>
                  <a:moveTo>
                    <a:pt x="172793" y="19050"/>
                  </a:moveTo>
                  <a:lnTo>
                    <a:pt x="284131" y="19050"/>
                  </a:lnTo>
                  <a:lnTo>
                    <a:pt x="273787" y="99736"/>
                  </a:lnTo>
                  <a:lnTo>
                    <a:pt x="136484" y="99736"/>
                  </a:lnTo>
                  <a:close/>
                  <a:moveTo>
                    <a:pt x="19050" y="368160"/>
                  </a:moveTo>
                  <a:lnTo>
                    <a:pt x="718185" y="368160"/>
                  </a:lnTo>
                  <a:lnTo>
                    <a:pt x="718185" y="425672"/>
                  </a:lnTo>
                  <a:lnTo>
                    <a:pt x="19050" y="425672"/>
                  </a:lnTo>
                  <a:close/>
                </a:path>
              </a:pathLst>
            </a:custGeom>
            <a:solidFill>
              <a:schemeClr val="tx1">
                <a:lumMod val="65000"/>
                <a:lumOff val="35000"/>
              </a:schemeClr>
            </a:solidFill>
            <a:ln w="9525" cap="flat">
              <a:noFill/>
              <a:prstDash val="solid"/>
              <a:miter/>
            </a:ln>
          </p:spPr>
          <p:txBody>
            <a:bodyPr rtlCol="0" anchor="ctr"/>
            <a:lstStyle/>
            <a:p>
              <a:endParaRPr lang="en-GB" sz="1400">
                <a:solidFill>
                  <a:schemeClr val="tx1">
                    <a:lumMod val="65000"/>
                    <a:lumOff val="35000"/>
                  </a:schemeClr>
                </a:solidFill>
              </a:endParaRPr>
            </a:p>
          </p:txBody>
        </p:sp>
        <p:sp>
          <p:nvSpPr>
            <p:cNvPr id="133" name="TextBox 132">
              <a:extLst>
                <a:ext uri="{FF2B5EF4-FFF2-40B4-BE49-F238E27FC236}">
                  <a16:creationId xmlns:a16="http://schemas.microsoft.com/office/drawing/2014/main" id="{7A941E9B-F5DF-CA80-D7CB-C260FEB4B4B9}"/>
                </a:ext>
              </a:extLst>
            </p:cNvPr>
            <p:cNvSpPr txBox="1"/>
            <p:nvPr/>
          </p:nvSpPr>
          <p:spPr>
            <a:xfrm>
              <a:off x="2080728" y="3938698"/>
              <a:ext cx="1119757" cy="415498"/>
            </a:xfrm>
            <a:prstGeom prst="rect">
              <a:avLst/>
            </a:prstGeom>
            <a:noFill/>
          </p:spPr>
          <p:txBody>
            <a:bodyPr wrap="square" rtlCol="0">
              <a:spAutoFit/>
            </a:bodyPr>
            <a:lstStyle/>
            <a:p>
              <a:pPr algn="ctr"/>
              <a:r>
                <a:rPr lang="en-GB" sz="1050" dirty="0">
                  <a:solidFill>
                    <a:schemeClr val="tx1">
                      <a:lumMod val="65000"/>
                      <a:lumOff val="35000"/>
                    </a:schemeClr>
                  </a:solidFill>
                </a:rPr>
                <a:t>Domestic Generation</a:t>
              </a:r>
            </a:p>
          </p:txBody>
        </p:sp>
      </p:grpSp>
      <p:grpSp>
        <p:nvGrpSpPr>
          <p:cNvPr id="181" name="Group 180">
            <a:extLst>
              <a:ext uri="{FF2B5EF4-FFF2-40B4-BE49-F238E27FC236}">
                <a16:creationId xmlns:a16="http://schemas.microsoft.com/office/drawing/2014/main" id="{E37693F3-CABB-88EB-ED83-B6FF2C66722C}"/>
              </a:ext>
            </a:extLst>
          </p:cNvPr>
          <p:cNvGrpSpPr/>
          <p:nvPr/>
        </p:nvGrpSpPr>
        <p:grpSpPr>
          <a:xfrm>
            <a:off x="8954162" y="3363286"/>
            <a:ext cx="1119757" cy="1081569"/>
            <a:chOff x="8722612" y="3520059"/>
            <a:chExt cx="1119757" cy="1081569"/>
          </a:xfrm>
        </p:grpSpPr>
        <p:sp>
          <p:nvSpPr>
            <p:cNvPr id="125" name="Hexagon 124">
              <a:extLst>
                <a:ext uri="{FF2B5EF4-FFF2-40B4-BE49-F238E27FC236}">
                  <a16:creationId xmlns:a16="http://schemas.microsoft.com/office/drawing/2014/main" id="{D52B1637-085F-A3F3-D6EB-1B71B15F2F7C}"/>
                </a:ext>
              </a:extLst>
            </p:cNvPr>
            <p:cNvSpPr/>
            <p:nvPr/>
          </p:nvSpPr>
          <p:spPr>
            <a:xfrm rot="5400000">
              <a:off x="8703303" y="3594650"/>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27" name="TextBox 126">
              <a:extLst>
                <a:ext uri="{FF2B5EF4-FFF2-40B4-BE49-F238E27FC236}">
                  <a16:creationId xmlns:a16="http://schemas.microsoft.com/office/drawing/2014/main" id="{9EA2AE82-50F0-DF17-DDE6-7F1879F3D503}"/>
                </a:ext>
              </a:extLst>
            </p:cNvPr>
            <p:cNvSpPr txBox="1"/>
            <p:nvPr/>
          </p:nvSpPr>
          <p:spPr>
            <a:xfrm>
              <a:off x="8722612" y="4091397"/>
              <a:ext cx="1119757" cy="415498"/>
            </a:xfrm>
            <a:prstGeom prst="rect">
              <a:avLst/>
            </a:prstGeom>
            <a:noFill/>
          </p:spPr>
          <p:txBody>
            <a:bodyPr wrap="square" rtlCol="0">
              <a:spAutoFit/>
            </a:bodyPr>
            <a:lstStyle/>
            <a:p>
              <a:pPr algn="ctr"/>
              <a:r>
                <a:rPr lang="en-GB" sz="1050" dirty="0">
                  <a:solidFill>
                    <a:schemeClr val="tx1">
                      <a:lumMod val="65000"/>
                      <a:lumOff val="35000"/>
                    </a:schemeClr>
                  </a:solidFill>
                </a:rPr>
                <a:t>Electric Vehicle Charging</a:t>
              </a:r>
            </a:p>
          </p:txBody>
        </p:sp>
        <p:pic>
          <p:nvPicPr>
            <p:cNvPr id="71" name="Graphic 70" descr="Electric car outline">
              <a:extLst>
                <a:ext uri="{FF2B5EF4-FFF2-40B4-BE49-F238E27FC236}">
                  <a16:creationId xmlns:a16="http://schemas.microsoft.com/office/drawing/2014/main" id="{71A59579-9B69-8560-85E7-3806D27B64B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8904254" y="3592391"/>
              <a:ext cx="706755" cy="706755"/>
            </a:xfrm>
            <a:prstGeom prst="rect">
              <a:avLst/>
            </a:prstGeom>
          </p:spPr>
        </p:pic>
      </p:grpSp>
      <p:grpSp>
        <p:nvGrpSpPr>
          <p:cNvPr id="180" name="Group 179">
            <a:extLst>
              <a:ext uri="{FF2B5EF4-FFF2-40B4-BE49-F238E27FC236}">
                <a16:creationId xmlns:a16="http://schemas.microsoft.com/office/drawing/2014/main" id="{8C0DBA71-1DC5-9AD6-B37B-5CF525C4D663}"/>
              </a:ext>
            </a:extLst>
          </p:cNvPr>
          <p:cNvGrpSpPr/>
          <p:nvPr/>
        </p:nvGrpSpPr>
        <p:grpSpPr>
          <a:xfrm>
            <a:off x="10972219" y="3363286"/>
            <a:ext cx="1110971" cy="1081569"/>
            <a:chOff x="11052154" y="3602132"/>
            <a:chExt cx="1110971" cy="1081569"/>
          </a:xfrm>
        </p:grpSpPr>
        <p:sp>
          <p:nvSpPr>
            <p:cNvPr id="134" name="Hexagon 133">
              <a:extLst>
                <a:ext uri="{FF2B5EF4-FFF2-40B4-BE49-F238E27FC236}">
                  <a16:creationId xmlns:a16="http://schemas.microsoft.com/office/drawing/2014/main" id="{3E66087E-ED54-6791-6377-084A58CD0DD6}"/>
                </a:ext>
              </a:extLst>
            </p:cNvPr>
            <p:cNvSpPr/>
            <p:nvPr/>
          </p:nvSpPr>
          <p:spPr>
            <a:xfrm rot="5400000">
              <a:off x="11048765" y="3676723"/>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35" name="TextBox 134">
              <a:extLst>
                <a:ext uri="{FF2B5EF4-FFF2-40B4-BE49-F238E27FC236}">
                  <a16:creationId xmlns:a16="http://schemas.microsoft.com/office/drawing/2014/main" id="{998A2935-DEAB-1ABB-503A-10300BA0A9C5}"/>
                </a:ext>
              </a:extLst>
            </p:cNvPr>
            <p:cNvSpPr txBox="1"/>
            <p:nvPr/>
          </p:nvSpPr>
          <p:spPr>
            <a:xfrm>
              <a:off x="11052154" y="4232656"/>
              <a:ext cx="1110971" cy="253916"/>
            </a:xfrm>
            <a:prstGeom prst="rect">
              <a:avLst/>
            </a:prstGeom>
            <a:noFill/>
          </p:spPr>
          <p:txBody>
            <a:bodyPr wrap="square" rtlCol="0">
              <a:spAutoFit/>
            </a:bodyPr>
            <a:lstStyle/>
            <a:p>
              <a:pPr algn="ctr"/>
              <a:r>
                <a:rPr lang="en-GB" sz="1050" dirty="0">
                  <a:solidFill>
                    <a:schemeClr val="tx1">
                      <a:lumMod val="65000"/>
                      <a:lumOff val="35000"/>
                    </a:schemeClr>
                  </a:solidFill>
                </a:rPr>
                <a:t>Smart Meters</a:t>
              </a:r>
            </a:p>
          </p:txBody>
        </p:sp>
        <p:grpSp>
          <p:nvGrpSpPr>
            <p:cNvPr id="140" name="Group 139">
              <a:extLst>
                <a:ext uri="{FF2B5EF4-FFF2-40B4-BE49-F238E27FC236}">
                  <a16:creationId xmlns:a16="http://schemas.microsoft.com/office/drawing/2014/main" id="{2D98C333-8552-C1DA-EDBF-97958455F745}"/>
                </a:ext>
              </a:extLst>
            </p:cNvPr>
            <p:cNvGrpSpPr/>
            <p:nvPr/>
          </p:nvGrpSpPr>
          <p:grpSpPr>
            <a:xfrm>
              <a:off x="11210924" y="3749379"/>
              <a:ext cx="757250" cy="718476"/>
              <a:chOff x="10598984" y="4871790"/>
              <a:chExt cx="932386" cy="884645"/>
            </a:xfrm>
          </p:grpSpPr>
          <p:grpSp>
            <p:nvGrpSpPr>
              <p:cNvPr id="139" name="Group 138">
                <a:extLst>
                  <a:ext uri="{FF2B5EF4-FFF2-40B4-BE49-F238E27FC236}">
                    <a16:creationId xmlns:a16="http://schemas.microsoft.com/office/drawing/2014/main" id="{0FDB0D88-A727-360B-2624-5E283FB0350B}"/>
                  </a:ext>
                </a:extLst>
              </p:cNvPr>
              <p:cNvGrpSpPr/>
              <p:nvPr/>
            </p:nvGrpSpPr>
            <p:grpSpPr>
              <a:xfrm>
                <a:off x="10598984" y="4871790"/>
                <a:ext cx="932386" cy="558730"/>
                <a:chOff x="10598984" y="4871790"/>
                <a:chExt cx="932386" cy="558730"/>
              </a:xfrm>
            </p:grpSpPr>
            <p:pic>
              <p:nvPicPr>
                <p:cNvPr id="95" name="Graphic 94" descr="Lightning bolt outline">
                  <a:extLst>
                    <a:ext uri="{FF2B5EF4-FFF2-40B4-BE49-F238E27FC236}">
                      <a16:creationId xmlns:a16="http://schemas.microsoft.com/office/drawing/2014/main" id="{978EF1A0-8AE8-C9E6-9B18-0B3C24282BC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0795158" y="5072754"/>
                  <a:ext cx="348928" cy="348928"/>
                </a:xfrm>
                <a:prstGeom prst="rect">
                  <a:avLst/>
                </a:prstGeom>
              </p:spPr>
            </p:pic>
            <p:pic>
              <p:nvPicPr>
                <p:cNvPr id="98" name="Graphic 97" descr="Fire outline">
                  <a:extLst>
                    <a:ext uri="{FF2B5EF4-FFF2-40B4-BE49-F238E27FC236}">
                      <a16:creationId xmlns:a16="http://schemas.microsoft.com/office/drawing/2014/main" id="{E0E5D5EA-107E-3F29-C1D1-2C4443C8522B}"/>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993542" y="5063649"/>
                  <a:ext cx="316428" cy="316428"/>
                </a:xfrm>
                <a:prstGeom prst="rect">
                  <a:avLst/>
                </a:prstGeom>
              </p:spPr>
            </p:pic>
            <p:sp>
              <p:nvSpPr>
                <p:cNvPr id="138" name="Freeform: Shape 137">
                  <a:extLst>
                    <a:ext uri="{FF2B5EF4-FFF2-40B4-BE49-F238E27FC236}">
                      <a16:creationId xmlns:a16="http://schemas.microsoft.com/office/drawing/2014/main" id="{E3860F6E-3541-DBEC-77FA-DA280424BB13}"/>
                    </a:ext>
                  </a:extLst>
                </p:cNvPr>
                <p:cNvSpPr/>
                <p:nvPr/>
              </p:nvSpPr>
              <p:spPr>
                <a:xfrm>
                  <a:off x="10598984" y="4871790"/>
                  <a:ext cx="932386" cy="558730"/>
                </a:xfrm>
                <a:custGeom>
                  <a:avLst/>
                  <a:gdLst>
                    <a:gd name="connsiteX0" fmla="*/ 466193 w 932386"/>
                    <a:gd name="connsiteY0" fmla="*/ 0 h 558730"/>
                    <a:gd name="connsiteX1" fmla="*/ 932386 w 932386"/>
                    <a:gd name="connsiteY1" fmla="*/ 466193 h 558730"/>
                    <a:gd name="connsiteX2" fmla="*/ 923057 w 932386"/>
                    <a:gd name="connsiteY2" fmla="*/ 558730 h 558730"/>
                    <a:gd name="connsiteX3" fmla="*/ 9329 w 932386"/>
                    <a:gd name="connsiteY3" fmla="*/ 558730 h 558730"/>
                    <a:gd name="connsiteX4" fmla="*/ 0 w 932386"/>
                    <a:gd name="connsiteY4" fmla="*/ 466193 h 558730"/>
                    <a:gd name="connsiteX5" fmla="*/ 466193 w 932386"/>
                    <a:gd name="connsiteY5" fmla="*/ 0 h 558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2386" h="558730">
                      <a:moveTo>
                        <a:pt x="466193" y="0"/>
                      </a:moveTo>
                      <a:cubicBezTo>
                        <a:pt x="723664" y="0"/>
                        <a:pt x="932386" y="208722"/>
                        <a:pt x="932386" y="466193"/>
                      </a:cubicBezTo>
                      <a:lnTo>
                        <a:pt x="923057" y="558730"/>
                      </a:lnTo>
                      <a:lnTo>
                        <a:pt x="9329" y="558730"/>
                      </a:lnTo>
                      <a:lnTo>
                        <a:pt x="0" y="466193"/>
                      </a:lnTo>
                      <a:cubicBezTo>
                        <a:pt x="0" y="208722"/>
                        <a:pt x="208722" y="0"/>
                        <a:pt x="466193" y="0"/>
                      </a:cubicBezTo>
                      <a:close/>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solidFill>
                      <a:schemeClr val="tx1">
                        <a:lumMod val="65000"/>
                        <a:lumOff val="35000"/>
                      </a:schemeClr>
                    </a:solidFill>
                  </a:endParaRPr>
                </a:p>
              </p:txBody>
            </p:sp>
          </p:grpSp>
          <p:sp>
            <p:nvSpPr>
              <p:cNvPr id="100" name="Block Arc 99">
                <a:extLst>
                  <a:ext uri="{FF2B5EF4-FFF2-40B4-BE49-F238E27FC236}">
                    <a16:creationId xmlns:a16="http://schemas.microsoft.com/office/drawing/2014/main" id="{4EBCEAE6-B9CB-339F-A87E-EA2A8CE31DA6}"/>
                  </a:ext>
                </a:extLst>
              </p:cNvPr>
              <p:cNvSpPr/>
              <p:nvPr/>
            </p:nvSpPr>
            <p:spPr>
              <a:xfrm>
                <a:off x="10655244" y="4935825"/>
                <a:ext cx="820610" cy="820610"/>
              </a:xfrm>
              <a:prstGeom prst="blockArc">
                <a:avLst>
                  <a:gd name="adj1" fmla="val 10800000"/>
                  <a:gd name="adj2" fmla="val 13590453"/>
                  <a:gd name="adj3" fmla="val 12668"/>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1" name="Block Arc 100">
                <a:extLst>
                  <a:ext uri="{FF2B5EF4-FFF2-40B4-BE49-F238E27FC236}">
                    <a16:creationId xmlns:a16="http://schemas.microsoft.com/office/drawing/2014/main" id="{C156E479-9ACA-520C-128A-87EC87405563}"/>
                  </a:ext>
                </a:extLst>
              </p:cNvPr>
              <p:cNvSpPr/>
              <p:nvPr/>
            </p:nvSpPr>
            <p:spPr>
              <a:xfrm>
                <a:off x="10655478" y="4935825"/>
                <a:ext cx="820610" cy="820610"/>
              </a:xfrm>
              <a:prstGeom prst="blockArc">
                <a:avLst>
                  <a:gd name="adj1" fmla="val 13498436"/>
                  <a:gd name="adj2" fmla="val 21472143"/>
                  <a:gd name="adj3" fmla="val 12648"/>
                </a:avLst>
              </a:prstGeom>
              <a:solidFill>
                <a:schemeClr val="accent3">
                  <a:lumMod val="40000"/>
                  <a:lumOff val="6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sp>
            <p:nvSpPr>
              <p:cNvPr id="103" name="Block Arc 102">
                <a:extLst>
                  <a:ext uri="{FF2B5EF4-FFF2-40B4-BE49-F238E27FC236}">
                    <a16:creationId xmlns:a16="http://schemas.microsoft.com/office/drawing/2014/main" id="{DF1E9065-4531-A729-9D4A-C2F3C07AF587}"/>
                  </a:ext>
                </a:extLst>
              </p:cNvPr>
              <p:cNvSpPr/>
              <p:nvPr/>
            </p:nvSpPr>
            <p:spPr>
              <a:xfrm>
                <a:off x="10656832" y="4934747"/>
                <a:ext cx="820610" cy="820610"/>
              </a:xfrm>
              <a:prstGeom prst="blockArc">
                <a:avLst>
                  <a:gd name="adj1" fmla="val 18993440"/>
                  <a:gd name="adj2" fmla="val 21472143"/>
                  <a:gd name="adj3" fmla="val 12648"/>
                </a:avLst>
              </a:prstGeom>
              <a:solidFill>
                <a:schemeClr val="accent3">
                  <a:lumMod val="60000"/>
                  <a:lumOff val="4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grpSp>
      </p:grpSp>
      <p:grpSp>
        <p:nvGrpSpPr>
          <p:cNvPr id="179" name="Group 178">
            <a:extLst>
              <a:ext uri="{FF2B5EF4-FFF2-40B4-BE49-F238E27FC236}">
                <a16:creationId xmlns:a16="http://schemas.microsoft.com/office/drawing/2014/main" id="{938B80FA-7787-9832-B315-2BB985720B1B}"/>
              </a:ext>
            </a:extLst>
          </p:cNvPr>
          <p:cNvGrpSpPr/>
          <p:nvPr/>
        </p:nvGrpSpPr>
        <p:grpSpPr>
          <a:xfrm>
            <a:off x="10015383" y="3368450"/>
            <a:ext cx="974815" cy="1081569"/>
            <a:chOff x="9797849" y="3524539"/>
            <a:chExt cx="974815" cy="1081569"/>
          </a:xfrm>
        </p:grpSpPr>
        <p:sp>
          <p:nvSpPr>
            <p:cNvPr id="151" name="Hexagon 150">
              <a:extLst>
                <a:ext uri="{FF2B5EF4-FFF2-40B4-BE49-F238E27FC236}">
                  <a16:creationId xmlns:a16="http://schemas.microsoft.com/office/drawing/2014/main" id="{BEDF1E4E-CF28-4205-E454-A2DFA52B9479}"/>
                </a:ext>
              </a:extLst>
            </p:cNvPr>
            <p:cNvSpPr/>
            <p:nvPr/>
          </p:nvSpPr>
          <p:spPr>
            <a:xfrm rot="5400000">
              <a:off x="9733339" y="3599130"/>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grpSp>
          <p:nvGrpSpPr>
            <p:cNvPr id="153" name="Group 152">
              <a:extLst>
                <a:ext uri="{FF2B5EF4-FFF2-40B4-BE49-F238E27FC236}">
                  <a16:creationId xmlns:a16="http://schemas.microsoft.com/office/drawing/2014/main" id="{2048FC25-C166-670A-B69D-C1AF2D083970}"/>
                </a:ext>
              </a:extLst>
            </p:cNvPr>
            <p:cNvGrpSpPr/>
            <p:nvPr/>
          </p:nvGrpSpPr>
          <p:grpSpPr>
            <a:xfrm>
              <a:off x="10004153" y="3640838"/>
              <a:ext cx="552646" cy="489515"/>
              <a:chOff x="7290325" y="2335123"/>
              <a:chExt cx="789299" cy="699135"/>
            </a:xfrm>
          </p:grpSpPr>
          <p:grpSp>
            <p:nvGrpSpPr>
              <p:cNvPr id="83" name="Graphic 81" descr="Coffee outline">
                <a:extLst>
                  <a:ext uri="{FF2B5EF4-FFF2-40B4-BE49-F238E27FC236}">
                    <a16:creationId xmlns:a16="http://schemas.microsoft.com/office/drawing/2014/main" id="{2BAC2A05-4D75-ABBF-3845-41C12EDA4CD7}"/>
                  </a:ext>
                </a:extLst>
              </p:cNvPr>
              <p:cNvGrpSpPr/>
              <p:nvPr/>
            </p:nvGrpSpPr>
            <p:grpSpPr>
              <a:xfrm>
                <a:off x="7536529" y="2727502"/>
                <a:ext cx="297256" cy="185346"/>
                <a:chOff x="5905498" y="3114630"/>
                <a:chExt cx="246090" cy="153443"/>
              </a:xfrm>
              <a:solidFill>
                <a:srgbClr val="000000"/>
              </a:solidFill>
            </p:grpSpPr>
            <p:sp>
              <p:nvSpPr>
                <p:cNvPr id="84" name="Freeform: Shape 83">
                  <a:extLst>
                    <a:ext uri="{FF2B5EF4-FFF2-40B4-BE49-F238E27FC236}">
                      <a16:creationId xmlns:a16="http://schemas.microsoft.com/office/drawing/2014/main" id="{85D2A917-7754-614E-31B3-077662D16671}"/>
                    </a:ext>
                  </a:extLst>
                </p:cNvPr>
                <p:cNvSpPr/>
                <p:nvPr/>
              </p:nvSpPr>
              <p:spPr>
                <a:xfrm>
                  <a:off x="5905498" y="3114630"/>
                  <a:ext cx="46065" cy="153442"/>
                </a:xfrm>
                <a:custGeom>
                  <a:avLst/>
                  <a:gdLst>
                    <a:gd name="connsiteX0" fmla="*/ 16432 w 46065"/>
                    <a:gd name="connsiteY0" fmla="*/ 137309 h 153442"/>
                    <a:gd name="connsiteX1" fmla="*/ 15857 w 46065"/>
                    <a:gd name="connsiteY1" fmla="*/ 149945 h 153442"/>
                    <a:gd name="connsiteX2" fmla="*/ 16432 w 46065"/>
                    <a:gd name="connsiteY2" fmla="*/ 150520 h 153442"/>
                    <a:gd name="connsiteX3" fmla="*/ 29026 w 46065"/>
                    <a:gd name="connsiteY3" fmla="*/ 151128 h 153442"/>
                    <a:gd name="connsiteX4" fmla="*/ 29634 w 46065"/>
                    <a:gd name="connsiteY4" fmla="*/ 150520 h 153442"/>
                    <a:gd name="connsiteX5" fmla="*/ 29634 w 46065"/>
                    <a:gd name="connsiteY5" fmla="*/ 69663 h 153442"/>
                    <a:gd name="connsiteX6" fmla="*/ 18280 w 46065"/>
                    <a:gd name="connsiteY6" fmla="*/ 41754 h 153442"/>
                    <a:gd name="connsiteX7" fmla="*/ 29634 w 46065"/>
                    <a:gd name="connsiteY7" fmla="*/ 16180 h 153442"/>
                    <a:gd name="connsiteX8" fmla="*/ 30099 w 46065"/>
                    <a:gd name="connsiteY8" fmla="*/ 2973 h 153442"/>
                    <a:gd name="connsiteX9" fmla="*/ 16893 w 46065"/>
                    <a:gd name="connsiteY9" fmla="*/ 2508 h 153442"/>
                    <a:gd name="connsiteX10" fmla="*/ 16432 w 46065"/>
                    <a:gd name="connsiteY10" fmla="*/ 2969 h 153442"/>
                    <a:gd name="connsiteX11" fmla="*/ 16432 w 46065"/>
                    <a:gd name="connsiteY11" fmla="*/ 83826 h 153442"/>
                    <a:gd name="connsiteX12" fmla="*/ 16432 w 46065"/>
                    <a:gd name="connsiteY12" fmla="*/ 137309 h 15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65" h="153442">
                      <a:moveTo>
                        <a:pt x="16432" y="137309"/>
                      </a:moveTo>
                      <a:cubicBezTo>
                        <a:pt x="12784" y="140639"/>
                        <a:pt x="12526" y="146297"/>
                        <a:pt x="15857" y="149945"/>
                      </a:cubicBezTo>
                      <a:cubicBezTo>
                        <a:pt x="16040" y="150145"/>
                        <a:pt x="16232" y="150337"/>
                        <a:pt x="16432" y="150520"/>
                      </a:cubicBezTo>
                      <a:cubicBezTo>
                        <a:pt x="19742" y="154166"/>
                        <a:pt x="25380" y="154438"/>
                        <a:pt x="29026" y="151128"/>
                      </a:cubicBezTo>
                      <a:cubicBezTo>
                        <a:pt x="29238" y="150936"/>
                        <a:pt x="29441" y="150733"/>
                        <a:pt x="29634" y="150520"/>
                      </a:cubicBezTo>
                      <a:cubicBezTo>
                        <a:pt x="51543" y="128020"/>
                        <a:pt x="51543" y="92163"/>
                        <a:pt x="29634" y="69663"/>
                      </a:cubicBezTo>
                      <a:cubicBezTo>
                        <a:pt x="22218" y="62286"/>
                        <a:pt x="18120" y="52213"/>
                        <a:pt x="18280" y="41754"/>
                      </a:cubicBezTo>
                      <a:cubicBezTo>
                        <a:pt x="18408" y="32036"/>
                        <a:pt x="22511" y="22793"/>
                        <a:pt x="29634" y="16180"/>
                      </a:cubicBezTo>
                      <a:cubicBezTo>
                        <a:pt x="33409" y="12661"/>
                        <a:pt x="33617" y="6749"/>
                        <a:pt x="30099" y="2973"/>
                      </a:cubicBezTo>
                      <a:cubicBezTo>
                        <a:pt x="26581" y="-801"/>
                        <a:pt x="20668" y="-1010"/>
                        <a:pt x="16893" y="2508"/>
                      </a:cubicBezTo>
                      <a:cubicBezTo>
                        <a:pt x="16734" y="2656"/>
                        <a:pt x="16581" y="2810"/>
                        <a:pt x="16432" y="2969"/>
                      </a:cubicBezTo>
                      <a:cubicBezTo>
                        <a:pt x="-5477" y="25469"/>
                        <a:pt x="-5477" y="61326"/>
                        <a:pt x="16432" y="83826"/>
                      </a:cubicBezTo>
                      <a:cubicBezTo>
                        <a:pt x="30607" y="98836"/>
                        <a:pt x="30607" y="122300"/>
                        <a:pt x="16432" y="137309"/>
                      </a:cubicBezTo>
                      <a:close/>
                    </a:path>
                  </a:pathLst>
                </a:custGeom>
                <a:solidFill>
                  <a:schemeClr val="tx1">
                    <a:lumMod val="65000"/>
                    <a:lumOff val="35000"/>
                  </a:schemeClr>
                </a:solidFill>
                <a:ln w="9525" cap="flat">
                  <a:noFill/>
                  <a:prstDash val="solid"/>
                  <a:miter/>
                </a:ln>
              </p:spPr>
              <p:txBody>
                <a:bodyPr rtlCol="0" anchor="ctr"/>
                <a:lstStyle/>
                <a:p>
                  <a:endParaRPr lang="en-GB">
                    <a:solidFill>
                      <a:schemeClr val="tx1">
                        <a:lumMod val="65000"/>
                        <a:lumOff val="35000"/>
                      </a:schemeClr>
                    </a:solidFill>
                  </a:endParaRPr>
                </a:p>
              </p:txBody>
            </p:sp>
            <p:sp>
              <p:nvSpPr>
                <p:cNvPr id="85" name="Freeform: Shape 84">
                  <a:extLst>
                    <a:ext uri="{FF2B5EF4-FFF2-40B4-BE49-F238E27FC236}">
                      <a16:creationId xmlns:a16="http://schemas.microsoft.com/office/drawing/2014/main" id="{E1AECD22-A032-774B-EE14-A35EFEDC4A01}"/>
                    </a:ext>
                  </a:extLst>
                </p:cNvPr>
                <p:cNvSpPr/>
                <p:nvPr/>
              </p:nvSpPr>
              <p:spPr>
                <a:xfrm>
                  <a:off x="6002310" y="3114630"/>
                  <a:ext cx="46065" cy="153443"/>
                </a:xfrm>
                <a:custGeom>
                  <a:avLst/>
                  <a:gdLst>
                    <a:gd name="connsiteX0" fmla="*/ 16432 w 46065"/>
                    <a:gd name="connsiteY0" fmla="*/ 137309 h 153443"/>
                    <a:gd name="connsiteX1" fmla="*/ 15857 w 46065"/>
                    <a:gd name="connsiteY1" fmla="*/ 149945 h 153443"/>
                    <a:gd name="connsiteX2" fmla="*/ 16432 w 46065"/>
                    <a:gd name="connsiteY2" fmla="*/ 150521 h 153443"/>
                    <a:gd name="connsiteX3" fmla="*/ 29026 w 46065"/>
                    <a:gd name="connsiteY3" fmla="*/ 151128 h 153443"/>
                    <a:gd name="connsiteX4" fmla="*/ 29634 w 46065"/>
                    <a:gd name="connsiteY4" fmla="*/ 150521 h 153443"/>
                    <a:gd name="connsiteX5" fmla="*/ 29634 w 46065"/>
                    <a:gd name="connsiteY5" fmla="*/ 69663 h 153443"/>
                    <a:gd name="connsiteX6" fmla="*/ 18280 w 46065"/>
                    <a:gd name="connsiteY6" fmla="*/ 41755 h 153443"/>
                    <a:gd name="connsiteX7" fmla="*/ 29634 w 46065"/>
                    <a:gd name="connsiteY7" fmla="*/ 16180 h 153443"/>
                    <a:gd name="connsiteX8" fmla="*/ 30099 w 46065"/>
                    <a:gd name="connsiteY8" fmla="*/ 2974 h 153443"/>
                    <a:gd name="connsiteX9" fmla="*/ 16893 w 46065"/>
                    <a:gd name="connsiteY9" fmla="*/ 2508 h 153443"/>
                    <a:gd name="connsiteX10" fmla="*/ 16432 w 46065"/>
                    <a:gd name="connsiteY10" fmla="*/ 2969 h 153443"/>
                    <a:gd name="connsiteX11" fmla="*/ 16432 w 46065"/>
                    <a:gd name="connsiteY11" fmla="*/ 83827 h 153443"/>
                    <a:gd name="connsiteX12" fmla="*/ 16432 w 46065"/>
                    <a:gd name="connsiteY12" fmla="*/ 137309 h 153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65" h="153443">
                      <a:moveTo>
                        <a:pt x="16432" y="137309"/>
                      </a:moveTo>
                      <a:cubicBezTo>
                        <a:pt x="12784" y="140639"/>
                        <a:pt x="12526" y="146297"/>
                        <a:pt x="15857" y="149945"/>
                      </a:cubicBezTo>
                      <a:cubicBezTo>
                        <a:pt x="16040" y="150145"/>
                        <a:pt x="16232" y="150338"/>
                        <a:pt x="16432" y="150521"/>
                      </a:cubicBezTo>
                      <a:cubicBezTo>
                        <a:pt x="19742" y="154166"/>
                        <a:pt x="25380" y="154438"/>
                        <a:pt x="29026" y="151128"/>
                      </a:cubicBezTo>
                      <a:cubicBezTo>
                        <a:pt x="29238" y="150936"/>
                        <a:pt x="29441" y="150733"/>
                        <a:pt x="29634" y="150521"/>
                      </a:cubicBezTo>
                      <a:cubicBezTo>
                        <a:pt x="51543" y="128021"/>
                        <a:pt x="51543" y="92163"/>
                        <a:pt x="29634" y="69663"/>
                      </a:cubicBezTo>
                      <a:cubicBezTo>
                        <a:pt x="22218" y="62287"/>
                        <a:pt x="18120" y="52213"/>
                        <a:pt x="18280" y="41755"/>
                      </a:cubicBezTo>
                      <a:cubicBezTo>
                        <a:pt x="18408" y="32035"/>
                        <a:pt x="22511" y="22793"/>
                        <a:pt x="29634" y="16180"/>
                      </a:cubicBezTo>
                      <a:cubicBezTo>
                        <a:pt x="33409" y="12661"/>
                        <a:pt x="33617" y="6749"/>
                        <a:pt x="30099" y="2974"/>
                      </a:cubicBezTo>
                      <a:cubicBezTo>
                        <a:pt x="26581" y="-802"/>
                        <a:pt x="20668" y="-1010"/>
                        <a:pt x="16893" y="2508"/>
                      </a:cubicBezTo>
                      <a:cubicBezTo>
                        <a:pt x="16734" y="2656"/>
                        <a:pt x="16581" y="2810"/>
                        <a:pt x="16432" y="2969"/>
                      </a:cubicBezTo>
                      <a:cubicBezTo>
                        <a:pt x="-5477" y="25469"/>
                        <a:pt x="-5477" y="61327"/>
                        <a:pt x="16432" y="83827"/>
                      </a:cubicBezTo>
                      <a:cubicBezTo>
                        <a:pt x="30612" y="98834"/>
                        <a:pt x="30612" y="122302"/>
                        <a:pt x="16432" y="137309"/>
                      </a:cubicBezTo>
                      <a:close/>
                    </a:path>
                  </a:pathLst>
                </a:custGeom>
                <a:solidFill>
                  <a:schemeClr val="tx1">
                    <a:lumMod val="65000"/>
                    <a:lumOff val="35000"/>
                  </a:schemeClr>
                </a:solidFill>
                <a:ln w="9525" cap="flat">
                  <a:noFill/>
                  <a:prstDash val="solid"/>
                  <a:miter/>
                </a:ln>
              </p:spPr>
              <p:txBody>
                <a:bodyPr rtlCol="0" anchor="ctr"/>
                <a:lstStyle/>
                <a:p>
                  <a:endParaRPr lang="en-GB">
                    <a:solidFill>
                      <a:schemeClr val="tx1">
                        <a:lumMod val="65000"/>
                        <a:lumOff val="35000"/>
                      </a:schemeClr>
                    </a:solidFill>
                  </a:endParaRPr>
                </a:p>
              </p:txBody>
            </p:sp>
            <p:sp>
              <p:nvSpPr>
                <p:cNvPr id="86" name="Freeform: Shape 85">
                  <a:extLst>
                    <a:ext uri="{FF2B5EF4-FFF2-40B4-BE49-F238E27FC236}">
                      <a16:creationId xmlns:a16="http://schemas.microsoft.com/office/drawing/2014/main" id="{7AE71215-3B45-B2E2-F3C4-958725F0A824}"/>
                    </a:ext>
                  </a:extLst>
                </p:cNvPr>
                <p:cNvSpPr/>
                <p:nvPr/>
              </p:nvSpPr>
              <p:spPr>
                <a:xfrm>
                  <a:off x="6105523" y="3114630"/>
                  <a:ext cx="46065" cy="153442"/>
                </a:xfrm>
                <a:custGeom>
                  <a:avLst/>
                  <a:gdLst>
                    <a:gd name="connsiteX0" fmla="*/ 16432 w 46065"/>
                    <a:gd name="connsiteY0" fmla="*/ 137309 h 153442"/>
                    <a:gd name="connsiteX1" fmla="*/ 15857 w 46065"/>
                    <a:gd name="connsiteY1" fmla="*/ 149945 h 153442"/>
                    <a:gd name="connsiteX2" fmla="*/ 16432 w 46065"/>
                    <a:gd name="connsiteY2" fmla="*/ 150520 h 153442"/>
                    <a:gd name="connsiteX3" fmla="*/ 29026 w 46065"/>
                    <a:gd name="connsiteY3" fmla="*/ 151128 h 153442"/>
                    <a:gd name="connsiteX4" fmla="*/ 29634 w 46065"/>
                    <a:gd name="connsiteY4" fmla="*/ 150520 h 153442"/>
                    <a:gd name="connsiteX5" fmla="*/ 29634 w 46065"/>
                    <a:gd name="connsiteY5" fmla="*/ 69663 h 153442"/>
                    <a:gd name="connsiteX6" fmla="*/ 18280 w 46065"/>
                    <a:gd name="connsiteY6" fmla="*/ 41754 h 153442"/>
                    <a:gd name="connsiteX7" fmla="*/ 29634 w 46065"/>
                    <a:gd name="connsiteY7" fmla="*/ 16180 h 153442"/>
                    <a:gd name="connsiteX8" fmla="*/ 30099 w 46065"/>
                    <a:gd name="connsiteY8" fmla="*/ 2973 h 153442"/>
                    <a:gd name="connsiteX9" fmla="*/ 16893 w 46065"/>
                    <a:gd name="connsiteY9" fmla="*/ 2508 h 153442"/>
                    <a:gd name="connsiteX10" fmla="*/ 16432 w 46065"/>
                    <a:gd name="connsiteY10" fmla="*/ 2969 h 153442"/>
                    <a:gd name="connsiteX11" fmla="*/ 16432 w 46065"/>
                    <a:gd name="connsiteY11" fmla="*/ 83826 h 153442"/>
                    <a:gd name="connsiteX12" fmla="*/ 16432 w 46065"/>
                    <a:gd name="connsiteY12" fmla="*/ 137309 h 153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065" h="153442">
                      <a:moveTo>
                        <a:pt x="16432" y="137309"/>
                      </a:moveTo>
                      <a:cubicBezTo>
                        <a:pt x="12784" y="140639"/>
                        <a:pt x="12526" y="146297"/>
                        <a:pt x="15857" y="149945"/>
                      </a:cubicBezTo>
                      <a:cubicBezTo>
                        <a:pt x="16040" y="150145"/>
                        <a:pt x="16231" y="150337"/>
                        <a:pt x="16432" y="150520"/>
                      </a:cubicBezTo>
                      <a:cubicBezTo>
                        <a:pt x="19742" y="154166"/>
                        <a:pt x="25380" y="154438"/>
                        <a:pt x="29026" y="151128"/>
                      </a:cubicBezTo>
                      <a:cubicBezTo>
                        <a:pt x="29238" y="150936"/>
                        <a:pt x="29441" y="150733"/>
                        <a:pt x="29634" y="150520"/>
                      </a:cubicBezTo>
                      <a:cubicBezTo>
                        <a:pt x="51543" y="128020"/>
                        <a:pt x="51543" y="92163"/>
                        <a:pt x="29634" y="69663"/>
                      </a:cubicBezTo>
                      <a:cubicBezTo>
                        <a:pt x="22218" y="62286"/>
                        <a:pt x="18120" y="52213"/>
                        <a:pt x="18280" y="41754"/>
                      </a:cubicBezTo>
                      <a:cubicBezTo>
                        <a:pt x="18408" y="32036"/>
                        <a:pt x="22511" y="22793"/>
                        <a:pt x="29634" y="16180"/>
                      </a:cubicBezTo>
                      <a:cubicBezTo>
                        <a:pt x="33409" y="12661"/>
                        <a:pt x="33617" y="6749"/>
                        <a:pt x="30099" y="2973"/>
                      </a:cubicBezTo>
                      <a:cubicBezTo>
                        <a:pt x="26581" y="-801"/>
                        <a:pt x="20668" y="-1010"/>
                        <a:pt x="16893" y="2508"/>
                      </a:cubicBezTo>
                      <a:cubicBezTo>
                        <a:pt x="16734" y="2656"/>
                        <a:pt x="16581" y="2810"/>
                        <a:pt x="16432" y="2969"/>
                      </a:cubicBezTo>
                      <a:cubicBezTo>
                        <a:pt x="-5477" y="25469"/>
                        <a:pt x="-5477" y="61326"/>
                        <a:pt x="16432" y="83826"/>
                      </a:cubicBezTo>
                      <a:cubicBezTo>
                        <a:pt x="30607" y="98836"/>
                        <a:pt x="30607" y="122300"/>
                        <a:pt x="16432" y="137309"/>
                      </a:cubicBezTo>
                      <a:close/>
                    </a:path>
                  </a:pathLst>
                </a:custGeom>
                <a:solidFill>
                  <a:schemeClr val="tx1">
                    <a:lumMod val="65000"/>
                    <a:lumOff val="35000"/>
                  </a:schemeClr>
                </a:solidFill>
                <a:ln w="9525" cap="flat">
                  <a:noFill/>
                  <a:prstDash val="solid"/>
                  <a:miter/>
                </a:ln>
              </p:spPr>
              <p:txBody>
                <a:bodyPr rtlCol="0" anchor="ctr"/>
                <a:lstStyle/>
                <a:p>
                  <a:endParaRPr lang="en-GB">
                    <a:solidFill>
                      <a:schemeClr val="tx1">
                        <a:lumMod val="65000"/>
                        <a:lumOff val="35000"/>
                      </a:schemeClr>
                    </a:solidFill>
                  </a:endParaRPr>
                </a:p>
              </p:txBody>
            </p:sp>
          </p:grpSp>
          <p:sp>
            <p:nvSpPr>
              <p:cNvPr id="91" name="Graphic 74" descr="Home outline">
                <a:extLst>
                  <a:ext uri="{FF2B5EF4-FFF2-40B4-BE49-F238E27FC236}">
                    <a16:creationId xmlns:a16="http://schemas.microsoft.com/office/drawing/2014/main" id="{8689EC2D-3C7A-746F-62D5-44F750A257B8}"/>
                  </a:ext>
                </a:extLst>
              </p:cNvPr>
              <p:cNvSpPr/>
              <p:nvPr/>
            </p:nvSpPr>
            <p:spPr>
              <a:xfrm>
                <a:off x="7290325" y="2335123"/>
                <a:ext cx="789299" cy="699135"/>
              </a:xfrm>
              <a:custGeom>
                <a:avLst/>
                <a:gdLst>
                  <a:gd name="connsiteX0" fmla="*/ 0 w 789298"/>
                  <a:gd name="connsiteY0" fmla="*/ 374885 h 699134"/>
                  <a:gd name="connsiteX1" fmla="*/ 61808 w 789298"/>
                  <a:gd name="connsiteY1" fmla="*/ 436683 h 699134"/>
                  <a:gd name="connsiteX2" fmla="*/ 108899 w 789298"/>
                  <a:gd name="connsiteY2" fmla="*/ 392087 h 699134"/>
                  <a:gd name="connsiteX3" fmla="*/ 108899 w 789298"/>
                  <a:gd name="connsiteY3" fmla="*/ 698906 h 699134"/>
                  <a:gd name="connsiteX4" fmla="*/ 347024 w 789298"/>
                  <a:gd name="connsiteY4" fmla="*/ 699002 h 699134"/>
                  <a:gd name="connsiteX5" fmla="*/ 347024 w 789298"/>
                  <a:gd name="connsiteY5" fmla="*/ 461172 h 699134"/>
                  <a:gd name="connsiteX6" fmla="*/ 442274 w 789298"/>
                  <a:gd name="connsiteY6" fmla="*/ 461172 h 699134"/>
                  <a:gd name="connsiteX7" fmla="*/ 442274 w 789298"/>
                  <a:gd name="connsiteY7" fmla="*/ 699040 h 699134"/>
                  <a:gd name="connsiteX8" fmla="*/ 680399 w 789298"/>
                  <a:gd name="connsiteY8" fmla="*/ 699135 h 699134"/>
                  <a:gd name="connsiteX9" fmla="*/ 680399 w 789298"/>
                  <a:gd name="connsiteY9" fmla="*/ 391687 h 699134"/>
                  <a:gd name="connsiteX10" fmla="*/ 727729 w 789298"/>
                  <a:gd name="connsiteY10" fmla="*/ 436455 h 699134"/>
                  <a:gd name="connsiteX11" fmla="*/ 789299 w 789298"/>
                  <a:gd name="connsiteY11" fmla="*/ 374894 h 699134"/>
                  <a:gd name="connsiteX12" fmla="*/ 394649 w 789298"/>
                  <a:gd name="connsiteY12" fmla="*/ 0 h 699134"/>
                  <a:gd name="connsiteX13" fmla="*/ 661349 w 789298"/>
                  <a:gd name="connsiteY13" fmla="*/ 680085 h 699134"/>
                  <a:gd name="connsiteX14" fmla="*/ 461324 w 789298"/>
                  <a:gd name="connsiteY14" fmla="*/ 679999 h 699134"/>
                  <a:gd name="connsiteX15" fmla="*/ 461324 w 789298"/>
                  <a:gd name="connsiteY15" fmla="*/ 442122 h 699134"/>
                  <a:gd name="connsiteX16" fmla="*/ 327974 w 789298"/>
                  <a:gd name="connsiteY16" fmla="*/ 442122 h 699134"/>
                  <a:gd name="connsiteX17" fmla="*/ 327974 w 789298"/>
                  <a:gd name="connsiteY17" fmla="*/ 679942 h 699134"/>
                  <a:gd name="connsiteX18" fmla="*/ 127949 w 789298"/>
                  <a:gd name="connsiteY18" fmla="*/ 679866 h 699134"/>
                  <a:gd name="connsiteX19" fmla="*/ 127949 w 789298"/>
                  <a:gd name="connsiteY19" fmla="*/ 374047 h 699134"/>
                  <a:gd name="connsiteX20" fmla="*/ 394649 w 789298"/>
                  <a:gd name="connsiteY20" fmla="*/ 121482 h 699134"/>
                  <a:gd name="connsiteX21" fmla="*/ 661349 w 789298"/>
                  <a:gd name="connsiteY21" fmla="*/ 373675 h 699134"/>
                  <a:gd name="connsiteX22" fmla="*/ 62170 w 789298"/>
                  <a:gd name="connsiteY22" fmla="*/ 410108 h 699134"/>
                  <a:gd name="connsiteX23" fmla="*/ 27299 w 789298"/>
                  <a:gd name="connsiteY23" fmla="*/ 375285 h 699134"/>
                  <a:gd name="connsiteX24" fmla="*/ 394649 w 789298"/>
                  <a:gd name="connsiteY24" fmla="*/ 26251 h 699134"/>
                  <a:gd name="connsiteX25" fmla="*/ 762000 w 789298"/>
                  <a:gd name="connsiteY25" fmla="*/ 375285 h 699134"/>
                  <a:gd name="connsiteX26" fmla="*/ 727358 w 789298"/>
                  <a:gd name="connsiteY26" fmla="*/ 409880 h 699134"/>
                  <a:gd name="connsiteX27" fmla="*/ 394649 w 789298"/>
                  <a:gd name="connsiteY27" fmla="*/ 95250 h 699134"/>
                  <a:gd name="connsiteX0" fmla="*/ 0 w 789299"/>
                  <a:gd name="connsiteY0" fmla="*/ 374885 h 699135"/>
                  <a:gd name="connsiteX1" fmla="*/ 61808 w 789299"/>
                  <a:gd name="connsiteY1" fmla="*/ 436683 h 699135"/>
                  <a:gd name="connsiteX2" fmla="*/ 108899 w 789299"/>
                  <a:gd name="connsiteY2" fmla="*/ 392087 h 699135"/>
                  <a:gd name="connsiteX3" fmla="*/ 108899 w 789299"/>
                  <a:gd name="connsiteY3" fmla="*/ 698906 h 699135"/>
                  <a:gd name="connsiteX4" fmla="*/ 347024 w 789299"/>
                  <a:gd name="connsiteY4" fmla="*/ 699002 h 699135"/>
                  <a:gd name="connsiteX5" fmla="*/ 347024 w 789299"/>
                  <a:gd name="connsiteY5" fmla="*/ 461172 h 699135"/>
                  <a:gd name="connsiteX6" fmla="*/ 442274 w 789299"/>
                  <a:gd name="connsiteY6" fmla="*/ 461172 h 699135"/>
                  <a:gd name="connsiteX7" fmla="*/ 442274 w 789299"/>
                  <a:gd name="connsiteY7" fmla="*/ 699040 h 699135"/>
                  <a:gd name="connsiteX8" fmla="*/ 680399 w 789299"/>
                  <a:gd name="connsiteY8" fmla="*/ 699135 h 699135"/>
                  <a:gd name="connsiteX9" fmla="*/ 680399 w 789299"/>
                  <a:gd name="connsiteY9" fmla="*/ 391687 h 699135"/>
                  <a:gd name="connsiteX10" fmla="*/ 727729 w 789299"/>
                  <a:gd name="connsiteY10" fmla="*/ 436455 h 699135"/>
                  <a:gd name="connsiteX11" fmla="*/ 789299 w 789299"/>
                  <a:gd name="connsiteY11" fmla="*/ 374894 h 699135"/>
                  <a:gd name="connsiteX12" fmla="*/ 394649 w 789299"/>
                  <a:gd name="connsiteY12" fmla="*/ 0 h 699135"/>
                  <a:gd name="connsiteX13" fmla="*/ 0 w 789299"/>
                  <a:gd name="connsiteY13" fmla="*/ 374885 h 699135"/>
                  <a:gd name="connsiteX14" fmla="*/ 661349 w 789299"/>
                  <a:gd name="connsiteY14" fmla="*/ 680085 h 699135"/>
                  <a:gd name="connsiteX15" fmla="*/ 461324 w 789299"/>
                  <a:gd name="connsiteY15" fmla="*/ 679999 h 699135"/>
                  <a:gd name="connsiteX16" fmla="*/ 327974 w 789299"/>
                  <a:gd name="connsiteY16" fmla="*/ 442122 h 699135"/>
                  <a:gd name="connsiteX17" fmla="*/ 327974 w 789299"/>
                  <a:gd name="connsiteY17" fmla="*/ 679942 h 699135"/>
                  <a:gd name="connsiteX18" fmla="*/ 127949 w 789299"/>
                  <a:gd name="connsiteY18" fmla="*/ 679866 h 699135"/>
                  <a:gd name="connsiteX19" fmla="*/ 127949 w 789299"/>
                  <a:gd name="connsiteY19" fmla="*/ 374047 h 699135"/>
                  <a:gd name="connsiteX20" fmla="*/ 394649 w 789299"/>
                  <a:gd name="connsiteY20" fmla="*/ 121482 h 699135"/>
                  <a:gd name="connsiteX21" fmla="*/ 661349 w 789299"/>
                  <a:gd name="connsiteY21" fmla="*/ 373675 h 699135"/>
                  <a:gd name="connsiteX22" fmla="*/ 661349 w 789299"/>
                  <a:gd name="connsiteY22" fmla="*/ 680085 h 699135"/>
                  <a:gd name="connsiteX23" fmla="*/ 62170 w 789299"/>
                  <a:gd name="connsiteY23" fmla="*/ 410108 h 699135"/>
                  <a:gd name="connsiteX24" fmla="*/ 27299 w 789299"/>
                  <a:gd name="connsiteY24" fmla="*/ 375285 h 699135"/>
                  <a:gd name="connsiteX25" fmla="*/ 394649 w 789299"/>
                  <a:gd name="connsiteY25" fmla="*/ 26251 h 699135"/>
                  <a:gd name="connsiteX26" fmla="*/ 762000 w 789299"/>
                  <a:gd name="connsiteY26" fmla="*/ 375285 h 699135"/>
                  <a:gd name="connsiteX27" fmla="*/ 727358 w 789299"/>
                  <a:gd name="connsiteY27" fmla="*/ 409880 h 699135"/>
                  <a:gd name="connsiteX28" fmla="*/ 394649 w 789299"/>
                  <a:gd name="connsiteY28" fmla="*/ 95250 h 699135"/>
                  <a:gd name="connsiteX29" fmla="*/ 62170 w 789299"/>
                  <a:gd name="connsiteY29" fmla="*/ 410108 h 699135"/>
                  <a:gd name="connsiteX0" fmla="*/ 0 w 789299"/>
                  <a:gd name="connsiteY0" fmla="*/ 374885 h 699135"/>
                  <a:gd name="connsiteX1" fmla="*/ 61808 w 789299"/>
                  <a:gd name="connsiteY1" fmla="*/ 436683 h 699135"/>
                  <a:gd name="connsiteX2" fmla="*/ 108899 w 789299"/>
                  <a:gd name="connsiteY2" fmla="*/ 392087 h 699135"/>
                  <a:gd name="connsiteX3" fmla="*/ 108899 w 789299"/>
                  <a:gd name="connsiteY3" fmla="*/ 698906 h 699135"/>
                  <a:gd name="connsiteX4" fmla="*/ 347024 w 789299"/>
                  <a:gd name="connsiteY4" fmla="*/ 699002 h 699135"/>
                  <a:gd name="connsiteX5" fmla="*/ 347024 w 789299"/>
                  <a:gd name="connsiteY5" fmla="*/ 461172 h 699135"/>
                  <a:gd name="connsiteX6" fmla="*/ 442274 w 789299"/>
                  <a:gd name="connsiteY6" fmla="*/ 699040 h 699135"/>
                  <a:gd name="connsiteX7" fmla="*/ 680399 w 789299"/>
                  <a:gd name="connsiteY7" fmla="*/ 699135 h 699135"/>
                  <a:gd name="connsiteX8" fmla="*/ 680399 w 789299"/>
                  <a:gd name="connsiteY8" fmla="*/ 391687 h 699135"/>
                  <a:gd name="connsiteX9" fmla="*/ 727729 w 789299"/>
                  <a:gd name="connsiteY9" fmla="*/ 436455 h 699135"/>
                  <a:gd name="connsiteX10" fmla="*/ 789299 w 789299"/>
                  <a:gd name="connsiteY10" fmla="*/ 374894 h 699135"/>
                  <a:gd name="connsiteX11" fmla="*/ 394649 w 789299"/>
                  <a:gd name="connsiteY11" fmla="*/ 0 h 699135"/>
                  <a:gd name="connsiteX12" fmla="*/ 0 w 789299"/>
                  <a:gd name="connsiteY12" fmla="*/ 374885 h 699135"/>
                  <a:gd name="connsiteX13" fmla="*/ 661349 w 789299"/>
                  <a:gd name="connsiteY13" fmla="*/ 680085 h 699135"/>
                  <a:gd name="connsiteX14" fmla="*/ 461324 w 789299"/>
                  <a:gd name="connsiteY14" fmla="*/ 679999 h 699135"/>
                  <a:gd name="connsiteX15" fmla="*/ 327974 w 789299"/>
                  <a:gd name="connsiteY15" fmla="*/ 442122 h 699135"/>
                  <a:gd name="connsiteX16" fmla="*/ 327974 w 789299"/>
                  <a:gd name="connsiteY16" fmla="*/ 679942 h 699135"/>
                  <a:gd name="connsiteX17" fmla="*/ 127949 w 789299"/>
                  <a:gd name="connsiteY17" fmla="*/ 679866 h 699135"/>
                  <a:gd name="connsiteX18" fmla="*/ 127949 w 789299"/>
                  <a:gd name="connsiteY18" fmla="*/ 374047 h 699135"/>
                  <a:gd name="connsiteX19" fmla="*/ 394649 w 789299"/>
                  <a:gd name="connsiteY19" fmla="*/ 121482 h 699135"/>
                  <a:gd name="connsiteX20" fmla="*/ 661349 w 789299"/>
                  <a:gd name="connsiteY20" fmla="*/ 373675 h 699135"/>
                  <a:gd name="connsiteX21" fmla="*/ 661349 w 789299"/>
                  <a:gd name="connsiteY21" fmla="*/ 680085 h 699135"/>
                  <a:gd name="connsiteX22" fmla="*/ 62170 w 789299"/>
                  <a:gd name="connsiteY22" fmla="*/ 410108 h 699135"/>
                  <a:gd name="connsiteX23" fmla="*/ 27299 w 789299"/>
                  <a:gd name="connsiteY23" fmla="*/ 375285 h 699135"/>
                  <a:gd name="connsiteX24" fmla="*/ 394649 w 789299"/>
                  <a:gd name="connsiteY24" fmla="*/ 26251 h 699135"/>
                  <a:gd name="connsiteX25" fmla="*/ 762000 w 789299"/>
                  <a:gd name="connsiteY25" fmla="*/ 375285 h 699135"/>
                  <a:gd name="connsiteX26" fmla="*/ 727358 w 789299"/>
                  <a:gd name="connsiteY26" fmla="*/ 409880 h 699135"/>
                  <a:gd name="connsiteX27" fmla="*/ 394649 w 789299"/>
                  <a:gd name="connsiteY27" fmla="*/ 95250 h 699135"/>
                  <a:gd name="connsiteX28" fmla="*/ 62170 w 789299"/>
                  <a:gd name="connsiteY28" fmla="*/ 410108 h 699135"/>
                  <a:gd name="connsiteX0" fmla="*/ 0 w 789299"/>
                  <a:gd name="connsiteY0" fmla="*/ 374885 h 699135"/>
                  <a:gd name="connsiteX1" fmla="*/ 61808 w 789299"/>
                  <a:gd name="connsiteY1" fmla="*/ 436683 h 699135"/>
                  <a:gd name="connsiteX2" fmla="*/ 108899 w 789299"/>
                  <a:gd name="connsiteY2" fmla="*/ 392087 h 699135"/>
                  <a:gd name="connsiteX3" fmla="*/ 108899 w 789299"/>
                  <a:gd name="connsiteY3" fmla="*/ 698906 h 699135"/>
                  <a:gd name="connsiteX4" fmla="*/ 347024 w 789299"/>
                  <a:gd name="connsiteY4" fmla="*/ 699002 h 699135"/>
                  <a:gd name="connsiteX5" fmla="*/ 347024 w 789299"/>
                  <a:gd name="connsiteY5" fmla="*/ 461172 h 699135"/>
                  <a:gd name="connsiteX6" fmla="*/ 442274 w 789299"/>
                  <a:gd name="connsiteY6" fmla="*/ 699040 h 699135"/>
                  <a:gd name="connsiteX7" fmla="*/ 680399 w 789299"/>
                  <a:gd name="connsiteY7" fmla="*/ 699135 h 699135"/>
                  <a:gd name="connsiteX8" fmla="*/ 680399 w 789299"/>
                  <a:gd name="connsiteY8" fmla="*/ 391687 h 699135"/>
                  <a:gd name="connsiteX9" fmla="*/ 727729 w 789299"/>
                  <a:gd name="connsiteY9" fmla="*/ 436455 h 699135"/>
                  <a:gd name="connsiteX10" fmla="*/ 789299 w 789299"/>
                  <a:gd name="connsiteY10" fmla="*/ 374894 h 699135"/>
                  <a:gd name="connsiteX11" fmla="*/ 394649 w 789299"/>
                  <a:gd name="connsiteY11" fmla="*/ 0 h 699135"/>
                  <a:gd name="connsiteX12" fmla="*/ 0 w 789299"/>
                  <a:gd name="connsiteY12" fmla="*/ 374885 h 699135"/>
                  <a:gd name="connsiteX13" fmla="*/ 661349 w 789299"/>
                  <a:gd name="connsiteY13" fmla="*/ 680085 h 699135"/>
                  <a:gd name="connsiteX14" fmla="*/ 461324 w 789299"/>
                  <a:gd name="connsiteY14" fmla="*/ 679999 h 699135"/>
                  <a:gd name="connsiteX15" fmla="*/ 327974 w 789299"/>
                  <a:gd name="connsiteY15" fmla="*/ 679942 h 699135"/>
                  <a:gd name="connsiteX16" fmla="*/ 127949 w 789299"/>
                  <a:gd name="connsiteY16" fmla="*/ 679866 h 699135"/>
                  <a:gd name="connsiteX17" fmla="*/ 127949 w 789299"/>
                  <a:gd name="connsiteY17" fmla="*/ 374047 h 699135"/>
                  <a:gd name="connsiteX18" fmla="*/ 394649 w 789299"/>
                  <a:gd name="connsiteY18" fmla="*/ 121482 h 699135"/>
                  <a:gd name="connsiteX19" fmla="*/ 661349 w 789299"/>
                  <a:gd name="connsiteY19" fmla="*/ 373675 h 699135"/>
                  <a:gd name="connsiteX20" fmla="*/ 661349 w 789299"/>
                  <a:gd name="connsiteY20" fmla="*/ 680085 h 699135"/>
                  <a:gd name="connsiteX21" fmla="*/ 62170 w 789299"/>
                  <a:gd name="connsiteY21" fmla="*/ 410108 h 699135"/>
                  <a:gd name="connsiteX22" fmla="*/ 27299 w 789299"/>
                  <a:gd name="connsiteY22" fmla="*/ 375285 h 699135"/>
                  <a:gd name="connsiteX23" fmla="*/ 394649 w 789299"/>
                  <a:gd name="connsiteY23" fmla="*/ 26251 h 699135"/>
                  <a:gd name="connsiteX24" fmla="*/ 762000 w 789299"/>
                  <a:gd name="connsiteY24" fmla="*/ 375285 h 699135"/>
                  <a:gd name="connsiteX25" fmla="*/ 727358 w 789299"/>
                  <a:gd name="connsiteY25" fmla="*/ 409880 h 699135"/>
                  <a:gd name="connsiteX26" fmla="*/ 394649 w 789299"/>
                  <a:gd name="connsiteY26" fmla="*/ 95250 h 699135"/>
                  <a:gd name="connsiteX27" fmla="*/ 62170 w 789299"/>
                  <a:gd name="connsiteY27" fmla="*/ 410108 h 699135"/>
                  <a:gd name="connsiteX0" fmla="*/ 0 w 789299"/>
                  <a:gd name="connsiteY0" fmla="*/ 374885 h 699135"/>
                  <a:gd name="connsiteX1" fmla="*/ 61808 w 789299"/>
                  <a:gd name="connsiteY1" fmla="*/ 436683 h 699135"/>
                  <a:gd name="connsiteX2" fmla="*/ 108899 w 789299"/>
                  <a:gd name="connsiteY2" fmla="*/ 392087 h 699135"/>
                  <a:gd name="connsiteX3" fmla="*/ 108899 w 789299"/>
                  <a:gd name="connsiteY3" fmla="*/ 698906 h 699135"/>
                  <a:gd name="connsiteX4" fmla="*/ 347024 w 789299"/>
                  <a:gd name="connsiteY4" fmla="*/ 699002 h 699135"/>
                  <a:gd name="connsiteX5" fmla="*/ 442274 w 789299"/>
                  <a:gd name="connsiteY5" fmla="*/ 699040 h 699135"/>
                  <a:gd name="connsiteX6" fmla="*/ 680399 w 789299"/>
                  <a:gd name="connsiteY6" fmla="*/ 699135 h 699135"/>
                  <a:gd name="connsiteX7" fmla="*/ 680399 w 789299"/>
                  <a:gd name="connsiteY7" fmla="*/ 391687 h 699135"/>
                  <a:gd name="connsiteX8" fmla="*/ 727729 w 789299"/>
                  <a:gd name="connsiteY8" fmla="*/ 436455 h 699135"/>
                  <a:gd name="connsiteX9" fmla="*/ 789299 w 789299"/>
                  <a:gd name="connsiteY9" fmla="*/ 374894 h 699135"/>
                  <a:gd name="connsiteX10" fmla="*/ 394649 w 789299"/>
                  <a:gd name="connsiteY10" fmla="*/ 0 h 699135"/>
                  <a:gd name="connsiteX11" fmla="*/ 0 w 789299"/>
                  <a:gd name="connsiteY11" fmla="*/ 374885 h 699135"/>
                  <a:gd name="connsiteX12" fmla="*/ 661349 w 789299"/>
                  <a:gd name="connsiteY12" fmla="*/ 680085 h 699135"/>
                  <a:gd name="connsiteX13" fmla="*/ 461324 w 789299"/>
                  <a:gd name="connsiteY13" fmla="*/ 679999 h 699135"/>
                  <a:gd name="connsiteX14" fmla="*/ 327974 w 789299"/>
                  <a:gd name="connsiteY14" fmla="*/ 679942 h 699135"/>
                  <a:gd name="connsiteX15" fmla="*/ 127949 w 789299"/>
                  <a:gd name="connsiteY15" fmla="*/ 679866 h 699135"/>
                  <a:gd name="connsiteX16" fmla="*/ 127949 w 789299"/>
                  <a:gd name="connsiteY16" fmla="*/ 374047 h 699135"/>
                  <a:gd name="connsiteX17" fmla="*/ 394649 w 789299"/>
                  <a:gd name="connsiteY17" fmla="*/ 121482 h 699135"/>
                  <a:gd name="connsiteX18" fmla="*/ 661349 w 789299"/>
                  <a:gd name="connsiteY18" fmla="*/ 373675 h 699135"/>
                  <a:gd name="connsiteX19" fmla="*/ 661349 w 789299"/>
                  <a:gd name="connsiteY19" fmla="*/ 680085 h 699135"/>
                  <a:gd name="connsiteX20" fmla="*/ 62170 w 789299"/>
                  <a:gd name="connsiteY20" fmla="*/ 410108 h 699135"/>
                  <a:gd name="connsiteX21" fmla="*/ 27299 w 789299"/>
                  <a:gd name="connsiteY21" fmla="*/ 375285 h 699135"/>
                  <a:gd name="connsiteX22" fmla="*/ 394649 w 789299"/>
                  <a:gd name="connsiteY22" fmla="*/ 26251 h 699135"/>
                  <a:gd name="connsiteX23" fmla="*/ 762000 w 789299"/>
                  <a:gd name="connsiteY23" fmla="*/ 375285 h 699135"/>
                  <a:gd name="connsiteX24" fmla="*/ 727358 w 789299"/>
                  <a:gd name="connsiteY24" fmla="*/ 409880 h 699135"/>
                  <a:gd name="connsiteX25" fmla="*/ 394649 w 789299"/>
                  <a:gd name="connsiteY25" fmla="*/ 95250 h 699135"/>
                  <a:gd name="connsiteX26" fmla="*/ 62170 w 789299"/>
                  <a:gd name="connsiteY26" fmla="*/ 410108 h 699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789299" h="699135">
                    <a:moveTo>
                      <a:pt x="0" y="374885"/>
                    </a:moveTo>
                    <a:lnTo>
                      <a:pt x="61808" y="436683"/>
                    </a:lnTo>
                    <a:lnTo>
                      <a:pt x="108899" y="392087"/>
                    </a:lnTo>
                    <a:lnTo>
                      <a:pt x="108899" y="698906"/>
                    </a:lnTo>
                    <a:lnTo>
                      <a:pt x="347024" y="699002"/>
                    </a:lnTo>
                    <a:lnTo>
                      <a:pt x="442274" y="699040"/>
                    </a:lnTo>
                    <a:lnTo>
                      <a:pt x="680399" y="699135"/>
                    </a:lnTo>
                    <a:lnTo>
                      <a:pt x="680399" y="391687"/>
                    </a:lnTo>
                    <a:lnTo>
                      <a:pt x="727729" y="436455"/>
                    </a:lnTo>
                    <a:lnTo>
                      <a:pt x="789299" y="374894"/>
                    </a:lnTo>
                    <a:lnTo>
                      <a:pt x="394649" y="0"/>
                    </a:lnTo>
                    <a:lnTo>
                      <a:pt x="0" y="374885"/>
                    </a:lnTo>
                    <a:close/>
                    <a:moveTo>
                      <a:pt x="661349" y="680085"/>
                    </a:moveTo>
                    <a:lnTo>
                      <a:pt x="461324" y="679999"/>
                    </a:lnTo>
                    <a:lnTo>
                      <a:pt x="327974" y="679942"/>
                    </a:lnTo>
                    <a:lnTo>
                      <a:pt x="127949" y="679866"/>
                    </a:lnTo>
                    <a:lnTo>
                      <a:pt x="127949" y="374047"/>
                    </a:lnTo>
                    <a:lnTo>
                      <a:pt x="394649" y="121482"/>
                    </a:lnTo>
                    <a:lnTo>
                      <a:pt x="661349" y="373675"/>
                    </a:lnTo>
                    <a:lnTo>
                      <a:pt x="661349" y="680085"/>
                    </a:lnTo>
                    <a:close/>
                    <a:moveTo>
                      <a:pt x="62170" y="410108"/>
                    </a:moveTo>
                    <a:lnTo>
                      <a:pt x="27299" y="375285"/>
                    </a:lnTo>
                    <a:lnTo>
                      <a:pt x="394649" y="26251"/>
                    </a:lnTo>
                    <a:lnTo>
                      <a:pt x="762000" y="375285"/>
                    </a:lnTo>
                    <a:lnTo>
                      <a:pt x="727358" y="409880"/>
                    </a:lnTo>
                    <a:lnTo>
                      <a:pt x="394649" y="95250"/>
                    </a:lnTo>
                    <a:lnTo>
                      <a:pt x="62170" y="410108"/>
                    </a:lnTo>
                    <a:close/>
                  </a:path>
                </a:pathLst>
              </a:custGeom>
              <a:solidFill>
                <a:schemeClr val="tx1">
                  <a:lumMod val="65000"/>
                  <a:lumOff val="35000"/>
                </a:schemeClr>
              </a:solidFill>
              <a:ln w="9525" cap="flat">
                <a:noFill/>
                <a:prstDash val="solid"/>
                <a:miter/>
              </a:ln>
            </p:spPr>
            <p:txBody>
              <a:bodyPr rtlCol="0" anchor="ctr"/>
              <a:lstStyle/>
              <a:p>
                <a:endParaRPr lang="en-GB" dirty="0">
                  <a:solidFill>
                    <a:schemeClr val="tx1">
                      <a:lumMod val="65000"/>
                      <a:lumOff val="35000"/>
                    </a:schemeClr>
                  </a:solidFill>
                </a:endParaRPr>
              </a:p>
            </p:txBody>
          </p:sp>
        </p:grpSp>
        <p:sp>
          <p:nvSpPr>
            <p:cNvPr id="154" name="TextBox 153">
              <a:extLst>
                <a:ext uri="{FF2B5EF4-FFF2-40B4-BE49-F238E27FC236}">
                  <a16:creationId xmlns:a16="http://schemas.microsoft.com/office/drawing/2014/main" id="{F1443E46-FB95-005A-7329-C5E433364129}"/>
                </a:ext>
              </a:extLst>
            </p:cNvPr>
            <p:cNvSpPr txBox="1"/>
            <p:nvPr/>
          </p:nvSpPr>
          <p:spPr>
            <a:xfrm>
              <a:off x="9797849" y="4114912"/>
              <a:ext cx="974815" cy="415498"/>
            </a:xfrm>
            <a:prstGeom prst="rect">
              <a:avLst/>
            </a:prstGeom>
            <a:noFill/>
          </p:spPr>
          <p:txBody>
            <a:bodyPr wrap="square" rtlCol="0">
              <a:spAutoFit/>
            </a:bodyPr>
            <a:lstStyle/>
            <a:p>
              <a:pPr algn="ctr"/>
              <a:r>
                <a:rPr lang="en-GB" sz="1050" dirty="0">
                  <a:solidFill>
                    <a:schemeClr val="tx1">
                      <a:lumMod val="65000"/>
                      <a:lumOff val="35000"/>
                    </a:schemeClr>
                  </a:solidFill>
                </a:rPr>
                <a:t>Electrified Heating</a:t>
              </a:r>
            </a:p>
          </p:txBody>
        </p:sp>
      </p:grpSp>
      <p:grpSp>
        <p:nvGrpSpPr>
          <p:cNvPr id="178" name="Group 177">
            <a:extLst>
              <a:ext uri="{FF2B5EF4-FFF2-40B4-BE49-F238E27FC236}">
                <a16:creationId xmlns:a16="http://schemas.microsoft.com/office/drawing/2014/main" id="{9C813339-965E-781E-5DDA-E8EAA801BA16}"/>
              </a:ext>
            </a:extLst>
          </p:cNvPr>
          <p:cNvGrpSpPr/>
          <p:nvPr/>
        </p:nvGrpSpPr>
        <p:grpSpPr>
          <a:xfrm>
            <a:off x="10542199" y="4285541"/>
            <a:ext cx="932387" cy="1081569"/>
            <a:chOff x="8704797" y="4707501"/>
            <a:chExt cx="932387" cy="1081569"/>
          </a:xfrm>
        </p:grpSpPr>
        <p:sp>
          <p:nvSpPr>
            <p:cNvPr id="155" name="Hexagon 154">
              <a:extLst>
                <a:ext uri="{FF2B5EF4-FFF2-40B4-BE49-F238E27FC236}">
                  <a16:creationId xmlns:a16="http://schemas.microsoft.com/office/drawing/2014/main" id="{3784B912-9FDE-8850-8998-41E42827EC2F}"/>
                </a:ext>
              </a:extLst>
            </p:cNvPr>
            <p:cNvSpPr/>
            <p:nvPr/>
          </p:nvSpPr>
          <p:spPr>
            <a:xfrm rot="5400000">
              <a:off x="8630206" y="4782092"/>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56" name="TextBox 155">
              <a:extLst>
                <a:ext uri="{FF2B5EF4-FFF2-40B4-BE49-F238E27FC236}">
                  <a16:creationId xmlns:a16="http://schemas.microsoft.com/office/drawing/2014/main" id="{C2601910-8824-5514-3A30-A8AB01F6022E}"/>
                </a:ext>
              </a:extLst>
            </p:cNvPr>
            <p:cNvSpPr txBox="1"/>
            <p:nvPr/>
          </p:nvSpPr>
          <p:spPr>
            <a:xfrm>
              <a:off x="8704797" y="5292839"/>
              <a:ext cx="932387" cy="415498"/>
            </a:xfrm>
            <a:prstGeom prst="rect">
              <a:avLst/>
            </a:prstGeom>
            <a:noFill/>
          </p:spPr>
          <p:txBody>
            <a:bodyPr wrap="square" rtlCol="0">
              <a:spAutoFit/>
            </a:bodyPr>
            <a:lstStyle/>
            <a:p>
              <a:pPr algn="ctr"/>
              <a:r>
                <a:rPr lang="en-GB" sz="1050" dirty="0">
                  <a:solidFill>
                    <a:schemeClr val="tx1">
                      <a:lumMod val="65000"/>
                      <a:lumOff val="35000"/>
                    </a:schemeClr>
                  </a:solidFill>
                </a:rPr>
                <a:t>Domestic Storage</a:t>
              </a:r>
            </a:p>
          </p:txBody>
        </p:sp>
        <p:pic>
          <p:nvPicPr>
            <p:cNvPr id="157" name="Graphic 156" descr="Battery outline">
              <a:extLst>
                <a:ext uri="{FF2B5EF4-FFF2-40B4-BE49-F238E27FC236}">
                  <a16:creationId xmlns:a16="http://schemas.microsoft.com/office/drawing/2014/main" id="{FAC97628-2F8F-591C-AA4F-0B0F3567B39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6200000">
              <a:off x="8933200" y="4838377"/>
              <a:ext cx="475580" cy="475580"/>
            </a:xfrm>
            <a:prstGeom prst="rect">
              <a:avLst/>
            </a:prstGeom>
          </p:spPr>
        </p:pic>
      </p:grpSp>
      <p:grpSp>
        <p:nvGrpSpPr>
          <p:cNvPr id="159" name="Group 158">
            <a:extLst>
              <a:ext uri="{FF2B5EF4-FFF2-40B4-BE49-F238E27FC236}">
                <a16:creationId xmlns:a16="http://schemas.microsoft.com/office/drawing/2014/main" id="{1CDAB331-9934-2C0B-6DC8-773A90A12024}"/>
              </a:ext>
            </a:extLst>
          </p:cNvPr>
          <p:cNvGrpSpPr/>
          <p:nvPr/>
        </p:nvGrpSpPr>
        <p:grpSpPr>
          <a:xfrm>
            <a:off x="4881252" y="4157367"/>
            <a:ext cx="932386" cy="1081568"/>
            <a:chOff x="5666314" y="3150535"/>
            <a:chExt cx="932386" cy="1081568"/>
          </a:xfrm>
        </p:grpSpPr>
        <p:sp>
          <p:nvSpPr>
            <p:cNvPr id="158" name="Hexagon 157">
              <a:extLst>
                <a:ext uri="{FF2B5EF4-FFF2-40B4-BE49-F238E27FC236}">
                  <a16:creationId xmlns:a16="http://schemas.microsoft.com/office/drawing/2014/main" id="{82FC4210-2CBF-B18D-040C-BFB971867CE7}"/>
                </a:ext>
              </a:extLst>
            </p:cNvPr>
            <p:cNvSpPr/>
            <p:nvPr/>
          </p:nvSpPr>
          <p:spPr>
            <a:xfrm rot="5400000">
              <a:off x="5591723" y="3225126"/>
              <a:ext cx="1081568" cy="932386"/>
            </a:xfrm>
            <a:prstGeom prst="hexagon">
              <a:avLst/>
            </a:prstGeom>
            <a:solidFill>
              <a:srgbClr val="AB1236"/>
            </a:solidFill>
            <a:ln>
              <a:solidFill>
                <a:srgbClr val="AB12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2050" name="Picture 2">
              <a:extLst>
                <a:ext uri="{FF2B5EF4-FFF2-40B4-BE49-F238E27FC236}">
                  <a16:creationId xmlns:a16="http://schemas.microsoft.com/office/drawing/2014/main" id="{4F02E08D-1E8F-EB12-CA80-BCF72F072A2A}"/>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801474" y="3350185"/>
              <a:ext cx="624282" cy="635331"/>
            </a:xfrm>
            <a:prstGeom prst="rect">
              <a:avLst/>
            </a:prstGeom>
            <a:solidFill>
              <a:srgbClr val="AB1236"/>
            </a:solidFill>
          </p:spPr>
        </p:pic>
      </p:grpSp>
      <p:sp>
        <p:nvSpPr>
          <p:cNvPr id="160" name="Rectangle 159">
            <a:extLst>
              <a:ext uri="{FF2B5EF4-FFF2-40B4-BE49-F238E27FC236}">
                <a16:creationId xmlns:a16="http://schemas.microsoft.com/office/drawing/2014/main" id="{2492D09E-7C19-925B-8584-CDB458535D8F}"/>
              </a:ext>
            </a:extLst>
          </p:cNvPr>
          <p:cNvSpPr/>
          <p:nvPr/>
        </p:nvSpPr>
        <p:spPr>
          <a:xfrm>
            <a:off x="4531348" y="3190060"/>
            <a:ext cx="4267072" cy="2849888"/>
          </a:xfrm>
          <a:prstGeom prst="rect">
            <a:avLst/>
          </a:prstGeom>
          <a:noFill/>
          <a:ln w="57150" cap="rnd">
            <a:solidFill>
              <a:srgbClr val="AB123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TextBox 160">
            <a:extLst>
              <a:ext uri="{FF2B5EF4-FFF2-40B4-BE49-F238E27FC236}">
                <a16:creationId xmlns:a16="http://schemas.microsoft.com/office/drawing/2014/main" id="{74D59CDD-BCBA-57F2-2878-A28485AFBBE7}"/>
              </a:ext>
            </a:extLst>
          </p:cNvPr>
          <p:cNvSpPr txBox="1"/>
          <p:nvPr/>
        </p:nvSpPr>
        <p:spPr>
          <a:xfrm>
            <a:off x="4532978" y="3542412"/>
            <a:ext cx="4237666" cy="646331"/>
          </a:xfrm>
          <a:prstGeom prst="rect">
            <a:avLst/>
          </a:prstGeom>
          <a:noFill/>
        </p:spPr>
        <p:txBody>
          <a:bodyPr wrap="square" rtlCol="0">
            <a:spAutoFit/>
          </a:bodyPr>
          <a:lstStyle/>
          <a:p>
            <a:pPr algn="ctr"/>
            <a:r>
              <a:rPr lang="en-GB" sz="1200" dirty="0"/>
              <a:t>The distribution network takes electricity from the transmission network and smaller generators and delivers it to houses and businesses at a low voltage.</a:t>
            </a:r>
          </a:p>
        </p:txBody>
      </p:sp>
      <p:sp>
        <p:nvSpPr>
          <p:cNvPr id="162" name="TextBox 161">
            <a:extLst>
              <a:ext uri="{FF2B5EF4-FFF2-40B4-BE49-F238E27FC236}">
                <a16:creationId xmlns:a16="http://schemas.microsoft.com/office/drawing/2014/main" id="{94885A0D-8ECB-234E-6B44-D26CC26A98EC}"/>
              </a:ext>
            </a:extLst>
          </p:cNvPr>
          <p:cNvSpPr txBox="1"/>
          <p:nvPr/>
        </p:nvSpPr>
        <p:spPr>
          <a:xfrm>
            <a:off x="4628674" y="5303369"/>
            <a:ext cx="4086000" cy="655895"/>
          </a:xfrm>
          <a:prstGeom prst="rect">
            <a:avLst/>
          </a:prstGeom>
          <a:solidFill>
            <a:srgbClr val="AB1236"/>
          </a:solidFill>
          <a:ln>
            <a:solidFill>
              <a:srgbClr val="AB1236"/>
            </a:solidFill>
          </a:ln>
        </p:spPr>
        <p:txBody>
          <a:bodyPr wrap="square" rtlCol="0">
            <a:spAutoFit/>
          </a:bodyPr>
          <a:lstStyle/>
          <a:p>
            <a:pPr algn="ctr"/>
            <a:r>
              <a:rPr lang="en-GB" sz="1200" b="1" dirty="0">
                <a:solidFill>
                  <a:schemeClr val="bg1"/>
                </a:solidFill>
              </a:rPr>
              <a:t>Northern </a:t>
            </a:r>
            <a:r>
              <a:rPr lang="en-GB" sz="1200" b="1" dirty="0" err="1">
                <a:solidFill>
                  <a:schemeClr val="bg1"/>
                </a:solidFill>
              </a:rPr>
              <a:t>Powergrid’s</a:t>
            </a:r>
            <a:r>
              <a:rPr lang="en-GB" sz="1200" b="1" dirty="0">
                <a:solidFill>
                  <a:schemeClr val="bg1"/>
                </a:solidFill>
              </a:rPr>
              <a:t> DSO business unit is responsible for managing a smarter, cleaner and more flexible energy network.</a:t>
            </a:r>
          </a:p>
        </p:txBody>
      </p:sp>
      <p:sp>
        <p:nvSpPr>
          <p:cNvPr id="163" name="TextBox 162">
            <a:extLst>
              <a:ext uri="{FF2B5EF4-FFF2-40B4-BE49-F238E27FC236}">
                <a16:creationId xmlns:a16="http://schemas.microsoft.com/office/drawing/2014/main" id="{D0E5F23D-06D1-B7F9-6ECD-4817BDBC400B}"/>
              </a:ext>
            </a:extLst>
          </p:cNvPr>
          <p:cNvSpPr txBox="1"/>
          <p:nvPr/>
        </p:nvSpPr>
        <p:spPr>
          <a:xfrm>
            <a:off x="5336445" y="3271993"/>
            <a:ext cx="2640958" cy="307777"/>
          </a:xfrm>
          <a:prstGeom prst="rect">
            <a:avLst/>
          </a:prstGeom>
          <a:noFill/>
        </p:spPr>
        <p:txBody>
          <a:bodyPr wrap="square" rtlCol="0">
            <a:spAutoFit/>
          </a:bodyPr>
          <a:lstStyle/>
          <a:p>
            <a:pPr algn="ctr"/>
            <a:r>
              <a:rPr lang="en-GB" sz="1400" b="1" dirty="0">
                <a:solidFill>
                  <a:srgbClr val="AB1236"/>
                </a:solidFill>
              </a:rPr>
              <a:t>DISTRIBUTION NETWORK</a:t>
            </a:r>
          </a:p>
        </p:txBody>
      </p:sp>
      <p:pic>
        <p:nvPicPr>
          <p:cNvPr id="2051" name="Picture 9">
            <a:extLst>
              <a:ext uri="{FF2B5EF4-FFF2-40B4-BE49-F238E27FC236}">
                <a16:creationId xmlns:a16="http://schemas.microsoft.com/office/drawing/2014/main" id="{C3F72BF4-0E0C-9071-1E8D-CBE5E4D34EF5}"/>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65228" y="4399310"/>
            <a:ext cx="2405341" cy="484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 name="TextBox 163">
            <a:extLst>
              <a:ext uri="{FF2B5EF4-FFF2-40B4-BE49-F238E27FC236}">
                <a16:creationId xmlns:a16="http://schemas.microsoft.com/office/drawing/2014/main" id="{A424B4E8-76AE-420B-0357-A3A84EB6475D}"/>
              </a:ext>
            </a:extLst>
          </p:cNvPr>
          <p:cNvSpPr txBox="1"/>
          <p:nvPr/>
        </p:nvSpPr>
        <p:spPr>
          <a:xfrm>
            <a:off x="210860" y="1817556"/>
            <a:ext cx="2292748" cy="276999"/>
          </a:xfrm>
          <a:prstGeom prst="rect">
            <a:avLst/>
          </a:prstGeom>
          <a:noFill/>
        </p:spPr>
        <p:txBody>
          <a:bodyPr wrap="square" rtlCol="0">
            <a:spAutoFit/>
          </a:bodyPr>
          <a:lstStyle/>
          <a:p>
            <a:pPr algn="ctr"/>
            <a:r>
              <a:rPr lang="en-GB" sz="1200" b="1" dirty="0">
                <a:solidFill>
                  <a:schemeClr val="bg1">
                    <a:lumMod val="50000"/>
                  </a:schemeClr>
                </a:solidFill>
              </a:rPr>
              <a:t>ELECTRICITY GENERATION</a:t>
            </a:r>
          </a:p>
        </p:txBody>
      </p:sp>
      <p:sp>
        <p:nvSpPr>
          <p:cNvPr id="165" name="TextBox 164">
            <a:extLst>
              <a:ext uri="{FF2B5EF4-FFF2-40B4-BE49-F238E27FC236}">
                <a16:creationId xmlns:a16="http://schemas.microsoft.com/office/drawing/2014/main" id="{C66AA05C-FFC0-AF8F-6933-2457B4887879}"/>
              </a:ext>
            </a:extLst>
          </p:cNvPr>
          <p:cNvSpPr txBox="1"/>
          <p:nvPr/>
        </p:nvSpPr>
        <p:spPr>
          <a:xfrm>
            <a:off x="2687443" y="1814914"/>
            <a:ext cx="1366574" cy="461665"/>
          </a:xfrm>
          <a:prstGeom prst="rect">
            <a:avLst/>
          </a:prstGeom>
          <a:noFill/>
        </p:spPr>
        <p:txBody>
          <a:bodyPr wrap="square" rtlCol="0">
            <a:spAutoFit/>
          </a:bodyPr>
          <a:lstStyle/>
          <a:p>
            <a:pPr algn="ctr"/>
            <a:r>
              <a:rPr lang="en-GB" sz="1200" b="1" dirty="0">
                <a:solidFill>
                  <a:schemeClr val="bg1">
                    <a:lumMod val="50000"/>
                  </a:schemeClr>
                </a:solidFill>
              </a:rPr>
              <a:t>TRANSMISSION NETWORK</a:t>
            </a:r>
          </a:p>
        </p:txBody>
      </p:sp>
      <p:sp>
        <p:nvSpPr>
          <p:cNvPr id="166" name="TextBox 165">
            <a:extLst>
              <a:ext uri="{FF2B5EF4-FFF2-40B4-BE49-F238E27FC236}">
                <a16:creationId xmlns:a16="http://schemas.microsoft.com/office/drawing/2014/main" id="{DEF17683-D4EE-70E7-0205-E8D1197C9E98}"/>
              </a:ext>
            </a:extLst>
          </p:cNvPr>
          <p:cNvSpPr txBox="1"/>
          <p:nvPr/>
        </p:nvSpPr>
        <p:spPr>
          <a:xfrm>
            <a:off x="5261500" y="1801796"/>
            <a:ext cx="2292748" cy="276999"/>
          </a:xfrm>
          <a:prstGeom prst="rect">
            <a:avLst/>
          </a:prstGeom>
          <a:noFill/>
        </p:spPr>
        <p:txBody>
          <a:bodyPr wrap="square" rtlCol="0">
            <a:spAutoFit/>
          </a:bodyPr>
          <a:lstStyle/>
          <a:p>
            <a:pPr algn="ctr"/>
            <a:r>
              <a:rPr lang="en-GB" sz="1200" b="1" dirty="0">
                <a:solidFill>
                  <a:schemeClr val="bg1">
                    <a:lumMod val="50000"/>
                  </a:schemeClr>
                </a:solidFill>
              </a:rPr>
              <a:t>SUPPLIER</a:t>
            </a:r>
          </a:p>
        </p:txBody>
      </p:sp>
      <p:sp>
        <p:nvSpPr>
          <p:cNvPr id="167" name="TextBox 166">
            <a:extLst>
              <a:ext uri="{FF2B5EF4-FFF2-40B4-BE49-F238E27FC236}">
                <a16:creationId xmlns:a16="http://schemas.microsoft.com/office/drawing/2014/main" id="{499C1A03-6BC7-00CE-3D0A-430474C9F50C}"/>
              </a:ext>
            </a:extLst>
          </p:cNvPr>
          <p:cNvSpPr txBox="1"/>
          <p:nvPr/>
        </p:nvSpPr>
        <p:spPr>
          <a:xfrm>
            <a:off x="8798420" y="1818762"/>
            <a:ext cx="3368868" cy="276999"/>
          </a:xfrm>
          <a:prstGeom prst="rect">
            <a:avLst/>
          </a:prstGeom>
          <a:noFill/>
        </p:spPr>
        <p:txBody>
          <a:bodyPr wrap="square" rtlCol="0">
            <a:spAutoFit/>
          </a:bodyPr>
          <a:lstStyle/>
          <a:p>
            <a:pPr algn="ctr"/>
            <a:r>
              <a:rPr lang="en-GB" sz="1200" b="1" dirty="0">
                <a:solidFill>
                  <a:schemeClr val="bg1">
                    <a:lumMod val="50000"/>
                  </a:schemeClr>
                </a:solidFill>
              </a:rPr>
              <a:t>CUSTOMER HOMES AND BUSINESSES</a:t>
            </a:r>
          </a:p>
        </p:txBody>
      </p:sp>
      <p:sp>
        <p:nvSpPr>
          <p:cNvPr id="168" name="TextBox 167">
            <a:extLst>
              <a:ext uri="{FF2B5EF4-FFF2-40B4-BE49-F238E27FC236}">
                <a16:creationId xmlns:a16="http://schemas.microsoft.com/office/drawing/2014/main" id="{2167CE23-A2EB-DC84-B7DC-F0205C968D9E}"/>
              </a:ext>
            </a:extLst>
          </p:cNvPr>
          <p:cNvSpPr txBox="1"/>
          <p:nvPr/>
        </p:nvSpPr>
        <p:spPr>
          <a:xfrm>
            <a:off x="2546784" y="5098719"/>
            <a:ext cx="1876951" cy="646331"/>
          </a:xfrm>
          <a:prstGeom prst="rect">
            <a:avLst/>
          </a:prstGeom>
          <a:noFill/>
        </p:spPr>
        <p:txBody>
          <a:bodyPr wrap="square" rtlCol="0">
            <a:spAutoFit/>
          </a:bodyPr>
          <a:lstStyle/>
          <a:p>
            <a:pPr algn="ctr"/>
            <a:r>
              <a:rPr lang="en-GB" sz="1200" b="1" dirty="0">
                <a:solidFill>
                  <a:schemeClr val="bg1">
                    <a:lumMod val="50000"/>
                  </a:schemeClr>
                </a:solidFill>
              </a:rPr>
              <a:t>DISTIBUTED GENERATION AND STORAGE</a:t>
            </a:r>
          </a:p>
        </p:txBody>
      </p:sp>
      <p:sp>
        <p:nvSpPr>
          <p:cNvPr id="184" name="Rectangle 183">
            <a:extLst>
              <a:ext uri="{FF2B5EF4-FFF2-40B4-BE49-F238E27FC236}">
                <a16:creationId xmlns:a16="http://schemas.microsoft.com/office/drawing/2014/main" id="{42FEFDE2-2CD5-68B6-1786-958EED58F571}"/>
              </a:ext>
            </a:extLst>
          </p:cNvPr>
          <p:cNvSpPr/>
          <p:nvPr/>
        </p:nvSpPr>
        <p:spPr>
          <a:xfrm>
            <a:off x="9852895" y="5747401"/>
            <a:ext cx="1640742" cy="325395"/>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solidFill>
                  <a:schemeClr val="tx1">
                    <a:lumMod val="65000"/>
                    <a:lumOff val="35000"/>
                  </a:schemeClr>
                </a:solidFill>
              </a:rPr>
              <a:t>Demand side response</a:t>
            </a:r>
          </a:p>
        </p:txBody>
      </p:sp>
      <p:grpSp>
        <p:nvGrpSpPr>
          <p:cNvPr id="188" name="Group 187">
            <a:extLst>
              <a:ext uri="{FF2B5EF4-FFF2-40B4-BE49-F238E27FC236}">
                <a16:creationId xmlns:a16="http://schemas.microsoft.com/office/drawing/2014/main" id="{988EB8B5-B268-1CE9-4CD8-2AA7D9EF980A}"/>
              </a:ext>
            </a:extLst>
          </p:cNvPr>
          <p:cNvGrpSpPr/>
          <p:nvPr/>
        </p:nvGrpSpPr>
        <p:grpSpPr>
          <a:xfrm>
            <a:off x="1237607" y="3121067"/>
            <a:ext cx="932387" cy="1081569"/>
            <a:chOff x="6038152" y="4896393"/>
            <a:chExt cx="932387" cy="1081569"/>
          </a:xfrm>
        </p:grpSpPr>
        <p:sp>
          <p:nvSpPr>
            <p:cNvPr id="189" name="Hexagon 188">
              <a:extLst>
                <a:ext uri="{FF2B5EF4-FFF2-40B4-BE49-F238E27FC236}">
                  <a16:creationId xmlns:a16="http://schemas.microsoft.com/office/drawing/2014/main" id="{FAB8F67A-A3DC-EB56-3646-6DBCBA94F3A7}"/>
                </a:ext>
              </a:extLst>
            </p:cNvPr>
            <p:cNvSpPr/>
            <p:nvPr/>
          </p:nvSpPr>
          <p:spPr>
            <a:xfrm rot="5400000">
              <a:off x="5963561" y="4970984"/>
              <a:ext cx="1081569" cy="932387"/>
            </a:xfrm>
            <a:prstGeom prst="hexagon">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solidFill>
                  <a:schemeClr val="tx1">
                    <a:lumMod val="65000"/>
                    <a:lumOff val="35000"/>
                  </a:schemeClr>
                </a:solidFill>
              </a:endParaRPr>
            </a:p>
          </p:txBody>
        </p:sp>
        <p:sp>
          <p:nvSpPr>
            <p:cNvPr id="190" name="TextBox 189">
              <a:extLst>
                <a:ext uri="{FF2B5EF4-FFF2-40B4-BE49-F238E27FC236}">
                  <a16:creationId xmlns:a16="http://schemas.microsoft.com/office/drawing/2014/main" id="{DF683F92-03DA-A491-E84D-00F1EB1B642A}"/>
                </a:ext>
              </a:extLst>
            </p:cNvPr>
            <p:cNvSpPr txBox="1"/>
            <p:nvPr/>
          </p:nvSpPr>
          <p:spPr>
            <a:xfrm>
              <a:off x="6224297" y="5574093"/>
              <a:ext cx="692313" cy="253916"/>
            </a:xfrm>
            <a:prstGeom prst="rect">
              <a:avLst/>
            </a:prstGeom>
            <a:noFill/>
          </p:spPr>
          <p:txBody>
            <a:bodyPr wrap="square" rtlCol="0">
              <a:spAutoFit/>
            </a:bodyPr>
            <a:lstStyle/>
            <a:p>
              <a:r>
                <a:rPr lang="en-GB" sz="1050" dirty="0">
                  <a:solidFill>
                    <a:schemeClr val="tx1">
                      <a:lumMod val="65000"/>
                      <a:lumOff val="35000"/>
                    </a:schemeClr>
                  </a:solidFill>
                </a:rPr>
                <a:t>Storage</a:t>
              </a:r>
            </a:p>
          </p:txBody>
        </p:sp>
        <p:pic>
          <p:nvPicPr>
            <p:cNvPr id="191" name="Graphic 190" descr="Battery outline">
              <a:extLst>
                <a:ext uri="{FF2B5EF4-FFF2-40B4-BE49-F238E27FC236}">
                  <a16:creationId xmlns:a16="http://schemas.microsoft.com/office/drawing/2014/main" id="{B31A447A-C406-37D1-9FAD-3AA8CAFCEE6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rot="16200000">
              <a:off x="6207610" y="5000519"/>
              <a:ext cx="602450" cy="602450"/>
            </a:xfrm>
            <a:prstGeom prst="rect">
              <a:avLst/>
            </a:prstGeom>
          </p:spPr>
        </p:pic>
      </p:grpSp>
      <p:cxnSp>
        <p:nvCxnSpPr>
          <p:cNvPr id="2052" name="Straight Arrow Connector 2051">
            <a:extLst>
              <a:ext uri="{FF2B5EF4-FFF2-40B4-BE49-F238E27FC236}">
                <a16:creationId xmlns:a16="http://schemas.microsoft.com/office/drawing/2014/main" id="{7FDBEB2A-2FDF-F00B-5709-6F5C03AA7C7B}"/>
              </a:ext>
            </a:extLst>
          </p:cNvPr>
          <p:cNvCxnSpPr>
            <a:cxnSpLocks/>
          </p:cNvCxnSpPr>
          <p:nvPr/>
        </p:nvCxnSpPr>
        <p:spPr>
          <a:xfrm flipV="1">
            <a:off x="6674543" y="2655553"/>
            <a:ext cx="0" cy="520113"/>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53" name="TextBox 2052">
            <a:extLst>
              <a:ext uri="{FF2B5EF4-FFF2-40B4-BE49-F238E27FC236}">
                <a16:creationId xmlns:a16="http://schemas.microsoft.com/office/drawing/2014/main" id="{9F43CC83-6393-8230-8988-4E42884C6D90}"/>
              </a:ext>
            </a:extLst>
          </p:cNvPr>
          <p:cNvSpPr txBox="1"/>
          <p:nvPr/>
        </p:nvSpPr>
        <p:spPr>
          <a:xfrm>
            <a:off x="5916673" y="2055389"/>
            <a:ext cx="2944924" cy="600164"/>
          </a:xfrm>
          <a:prstGeom prst="rect">
            <a:avLst/>
          </a:prstGeom>
          <a:noFill/>
        </p:spPr>
        <p:txBody>
          <a:bodyPr wrap="square" rtlCol="0">
            <a:spAutoFit/>
          </a:bodyPr>
          <a:lstStyle/>
          <a:p>
            <a:r>
              <a:rPr lang="en-GB" sz="1100" dirty="0">
                <a:solidFill>
                  <a:schemeClr val="bg1">
                    <a:lumMod val="50000"/>
                  </a:schemeClr>
                </a:solidFill>
              </a:rPr>
              <a:t>Suppliers manage energy bills, tariffs and metering. Your energy bill is paid to your supplier. </a:t>
            </a:r>
          </a:p>
        </p:txBody>
      </p:sp>
      <p:sp>
        <p:nvSpPr>
          <p:cNvPr id="2054" name="TextBox 2053">
            <a:extLst>
              <a:ext uri="{FF2B5EF4-FFF2-40B4-BE49-F238E27FC236}">
                <a16:creationId xmlns:a16="http://schemas.microsoft.com/office/drawing/2014/main" id="{0B2EE12C-E55F-F0F8-712E-2D41B66FA53C}"/>
              </a:ext>
            </a:extLst>
          </p:cNvPr>
          <p:cNvSpPr txBox="1"/>
          <p:nvPr/>
        </p:nvSpPr>
        <p:spPr>
          <a:xfrm>
            <a:off x="2666198" y="2229032"/>
            <a:ext cx="1865150" cy="769441"/>
          </a:xfrm>
          <a:prstGeom prst="rect">
            <a:avLst/>
          </a:prstGeom>
          <a:noFill/>
        </p:spPr>
        <p:txBody>
          <a:bodyPr wrap="square" rtlCol="0">
            <a:spAutoFit/>
          </a:bodyPr>
          <a:lstStyle/>
          <a:p>
            <a:r>
              <a:rPr lang="en-GB" sz="1100" dirty="0">
                <a:solidFill>
                  <a:schemeClr val="bg1">
                    <a:lumMod val="50000"/>
                  </a:schemeClr>
                </a:solidFill>
              </a:rPr>
              <a:t>Moves large amounts of electricity over long distances at very high voltages</a:t>
            </a:r>
          </a:p>
        </p:txBody>
      </p:sp>
      <p:cxnSp>
        <p:nvCxnSpPr>
          <p:cNvPr id="2058" name="Straight Arrow Connector 2057">
            <a:extLst>
              <a:ext uri="{FF2B5EF4-FFF2-40B4-BE49-F238E27FC236}">
                <a16:creationId xmlns:a16="http://schemas.microsoft.com/office/drawing/2014/main" id="{7D40F0AD-459B-1DB6-2059-A62B28F1188C}"/>
              </a:ext>
            </a:extLst>
          </p:cNvPr>
          <p:cNvCxnSpPr/>
          <p:nvPr/>
        </p:nvCxnSpPr>
        <p:spPr>
          <a:xfrm>
            <a:off x="2183380" y="5502805"/>
            <a:ext cx="319913" cy="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59" name="Straight Arrow Connector 2058">
            <a:extLst>
              <a:ext uri="{FF2B5EF4-FFF2-40B4-BE49-F238E27FC236}">
                <a16:creationId xmlns:a16="http://schemas.microsoft.com/office/drawing/2014/main" id="{1D39BA9F-6124-21F5-2D0A-607F324436F0}"/>
              </a:ext>
            </a:extLst>
          </p:cNvPr>
          <p:cNvCxnSpPr>
            <a:cxnSpLocks/>
          </p:cNvCxnSpPr>
          <p:nvPr/>
        </p:nvCxnSpPr>
        <p:spPr>
          <a:xfrm>
            <a:off x="1674733" y="4595486"/>
            <a:ext cx="820317" cy="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60" name="Straight Arrow Connector 2059">
            <a:extLst>
              <a:ext uri="{FF2B5EF4-FFF2-40B4-BE49-F238E27FC236}">
                <a16:creationId xmlns:a16="http://schemas.microsoft.com/office/drawing/2014/main" id="{138C3373-0062-2C85-2A0D-597485DF4B7C}"/>
              </a:ext>
            </a:extLst>
          </p:cNvPr>
          <p:cNvCxnSpPr>
            <a:cxnSpLocks/>
          </p:cNvCxnSpPr>
          <p:nvPr/>
        </p:nvCxnSpPr>
        <p:spPr>
          <a:xfrm>
            <a:off x="1674733" y="2742610"/>
            <a:ext cx="820317" cy="539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61" name="Straight Arrow Connector 2060">
            <a:extLst>
              <a:ext uri="{FF2B5EF4-FFF2-40B4-BE49-F238E27FC236}">
                <a16:creationId xmlns:a16="http://schemas.microsoft.com/office/drawing/2014/main" id="{E0DD6A7A-3248-102D-E205-D1D7E8077378}"/>
              </a:ext>
            </a:extLst>
          </p:cNvPr>
          <p:cNvCxnSpPr/>
          <p:nvPr/>
        </p:nvCxnSpPr>
        <p:spPr>
          <a:xfrm>
            <a:off x="2183294" y="3671972"/>
            <a:ext cx="319913" cy="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63" name="Connector: Elbow 2062">
            <a:extLst>
              <a:ext uri="{FF2B5EF4-FFF2-40B4-BE49-F238E27FC236}">
                <a16:creationId xmlns:a16="http://schemas.microsoft.com/office/drawing/2014/main" id="{BF25C98E-AFFC-A0F4-BFE2-8D40D42A2E0B}"/>
              </a:ext>
            </a:extLst>
          </p:cNvPr>
          <p:cNvCxnSpPr>
            <a:cxnSpLocks/>
          </p:cNvCxnSpPr>
          <p:nvPr/>
        </p:nvCxnSpPr>
        <p:spPr>
          <a:xfrm>
            <a:off x="3690130" y="4195199"/>
            <a:ext cx="817727" cy="511861"/>
          </a:xfrm>
          <a:prstGeom prst="bentConnector3">
            <a:avLst>
              <a:gd name="adj1" fmla="val 189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069" name="Straight Connector 2068">
            <a:extLst>
              <a:ext uri="{FF2B5EF4-FFF2-40B4-BE49-F238E27FC236}">
                <a16:creationId xmlns:a16="http://schemas.microsoft.com/office/drawing/2014/main" id="{5305D605-34DD-D7A4-55C8-814270857D51}"/>
              </a:ext>
            </a:extLst>
          </p:cNvPr>
          <p:cNvCxnSpPr/>
          <p:nvPr/>
        </p:nvCxnSpPr>
        <p:spPr>
          <a:xfrm>
            <a:off x="2511823" y="2742610"/>
            <a:ext cx="0" cy="2791544"/>
          </a:xfrm>
          <a:prstGeom prst="line">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083" name="Straight Arrow Connector 2082">
            <a:extLst>
              <a:ext uri="{FF2B5EF4-FFF2-40B4-BE49-F238E27FC236}">
                <a16:creationId xmlns:a16="http://schemas.microsoft.com/office/drawing/2014/main" id="{F2F3B119-5455-4B27-5ABB-D18A2C8AD43C}"/>
              </a:ext>
            </a:extLst>
          </p:cNvPr>
          <p:cNvCxnSpPr>
            <a:cxnSpLocks/>
          </p:cNvCxnSpPr>
          <p:nvPr/>
        </p:nvCxnSpPr>
        <p:spPr>
          <a:xfrm>
            <a:off x="2511823" y="4997465"/>
            <a:ext cx="1996034" cy="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085" name="TextBox 2084">
            <a:extLst>
              <a:ext uri="{FF2B5EF4-FFF2-40B4-BE49-F238E27FC236}">
                <a16:creationId xmlns:a16="http://schemas.microsoft.com/office/drawing/2014/main" id="{3F4783DE-5A64-E19D-4213-2E101EAC3641}"/>
              </a:ext>
            </a:extLst>
          </p:cNvPr>
          <p:cNvSpPr txBox="1"/>
          <p:nvPr/>
        </p:nvSpPr>
        <p:spPr>
          <a:xfrm>
            <a:off x="2666197" y="5686259"/>
            <a:ext cx="1854863" cy="600164"/>
          </a:xfrm>
          <a:prstGeom prst="rect">
            <a:avLst/>
          </a:prstGeom>
          <a:noFill/>
        </p:spPr>
        <p:txBody>
          <a:bodyPr wrap="square" rtlCol="0">
            <a:spAutoFit/>
          </a:bodyPr>
          <a:lstStyle/>
          <a:p>
            <a:r>
              <a:rPr lang="en-GB" sz="1100" dirty="0">
                <a:solidFill>
                  <a:schemeClr val="bg1">
                    <a:lumMod val="50000"/>
                  </a:schemeClr>
                </a:solidFill>
              </a:rPr>
              <a:t>Smaller generation and storage connected directly to our network</a:t>
            </a:r>
          </a:p>
        </p:txBody>
      </p:sp>
      <p:cxnSp>
        <p:nvCxnSpPr>
          <p:cNvPr id="2098" name="Connector: Elbow 2097">
            <a:extLst>
              <a:ext uri="{FF2B5EF4-FFF2-40B4-BE49-F238E27FC236}">
                <a16:creationId xmlns:a16="http://schemas.microsoft.com/office/drawing/2014/main" id="{7F4D19A0-B130-8360-E8BB-FF11607CDB17}"/>
              </a:ext>
            </a:extLst>
          </p:cNvPr>
          <p:cNvCxnSpPr>
            <a:cxnSpLocks/>
          </p:cNvCxnSpPr>
          <p:nvPr/>
        </p:nvCxnSpPr>
        <p:spPr>
          <a:xfrm flipV="1">
            <a:off x="2509889" y="4220047"/>
            <a:ext cx="608600" cy="510961"/>
          </a:xfrm>
          <a:prstGeom prst="bentConnector3">
            <a:avLst>
              <a:gd name="adj1" fmla="val 98918"/>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05" name="Straight Arrow Connector 2104">
            <a:extLst>
              <a:ext uri="{FF2B5EF4-FFF2-40B4-BE49-F238E27FC236}">
                <a16:creationId xmlns:a16="http://schemas.microsoft.com/office/drawing/2014/main" id="{1B00AA58-DA6D-4070-BF3E-8FDA1BAEFB59}"/>
              </a:ext>
            </a:extLst>
          </p:cNvPr>
          <p:cNvCxnSpPr>
            <a:cxnSpLocks/>
            <a:stCxn id="184" idx="1"/>
          </p:cNvCxnSpPr>
          <p:nvPr/>
        </p:nvCxnSpPr>
        <p:spPr>
          <a:xfrm flipH="1">
            <a:off x="8821911" y="5910099"/>
            <a:ext cx="1030984" cy="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14" name="Connector: Elbow 2113">
            <a:extLst>
              <a:ext uri="{FF2B5EF4-FFF2-40B4-BE49-F238E27FC236}">
                <a16:creationId xmlns:a16="http://schemas.microsoft.com/office/drawing/2014/main" id="{3FD0B455-0C66-F6CA-E74C-1748729C7270}"/>
              </a:ext>
            </a:extLst>
          </p:cNvPr>
          <p:cNvCxnSpPr>
            <a:stCxn id="117" idx="0"/>
            <a:endCxn id="122" idx="0"/>
          </p:cNvCxnSpPr>
          <p:nvPr/>
        </p:nvCxnSpPr>
        <p:spPr>
          <a:xfrm rot="5400000" flipH="1" flipV="1">
            <a:off x="10469506" y="2568999"/>
            <a:ext cx="62375" cy="1127984"/>
          </a:xfrm>
          <a:prstGeom prst="bentConnector3">
            <a:avLst>
              <a:gd name="adj1" fmla="val -198309"/>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17" name="Straight Arrow Connector 2116">
            <a:extLst>
              <a:ext uri="{FF2B5EF4-FFF2-40B4-BE49-F238E27FC236}">
                <a16:creationId xmlns:a16="http://schemas.microsoft.com/office/drawing/2014/main" id="{EAF1E754-D890-4C11-3E49-3DD96CB4602E}"/>
              </a:ext>
            </a:extLst>
          </p:cNvPr>
          <p:cNvCxnSpPr/>
          <p:nvPr/>
        </p:nvCxnSpPr>
        <p:spPr>
          <a:xfrm>
            <a:off x="10053118" y="3268498"/>
            <a:ext cx="0" cy="19381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18" name="Straight Arrow Connector 2117">
            <a:extLst>
              <a:ext uri="{FF2B5EF4-FFF2-40B4-BE49-F238E27FC236}">
                <a16:creationId xmlns:a16="http://schemas.microsoft.com/office/drawing/2014/main" id="{53BABEF2-9A78-9F54-C2AD-C511F762E7D5}"/>
              </a:ext>
            </a:extLst>
          </p:cNvPr>
          <p:cNvCxnSpPr/>
          <p:nvPr/>
        </p:nvCxnSpPr>
        <p:spPr>
          <a:xfrm>
            <a:off x="10920753" y="3271985"/>
            <a:ext cx="0" cy="193810"/>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20" name="Straight Arrow Connector 2119">
            <a:extLst>
              <a:ext uri="{FF2B5EF4-FFF2-40B4-BE49-F238E27FC236}">
                <a16:creationId xmlns:a16="http://schemas.microsoft.com/office/drawing/2014/main" id="{AB1E4207-8B7B-5A0A-46EE-88F550C9B673}"/>
              </a:ext>
            </a:extLst>
          </p:cNvPr>
          <p:cNvCxnSpPr>
            <a:cxnSpLocks/>
          </p:cNvCxnSpPr>
          <p:nvPr/>
        </p:nvCxnSpPr>
        <p:spPr>
          <a:xfrm>
            <a:off x="10493177" y="5437506"/>
            <a:ext cx="4833" cy="269716"/>
          </a:xfrm>
          <a:prstGeom prst="straightConnector1">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142" name="Connector: Elbow 2141">
            <a:extLst>
              <a:ext uri="{FF2B5EF4-FFF2-40B4-BE49-F238E27FC236}">
                <a16:creationId xmlns:a16="http://schemas.microsoft.com/office/drawing/2014/main" id="{8CE25EB7-B585-CABF-D018-AFE8DC36C130}"/>
              </a:ext>
            </a:extLst>
          </p:cNvPr>
          <p:cNvCxnSpPr>
            <a:cxnSpLocks/>
          </p:cNvCxnSpPr>
          <p:nvPr/>
        </p:nvCxnSpPr>
        <p:spPr>
          <a:xfrm rot="5400000" flipH="1" flipV="1">
            <a:off x="10456577" y="4272046"/>
            <a:ext cx="62375" cy="2052000"/>
          </a:xfrm>
          <a:prstGeom prst="bentConnector3">
            <a:avLst>
              <a:gd name="adj1" fmla="val -198309"/>
            </a:avLst>
          </a:prstGeom>
          <a:ln w="28575">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145" name="Rectangle 2144">
            <a:extLst>
              <a:ext uri="{FF2B5EF4-FFF2-40B4-BE49-F238E27FC236}">
                <a16:creationId xmlns:a16="http://schemas.microsoft.com/office/drawing/2014/main" id="{63B54F84-A64E-535C-F3AF-ADD5E59B1B4D}"/>
              </a:ext>
            </a:extLst>
          </p:cNvPr>
          <p:cNvSpPr/>
          <p:nvPr/>
        </p:nvSpPr>
        <p:spPr>
          <a:xfrm>
            <a:off x="11485643" y="5228981"/>
            <a:ext cx="87372" cy="74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65000"/>
                  <a:lumOff val="35000"/>
                </a:schemeClr>
              </a:solidFill>
            </a:endParaRPr>
          </a:p>
        </p:txBody>
      </p:sp>
      <p:cxnSp>
        <p:nvCxnSpPr>
          <p:cNvPr id="2152" name="Connector: Elbow 2151">
            <a:extLst>
              <a:ext uri="{FF2B5EF4-FFF2-40B4-BE49-F238E27FC236}">
                <a16:creationId xmlns:a16="http://schemas.microsoft.com/office/drawing/2014/main" id="{D09984D9-980A-4AED-823F-C4271E988B2D}"/>
              </a:ext>
            </a:extLst>
          </p:cNvPr>
          <p:cNvCxnSpPr>
            <a:cxnSpLocks/>
          </p:cNvCxnSpPr>
          <p:nvPr/>
        </p:nvCxnSpPr>
        <p:spPr>
          <a:xfrm>
            <a:off x="8723337" y="2313094"/>
            <a:ext cx="713060" cy="438912"/>
          </a:xfrm>
          <a:prstGeom prst="bentConnector3">
            <a:avLst>
              <a:gd name="adj1" fmla="val 50000"/>
            </a:avLst>
          </a:prstGeom>
          <a:ln w="28575">
            <a:solidFill>
              <a:schemeClr val="bg1">
                <a:lumMod val="6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0562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2D8A-FA76-9B34-D6D8-C8B83C90E0ED}"/>
              </a:ext>
            </a:extLst>
          </p:cNvPr>
          <p:cNvSpPr>
            <a:spLocks noGrp="1"/>
          </p:cNvSpPr>
          <p:nvPr>
            <p:ph type="title"/>
          </p:nvPr>
        </p:nvSpPr>
        <p:spPr/>
        <p:txBody>
          <a:bodyPr/>
          <a:lstStyle/>
          <a:p>
            <a:r>
              <a:rPr lang="en-GB" dirty="0"/>
              <a:t>Local Area Energy Systems Team</a:t>
            </a:r>
          </a:p>
        </p:txBody>
      </p:sp>
      <p:sp>
        <p:nvSpPr>
          <p:cNvPr id="4" name="Slide Number Placeholder 3">
            <a:extLst>
              <a:ext uri="{FF2B5EF4-FFF2-40B4-BE49-F238E27FC236}">
                <a16:creationId xmlns:a16="http://schemas.microsoft.com/office/drawing/2014/main" id="{05FF7974-BAAB-4868-97FE-0093C18E18F3}"/>
              </a:ext>
            </a:extLst>
          </p:cNvPr>
          <p:cNvSpPr>
            <a:spLocks noGrp="1"/>
          </p:cNvSpPr>
          <p:nvPr>
            <p:ph type="sldNum" sz="quarter" idx="12"/>
          </p:nvPr>
        </p:nvSpPr>
        <p:spPr/>
        <p:txBody>
          <a:bodyPr/>
          <a:lstStyle/>
          <a:p>
            <a:fld id="{AEE2461F-B18F-4F1D-8EE9-99FCACAA27C9}" type="slidenum">
              <a:rPr lang="en-GB" smtClean="0"/>
              <a:t>4</a:t>
            </a:fld>
            <a:endParaRPr lang="en-GB"/>
          </a:p>
        </p:txBody>
      </p:sp>
      <p:sp>
        <p:nvSpPr>
          <p:cNvPr id="7" name="Text Placeholder 5">
            <a:extLst>
              <a:ext uri="{FF2B5EF4-FFF2-40B4-BE49-F238E27FC236}">
                <a16:creationId xmlns:a16="http://schemas.microsoft.com/office/drawing/2014/main" id="{A533C9DE-2CE6-DFFA-9B79-01EECEDAE687}"/>
              </a:ext>
            </a:extLst>
          </p:cNvPr>
          <p:cNvSpPr txBox="1">
            <a:spLocks/>
          </p:cNvSpPr>
          <p:nvPr/>
        </p:nvSpPr>
        <p:spPr>
          <a:xfrm>
            <a:off x="430594" y="4326645"/>
            <a:ext cx="2664000" cy="859789"/>
          </a:xfrm>
          <a:prstGeom prst="rect">
            <a:avLst/>
          </a:prstGeom>
        </p:spPr>
        <p:txBody>
          <a:bodyPr lIns="91440" tIns="45720" rIns="91440" bIns="45720" anchor="t">
            <a:normAutofit/>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In recruitment</a:t>
            </a:r>
            <a:br>
              <a:rPr lang="en-GB" sz="1800" dirty="0"/>
            </a:br>
            <a:r>
              <a:rPr lang="en-GB" sz="1600" dirty="0"/>
              <a:t>Local Energy Systems Manager</a:t>
            </a:r>
            <a:endParaRPr lang="en-GB" sz="1800" dirty="0"/>
          </a:p>
        </p:txBody>
      </p:sp>
      <p:sp>
        <p:nvSpPr>
          <p:cNvPr id="8" name="Text Placeholder 8">
            <a:extLst>
              <a:ext uri="{FF2B5EF4-FFF2-40B4-BE49-F238E27FC236}">
                <a16:creationId xmlns:a16="http://schemas.microsoft.com/office/drawing/2014/main" id="{2575311E-9935-840C-719A-BAF262130881}"/>
              </a:ext>
            </a:extLst>
          </p:cNvPr>
          <p:cNvSpPr txBox="1">
            <a:spLocks/>
          </p:cNvSpPr>
          <p:nvPr/>
        </p:nvSpPr>
        <p:spPr>
          <a:xfrm>
            <a:off x="3291211" y="4326645"/>
            <a:ext cx="2664000" cy="859789"/>
          </a:xfrm>
          <a:prstGeom prst="rect">
            <a:avLst/>
          </a:prstGeom>
        </p:spPr>
        <p:txBody>
          <a:bodyPr>
            <a:normAutofit/>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Lizzie Boyes</a:t>
            </a:r>
            <a:br>
              <a:rPr lang="en-GB" sz="1800" dirty="0"/>
            </a:br>
            <a:r>
              <a:rPr lang="en-GB" sz="1600" dirty="0"/>
              <a:t>Local Systems Planning Engineer</a:t>
            </a:r>
            <a:endParaRPr lang="en-GB" sz="1800" dirty="0"/>
          </a:p>
        </p:txBody>
      </p:sp>
      <p:sp>
        <p:nvSpPr>
          <p:cNvPr id="9" name="Text Placeholder 11">
            <a:extLst>
              <a:ext uri="{FF2B5EF4-FFF2-40B4-BE49-F238E27FC236}">
                <a16:creationId xmlns:a16="http://schemas.microsoft.com/office/drawing/2014/main" id="{73C7B0BF-F34F-BD6C-0EBA-0912064444C3}"/>
              </a:ext>
            </a:extLst>
          </p:cNvPr>
          <p:cNvSpPr txBox="1">
            <a:spLocks/>
          </p:cNvSpPr>
          <p:nvPr/>
        </p:nvSpPr>
        <p:spPr>
          <a:xfrm>
            <a:off x="6151828" y="4326645"/>
            <a:ext cx="2664000" cy="859789"/>
          </a:xfrm>
          <a:prstGeom prst="rect">
            <a:avLst/>
          </a:prstGeom>
        </p:spPr>
        <p:txBody>
          <a:bodyPr>
            <a:normAutofit/>
          </a:bodyPr>
          <a:lstStyle>
            <a:lvl1pPr marL="273050" indent="-273050"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1pPr>
            <a:lvl2pPr marL="6223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Conor Edwards</a:t>
            </a:r>
            <a:br>
              <a:rPr lang="en-GB" sz="1800" dirty="0"/>
            </a:br>
            <a:r>
              <a:rPr lang="en-GB" sz="1600" dirty="0"/>
              <a:t>Local Systems Planning Engineer </a:t>
            </a:r>
          </a:p>
        </p:txBody>
      </p:sp>
      <p:pic>
        <p:nvPicPr>
          <p:cNvPr id="10" name="Picture 6" descr="Profile photo of Lizzie Boyes">
            <a:extLst>
              <a:ext uri="{FF2B5EF4-FFF2-40B4-BE49-F238E27FC236}">
                <a16:creationId xmlns:a16="http://schemas.microsoft.com/office/drawing/2014/main" id="{6172A5CB-08D0-915E-F1DA-5B21E6017B19}"/>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t="9976" b="9976"/>
          <a:stretch>
            <a:fillRect/>
          </a:stretch>
        </p:blipFill>
        <p:spPr bwMode="auto">
          <a:xfrm>
            <a:off x="3290537" y="2008700"/>
            <a:ext cx="2665412"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Placeholder 17" descr="A picture containing person, person, wall, indoor&#10;&#10;Description automatically generated">
            <a:extLst>
              <a:ext uri="{FF2B5EF4-FFF2-40B4-BE49-F238E27FC236}">
                <a16:creationId xmlns:a16="http://schemas.microsoft.com/office/drawing/2014/main" id="{C8A77E78-0F12-45B0-A736-E739E09856DC}"/>
              </a:ext>
            </a:extLst>
          </p:cNvPr>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8410" b="8410"/>
          <a:stretch>
            <a:fillRect/>
          </a:stretch>
        </p:blipFill>
        <p:spPr>
          <a:xfrm>
            <a:off x="6151212" y="2008700"/>
            <a:ext cx="2663825" cy="2133600"/>
          </a:xfrm>
          <a:prstGeom prst="rect">
            <a:avLst/>
          </a:prstGeom>
        </p:spPr>
      </p:pic>
      <p:sp>
        <p:nvSpPr>
          <p:cNvPr id="12" name="Rectangle 11">
            <a:extLst>
              <a:ext uri="{FF2B5EF4-FFF2-40B4-BE49-F238E27FC236}">
                <a16:creationId xmlns:a16="http://schemas.microsoft.com/office/drawing/2014/main" id="{9FAD13B7-B401-F1DB-7D6C-9FDC609C6339}"/>
              </a:ext>
            </a:extLst>
          </p:cNvPr>
          <p:cNvSpPr/>
          <p:nvPr/>
        </p:nvSpPr>
        <p:spPr>
          <a:xfrm>
            <a:off x="0" y="1246813"/>
            <a:ext cx="12192000" cy="576064"/>
          </a:xfrm>
          <a:prstGeom prst="rect">
            <a:avLst/>
          </a:prstGeom>
          <a:solidFill>
            <a:srgbClr val="AB123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a:ea typeface="+mn-ea"/>
                <a:cs typeface="+mn-cs"/>
              </a:rPr>
              <a:t>   We want to engage strategically with stakeholders to support and enable your plans</a:t>
            </a:r>
          </a:p>
        </p:txBody>
      </p:sp>
      <p:sp>
        <p:nvSpPr>
          <p:cNvPr id="13" name="Arrow: Pentagon 12">
            <a:extLst>
              <a:ext uri="{FF2B5EF4-FFF2-40B4-BE49-F238E27FC236}">
                <a16:creationId xmlns:a16="http://schemas.microsoft.com/office/drawing/2014/main" id="{D6DD44F9-32DB-743D-9F60-EE2644FC3733}"/>
              </a:ext>
            </a:extLst>
          </p:cNvPr>
          <p:cNvSpPr/>
          <p:nvPr/>
        </p:nvSpPr>
        <p:spPr>
          <a:xfrm>
            <a:off x="0" y="5253911"/>
            <a:ext cx="11476818" cy="792153"/>
          </a:xfrm>
          <a:prstGeom prst="homePlat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You can contact us at LAEP@northernpowergrid.com </a:t>
            </a:r>
          </a:p>
        </p:txBody>
      </p:sp>
      <p:sp>
        <p:nvSpPr>
          <p:cNvPr id="14" name="Text Placeholder 11">
            <a:extLst>
              <a:ext uri="{FF2B5EF4-FFF2-40B4-BE49-F238E27FC236}">
                <a16:creationId xmlns:a16="http://schemas.microsoft.com/office/drawing/2014/main" id="{8A0BF7D6-453E-55AA-5FF9-6AAA800DCD3C}"/>
              </a:ext>
            </a:extLst>
          </p:cNvPr>
          <p:cNvSpPr txBox="1">
            <a:spLocks/>
          </p:cNvSpPr>
          <p:nvPr/>
        </p:nvSpPr>
        <p:spPr>
          <a:xfrm>
            <a:off x="9183001" y="4326645"/>
            <a:ext cx="2664000" cy="859789"/>
          </a:xfrm>
          <a:prstGeom prst="rect">
            <a:avLst/>
          </a:prstGeom>
        </p:spPr>
        <p:txBody>
          <a:bodyPr vert="horz" lIns="0" tIns="0" rIns="0" bIns="0" rtlCol="0" anchor="t">
            <a:normAutofit/>
          </a:bodyPr>
          <a:lstStyle>
            <a:lvl1pPr marL="0" indent="0" algn="l" defTabSz="914400" rtl="0" eaLnBrk="1" latinLnBrk="0" hangingPunct="1">
              <a:lnSpc>
                <a:spcPct val="90000"/>
              </a:lnSpc>
              <a:spcBef>
                <a:spcPts val="0"/>
              </a:spcBef>
              <a:buClr>
                <a:schemeClr val="tx2"/>
              </a:buClr>
              <a:buFont typeface="Bree Rg" panose="02000503000000020004" pitchFamily="50" charset="0"/>
              <a:buNone/>
              <a:defRPr sz="1500" b="0" kern="1200">
                <a:solidFill>
                  <a:schemeClr val="tx1"/>
                </a:solidFill>
                <a:latin typeface="+mn-lt"/>
                <a:ea typeface="+mn-ea"/>
                <a:cs typeface="+mn-cs"/>
              </a:defRPr>
            </a:lvl1pPr>
            <a:lvl2pPr marL="360362" indent="0" algn="l" defTabSz="914400" rtl="0" eaLnBrk="1" latinLnBrk="0" hangingPunct="1">
              <a:lnSpc>
                <a:spcPct val="90000"/>
              </a:lnSpc>
              <a:spcBef>
                <a:spcPts val="1200"/>
              </a:spcBef>
              <a:buClr>
                <a:schemeClr val="tx2"/>
              </a:buClr>
              <a:buFont typeface="Bree Rg" panose="02000503000000020004" pitchFamily="50" charset="0"/>
              <a:buNone/>
              <a:defRPr sz="2200" kern="1200">
                <a:solidFill>
                  <a:schemeClr val="tx1"/>
                </a:solidFill>
                <a:latin typeface="+mn-lt"/>
                <a:ea typeface="+mn-ea"/>
                <a:cs typeface="+mn-cs"/>
              </a:defRPr>
            </a:lvl2pPr>
            <a:lvl3pPr marL="982663"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3pPr>
            <a:lvl4pPr marL="1343025" indent="-263525"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4pPr>
            <a:lvl5pPr marL="1701800" indent="-261938" algn="l" defTabSz="914400" rtl="0" eaLnBrk="1" latinLnBrk="0" hangingPunct="1">
              <a:lnSpc>
                <a:spcPct val="90000"/>
              </a:lnSpc>
              <a:spcBef>
                <a:spcPts val="1200"/>
              </a:spcBef>
              <a:buClr>
                <a:schemeClr val="tx2"/>
              </a:buClr>
              <a:buFont typeface="Bree Rg" panose="02000503000000020004" pitchFamily="50"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b="1"/>
              <a:t>Growing team in 2024</a:t>
            </a:r>
            <a:endParaRPr lang="en-GB" sz="1800" b="1">
              <a:cs typeface="Arial"/>
            </a:endParaRPr>
          </a:p>
          <a:p>
            <a:endParaRPr lang="en-GB" sz="1800" dirty="0">
              <a:cs typeface="Arial"/>
            </a:endParaRPr>
          </a:p>
        </p:txBody>
      </p:sp>
      <p:grpSp>
        <p:nvGrpSpPr>
          <p:cNvPr id="22" name="Group 21">
            <a:extLst>
              <a:ext uri="{FF2B5EF4-FFF2-40B4-BE49-F238E27FC236}">
                <a16:creationId xmlns:a16="http://schemas.microsoft.com/office/drawing/2014/main" id="{8E390924-1970-E454-2ABB-C50EED1C6160}"/>
              </a:ext>
            </a:extLst>
          </p:cNvPr>
          <p:cNvGrpSpPr/>
          <p:nvPr/>
        </p:nvGrpSpPr>
        <p:grpSpPr>
          <a:xfrm>
            <a:off x="646835" y="2008700"/>
            <a:ext cx="2060576" cy="2060576"/>
            <a:chOff x="646835" y="1945200"/>
            <a:chExt cx="2060576" cy="2060576"/>
          </a:xfrm>
        </p:grpSpPr>
        <p:pic>
          <p:nvPicPr>
            <p:cNvPr id="6" name="Graphic 5" descr="Magnifying glass outline">
              <a:extLst>
                <a:ext uri="{FF2B5EF4-FFF2-40B4-BE49-F238E27FC236}">
                  <a16:creationId xmlns:a16="http://schemas.microsoft.com/office/drawing/2014/main" id="{F6B5CA5B-8879-53A8-8121-9E45F51094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46835" y="1945200"/>
              <a:ext cx="2060576" cy="2060576"/>
            </a:xfrm>
            <a:prstGeom prst="rect">
              <a:avLst/>
            </a:prstGeom>
          </p:spPr>
        </p:pic>
        <p:pic>
          <p:nvPicPr>
            <p:cNvPr id="15" name="Graphic 14" descr="User outline">
              <a:extLst>
                <a:ext uri="{FF2B5EF4-FFF2-40B4-BE49-F238E27FC236}">
                  <a16:creationId xmlns:a16="http://schemas.microsoft.com/office/drawing/2014/main" id="{DE811230-8271-0F1C-DB7C-0388D8EF3F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85847" y="2135127"/>
              <a:ext cx="1133181" cy="1133181"/>
            </a:xfrm>
            <a:prstGeom prst="rect">
              <a:avLst/>
            </a:prstGeom>
          </p:spPr>
        </p:pic>
      </p:grpSp>
      <p:grpSp>
        <p:nvGrpSpPr>
          <p:cNvPr id="21" name="Group 20">
            <a:extLst>
              <a:ext uri="{FF2B5EF4-FFF2-40B4-BE49-F238E27FC236}">
                <a16:creationId xmlns:a16="http://schemas.microsoft.com/office/drawing/2014/main" id="{462B0795-DE3F-C74D-1D39-80DB9BA06C33}"/>
              </a:ext>
            </a:extLst>
          </p:cNvPr>
          <p:cNvGrpSpPr/>
          <p:nvPr/>
        </p:nvGrpSpPr>
        <p:grpSpPr>
          <a:xfrm>
            <a:off x="9183001" y="2008700"/>
            <a:ext cx="2060576" cy="2060576"/>
            <a:chOff x="9183001" y="1945200"/>
            <a:chExt cx="2060576" cy="2060576"/>
          </a:xfrm>
        </p:grpSpPr>
        <p:pic>
          <p:nvPicPr>
            <p:cNvPr id="16" name="Graphic 15" descr="Magnifying glass outline">
              <a:extLst>
                <a:ext uri="{FF2B5EF4-FFF2-40B4-BE49-F238E27FC236}">
                  <a16:creationId xmlns:a16="http://schemas.microsoft.com/office/drawing/2014/main" id="{80EA5942-6F31-C729-C7BA-81979D52E86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83001" y="1945200"/>
              <a:ext cx="2060576" cy="2060576"/>
            </a:xfrm>
            <a:prstGeom prst="rect">
              <a:avLst/>
            </a:prstGeom>
          </p:spPr>
        </p:pic>
        <p:pic>
          <p:nvPicPr>
            <p:cNvPr id="17" name="Graphic 16" descr="User outline">
              <a:extLst>
                <a:ext uri="{FF2B5EF4-FFF2-40B4-BE49-F238E27FC236}">
                  <a16:creationId xmlns:a16="http://schemas.microsoft.com/office/drawing/2014/main" id="{32C77360-3F9E-9789-FD76-CD0CC4AA21F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55298" y="2412966"/>
              <a:ext cx="729252" cy="729252"/>
            </a:xfrm>
            <a:prstGeom prst="rect">
              <a:avLst/>
            </a:prstGeom>
          </p:spPr>
        </p:pic>
        <p:grpSp>
          <p:nvGrpSpPr>
            <p:cNvPr id="18" name="Graphic 21" descr="User outline">
              <a:extLst>
                <a:ext uri="{FF2B5EF4-FFF2-40B4-BE49-F238E27FC236}">
                  <a16:creationId xmlns:a16="http://schemas.microsoft.com/office/drawing/2014/main" id="{8E2E1EE0-5F18-E75F-2363-8A71499034AA}"/>
                </a:ext>
              </a:extLst>
            </p:cNvPr>
            <p:cNvGrpSpPr/>
            <p:nvPr/>
          </p:nvGrpSpPr>
          <p:grpSpPr>
            <a:xfrm>
              <a:off x="9941466" y="2432252"/>
              <a:ext cx="486168" cy="516553"/>
              <a:chOff x="9843258" y="2327112"/>
              <a:chExt cx="486168" cy="516553"/>
            </a:xfrm>
            <a:solidFill>
              <a:srgbClr val="000000"/>
            </a:solidFill>
          </p:grpSpPr>
          <p:sp>
            <p:nvSpPr>
              <p:cNvPr id="19" name="Freeform: Shape 18">
                <a:extLst>
                  <a:ext uri="{FF2B5EF4-FFF2-40B4-BE49-F238E27FC236}">
                    <a16:creationId xmlns:a16="http://schemas.microsoft.com/office/drawing/2014/main" id="{4067D7C2-8EC5-D86E-3A82-AFD563B19E5D}"/>
                  </a:ext>
                </a:extLst>
              </p:cNvPr>
              <p:cNvSpPr/>
              <p:nvPr/>
            </p:nvSpPr>
            <p:spPr>
              <a:xfrm>
                <a:off x="9964800" y="2327112"/>
                <a:ext cx="243084" cy="243084"/>
              </a:xfrm>
              <a:custGeom>
                <a:avLst/>
                <a:gdLst>
                  <a:gd name="connsiteX0" fmla="*/ 121542 w 243084"/>
                  <a:gd name="connsiteY0" fmla="*/ 15193 h 243084"/>
                  <a:gd name="connsiteX1" fmla="*/ 227891 w 243084"/>
                  <a:gd name="connsiteY1" fmla="*/ 121542 h 243084"/>
                  <a:gd name="connsiteX2" fmla="*/ 121542 w 243084"/>
                  <a:gd name="connsiteY2" fmla="*/ 227891 h 243084"/>
                  <a:gd name="connsiteX3" fmla="*/ 15193 w 243084"/>
                  <a:gd name="connsiteY3" fmla="*/ 121542 h 243084"/>
                  <a:gd name="connsiteX4" fmla="*/ 121542 w 243084"/>
                  <a:gd name="connsiteY4" fmla="*/ 15193 h 243084"/>
                  <a:gd name="connsiteX5" fmla="*/ 121542 w 243084"/>
                  <a:gd name="connsiteY5" fmla="*/ 0 h 243084"/>
                  <a:gd name="connsiteX6" fmla="*/ 0 w 243084"/>
                  <a:gd name="connsiteY6" fmla="*/ 121542 h 243084"/>
                  <a:gd name="connsiteX7" fmla="*/ 121542 w 243084"/>
                  <a:gd name="connsiteY7" fmla="*/ 243084 h 243084"/>
                  <a:gd name="connsiteX8" fmla="*/ 243084 w 243084"/>
                  <a:gd name="connsiteY8" fmla="*/ 121542 h 243084"/>
                  <a:gd name="connsiteX9" fmla="*/ 121542 w 243084"/>
                  <a:gd name="connsiteY9" fmla="*/ 0 h 24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084" h="243084">
                    <a:moveTo>
                      <a:pt x="121542" y="15193"/>
                    </a:moveTo>
                    <a:cubicBezTo>
                      <a:pt x="180277" y="15193"/>
                      <a:pt x="227891" y="62807"/>
                      <a:pt x="227891" y="121542"/>
                    </a:cubicBezTo>
                    <a:cubicBezTo>
                      <a:pt x="227891" y="180277"/>
                      <a:pt x="180277" y="227891"/>
                      <a:pt x="121542" y="227891"/>
                    </a:cubicBezTo>
                    <a:cubicBezTo>
                      <a:pt x="62807" y="227891"/>
                      <a:pt x="15193" y="180277"/>
                      <a:pt x="15193" y="121542"/>
                    </a:cubicBezTo>
                    <a:cubicBezTo>
                      <a:pt x="15251" y="62831"/>
                      <a:pt x="62831" y="15251"/>
                      <a:pt x="121542" y="15193"/>
                    </a:cubicBezTo>
                    <a:moveTo>
                      <a:pt x="121542" y="0"/>
                    </a:moveTo>
                    <a:cubicBezTo>
                      <a:pt x="54416" y="0"/>
                      <a:pt x="0" y="54416"/>
                      <a:pt x="0" y="121542"/>
                    </a:cubicBezTo>
                    <a:cubicBezTo>
                      <a:pt x="0" y="188668"/>
                      <a:pt x="54416" y="243084"/>
                      <a:pt x="121542" y="243084"/>
                    </a:cubicBezTo>
                    <a:cubicBezTo>
                      <a:pt x="188668" y="243084"/>
                      <a:pt x="243084" y="188668"/>
                      <a:pt x="243084" y="121542"/>
                    </a:cubicBezTo>
                    <a:cubicBezTo>
                      <a:pt x="243084" y="54416"/>
                      <a:pt x="188668" y="0"/>
                      <a:pt x="121542" y="0"/>
                    </a:cubicBezTo>
                    <a:close/>
                  </a:path>
                </a:pathLst>
              </a:custGeom>
              <a:solidFill>
                <a:srgbClr val="000000"/>
              </a:solidFill>
              <a:ln w="7541"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5B24CFAA-86A9-C7E5-49DA-54873C95644A}"/>
                  </a:ext>
                </a:extLst>
              </p:cNvPr>
              <p:cNvSpPr/>
              <p:nvPr/>
            </p:nvSpPr>
            <p:spPr>
              <a:xfrm>
                <a:off x="9843258" y="2600581"/>
                <a:ext cx="486168" cy="243084"/>
              </a:xfrm>
              <a:custGeom>
                <a:avLst/>
                <a:gdLst>
                  <a:gd name="connsiteX0" fmla="*/ 486168 w 486168"/>
                  <a:gd name="connsiteY0" fmla="*/ 243084 h 243084"/>
                  <a:gd name="connsiteX1" fmla="*/ 470975 w 486168"/>
                  <a:gd name="connsiteY1" fmla="*/ 243084 h 243084"/>
                  <a:gd name="connsiteX2" fmla="*/ 470975 w 486168"/>
                  <a:gd name="connsiteY2" fmla="*/ 125340 h 243084"/>
                  <a:gd name="connsiteX3" fmla="*/ 450275 w 486168"/>
                  <a:gd name="connsiteY3" fmla="*/ 84175 h 243084"/>
                  <a:gd name="connsiteX4" fmla="*/ 338137 w 486168"/>
                  <a:gd name="connsiteY4" fmla="*/ 29626 h 243084"/>
                  <a:gd name="connsiteX5" fmla="*/ 243084 w 486168"/>
                  <a:gd name="connsiteY5" fmla="*/ 15193 h 243084"/>
                  <a:gd name="connsiteX6" fmla="*/ 147947 w 486168"/>
                  <a:gd name="connsiteY6" fmla="*/ 29626 h 243084"/>
                  <a:gd name="connsiteX7" fmla="*/ 35612 w 486168"/>
                  <a:gd name="connsiteY7" fmla="*/ 84320 h 243084"/>
                  <a:gd name="connsiteX8" fmla="*/ 15193 w 486168"/>
                  <a:gd name="connsiteY8" fmla="*/ 125340 h 243084"/>
                  <a:gd name="connsiteX9" fmla="*/ 15193 w 486168"/>
                  <a:gd name="connsiteY9" fmla="*/ 243084 h 243084"/>
                  <a:gd name="connsiteX10" fmla="*/ 0 w 486168"/>
                  <a:gd name="connsiteY10" fmla="*/ 243084 h 243084"/>
                  <a:gd name="connsiteX11" fmla="*/ 0 w 486168"/>
                  <a:gd name="connsiteY11" fmla="*/ 125340 h 243084"/>
                  <a:gd name="connsiteX12" fmla="*/ 26405 w 486168"/>
                  <a:gd name="connsiteY12" fmla="*/ 72310 h 243084"/>
                  <a:gd name="connsiteX13" fmla="*/ 143853 w 486168"/>
                  <a:gd name="connsiteY13" fmla="*/ 15018 h 243084"/>
                  <a:gd name="connsiteX14" fmla="*/ 243084 w 486168"/>
                  <a:gd name="connsiteY14" fmla="*/ 0 h 243084"/>
                  <a:gd name="connsiteX15" fmla="*/ 342407 w 486168"/>
                  <a:gd name="connsiteY15" fmla="*/ 15033 h 243084"/>
                  <a:gd name="connsiteX16" fmla="*/ 459831 w 486168"/>
                  <a:gd name="connsiteY16" fmla="*/ 72355 h 243084"/>
                  <a:gd name="connsiteX17" fmla="*/ 486168 w 486168"/>
                  <a:gd name="connsiteY17" fmla="*/ 125340 h 243084"/>
                  <a:gd name="connsiteX0" fmla="*/ 486168 w 486168"/>
                  <a:gd name="connsiteY0" fmla="*/ 243084 h 243084"/>
                  <a:gd name="connsiteX1" fmla="*/ 470975 w 486168"/>
                  <a:gd name="connsiteY1" fmla="*/ 243084 h 243084"/>
                  <a:gd name="connsiteX2" fmla="*/ 470975 w 486168"/>
                  <a:gd name="connsiteY2" fmla="*/ 125340 h 243084"/>
                  <a:gd name="connsiteX3" fmla="*/ 450275 w 486168"/>
                  <a:gd name="connsiteY3" fmla="*/ 84175 h 243084"/>
                  <a:gd name="connsiteX4" fmla="*/ 338137 w 486168"/>
                  <a:gd name="connsiteY4" fmla="*/ 29626 h 243084"/>
                  <a:gd name="connsiteX5" fmla="*/ 243084 w 486168"/>
                  <a:gd name="connsiteY5" fmla="*/ 15193 h 243084"/>
                  <a:gd name="connsiteX6" fmla="*/ 147947 w 486168"/>
                  <a:gd name="connsiteY6" fmla="*/ 29626 h 243084"/>
                  <a:gd name="connsiteX7" fmla="*/ 35612 w 486168"/>
                  <a:gd name="connsiteY7" fmla="*/ 84320 h 243084"/>
                  <a:gd name="connsiteX8" fmla="*/ 15193 w 486168"/>
                  <a:gd name="connsiteY8" fmla="*/ 125340 h 243084"/>
                  <a:gd name="connsiteX9" fmla="*/ 0 w 486168"/>
                  <a:gd name="connsiteY9" fmla="*/ 243084 h 243084"/>
                  <a:gd name="connsiteX10" fmla="*/ 0 w 486168"/>
                  <a:gd name="connsiteY10" fmla="*/ 125340 h 243084"/>
                  <a:gd name="connsiteX11" fmla="*/ 26405 w 486168"/>
                  <a:gd name="connsiteY11" fmla="*/ 72310 h 243084"/>
                  <a:gd name="connsiteX12" fmla="*/ 143853 w 486168"/>
                  <a:gd name="connsiteY12" fmla="*/ 15018 h 243084"/>
                  <a:gd name="connsiteX13" fmla="*/ 243084 w 486168"/>
                  <a:gd name="connsiteY13" fmla="*/ 0 h 243084"/>
                  <a:gd name="connsiteX14" fmla="*/ 342407 w 486168"/>
                  <a:gd name="connsiteY14" fmla="*/ 15033 h 243084"/>
                  <a:gd name="connsiteX15" fmla="*/ 459831 w 486168"/>
                  <a:gd name="connsiteY15" fmla="*/ 72355 h 243084"/>
                  <a:gd name="connsiteX16" fmla="*/ 486168 w 486168"/>
                  <a:gd name="connsiteY16" fmla="*/ 125340 h 243084"/>
                  <a:gd name="connsiteX17" fmla="*/ 486168 w 486168"/>
                  <a:gd name="connsiteY17" fmla="*/ 243084 h 243084"/>
                  <a:gd name="connsiteX0" fmla="*/ 486168 w 486168"/>
                  <a:gd name="connsiteY0" fmla="*/ 243084 h 243084"/>
                  <a:gd name="connsiteX1" fmla="*/ 470975 w 486168"/>
                  <a:gd name="connsiteY1" fmla="*/ 243084 h 243084"/>
                  <a:gd name="connsiteX2" fmla="*/ 470975 w 486168"/>
                  <a:gd name="connsiteY2" fmla="*/ 125340 h 243084"/>
                  <a:gd name="connsiteX3" fmla="*/ 450275 w 486168"/>
                  <a:gd name="connsiteY3" fmla="*/ 84175 h 243084"/>
                  <a:gd name="connsiteX4" fmla="*/ 338137 w 486168"/>
                  <a:gd name="connsiteY4" fmla="*/ 29626 h 243084"/>
                  <a:gd name="connsiteX5" fmla="*/ 243084 w 486168"/>
                  <a:gd name="connsiteY5" fmla="*/ 15193 h 243084"/>
                  <a:gd name="connsiteX6" fmla="*/ 147947 w 486168"/>
                  <a:gd name="connsiteY6" fmla="*/ 29626 h 243084"/>
                  <a:gd name="connsiteX7" fmla="*/ 35612 w 486168"/>
                  <a:gd name="connsiteY7" fmla="*/ 84320 h 243084"/>
                  <a:gd name="connsiteX8" fmla="*/ 15193 w 486168"/>
                  <a:gd name="connsiteY8" fmla="*/ 125340 h 243084"/>
                  <a:gd name="connsiteX9" fmla="*/ 0 w 486168"/>
                  <a:gd name="connsiteY9" fmla="*/ 125340 h 243084"/>
                  <a:gd name="connsiteX10" fmla="*/ 26405 w 486168"/>
                  <a:gd name="connsiteY10" fmla="*/ 72310 h 243084"/>
                  <a:gd name="connsiteX11" fmla="*/ 143853 w 486168"/>
                  <a:gd name="connsiteY11" fmla="*/ 15018 h 243084"/>
                  <a:gd name="connsiteX12" fmla="*/ 243084 w 486168"/>
                  <a:gd name="connsiteY12" fmla="*/ 0 h 243084"/>
                  <a:gd name="connsiteX13" fmla="*/ 342407 w 486168"/>
                  <a:gd name="connsiteY13" fmla="*/ 15033 h 243084"/>
                  <a:gd name="connsiteX14" fmla="*/ 459831 w 486168"/>
                  <a:gd name="connsiteY14" fmla="*/ 72355 h 243084"/>
                  <a:gd name="connsiteX15" fmla="*/ 486168 w 486168"/>
                  <a:gd name="connsiteY15" fmla="*/ 125340 h 243084"/>
                  <a:gd name="connsiteX16" fmla="*/ 486168 w 486168"/>
                  <a:gd name="connsiteY16" fmla="*/ 243084 h 24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6168" h="243084">
                    <a:moveTo>
                      <a:pt x="486168" y="243084"/>
                    </a:moveTo>
                    <a:lnTo>
                      <a:pt x="470975" y="243084"/>
                    </a:lnTo>
                    <a:lnTo>
                      <a:pt x="470975" y="125340"/>
                    </a:lnTo>
                    <a:cubicBezTo>
                      <a:pt x="470614" y="109205"/>
                      <a:pt x="463012" y="94088"/>
                      <a:pt x="450275" y="84175"/>
                    </a:cubicBezTo>
                    <a:cubicBezTo>
                      <a:pt x="416960" y="58612"/>
                      <a:pt x="378815" y="40056"/>
                      <a:pt x="338137" y="29626"/>
                    </a:cubicBezTo>
                    <a:cubicBezTo>
                      <a:pt x="307339" y="20149"/>
                      <a:pt x="275307" y="15285"/>
                      <a:pt x="243084" y="15193"/>
                    </a:cubicBezTo>
                    <a:cubicBezTo>
                      <a:pt x="210871" y="15752"/>
                      <a:pt x="178876" y="20606"/>
                      <a:pt x="147947" y="29626"/>
                    </a:cubicBezTo>
                    <a:cubicBezTo>
                      <a:pt x="107695" y="41415"/>
                      <a:pt x="69718" y="59906"/>
                      <a:pt x="35612" y="84320"/>
                    </a:cubicBezTo>
                    <a:cubicBezTo>
                      <a:pt x="23003" y="94244"/>
                      <a:pt x="15510" y="109298"/>
                      <a:pt x="15193" y="125340"/>
                    </a:cubicBezTo>
                    <a:lnTo>
                      <a:pt x="0" y="125340"/>
                    </a:lnTo>
                    <a:cubicBezTo>
                      <a:pt x="377" y="104591"/>
                      <a:pt x="10075" y="85115"/>
                      <a:pt x="26405" y="72310"/>
                    </a:cubicBezTo>
                    <a:cubicBezTo>
                      <a:pt x="62043" y="46727"/>
                      <a:pt x="101753" y="27356"/>
                      <a:pt x="143853" y="15018"/>
                    </a:cubicBezTo>
                    <a:cubicBezTo>
                      <a:pt x="176114" y="5618"/>
                      <a:pt x="209486" y="567"/>
                      <a:pt x="243084" y="0"/>
                    </a:cubicBezTo>
                    <a:cubicBezTo>
                      <a:pt x="276752" y="83"/>
                      <a:pt x="310222" y="5149"/>
                      <a:pt x="342407" y="15033"/>
                    </a:cubicBezTo>
                    <a:cubicBezTo>
                      <a:pt x="385018" y="26013"/>
                      <a:pt x="424963" y="45512"/>
                      <a:pt x="459831" y="72355"/>
                    </a:cubicBezTo>
                    <a:cubicBezTo>
                      <a:pt x="476129" y="85160"/>
                      <a:pt x="485800" y="104617"/>
                      <a:pt x="486168" y="125340"/>
                    </a:cubicBezTo>
                    <a:lnTo>
                      <a:pt x="486168" y="243084"/>
                    </a:lnTo>
                    <a:close/>
                  </a:path>
                </a:pathLst>
              </a:custGeom>
              <a:solidFill>
                <a:srgbClr val="000000"/>
              </a:solidFill>
              <a:ln w="7541"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62474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2D8A-FA76-9B34-D6D8-C8B83C90E0ED}"/>
              </a:ext>
            </a:extLst>
          </p:cNvPr>
          <p:cNvSpPr>
            <a:spLocks noGrp="1"/>
          </p:cNvSpPr>
          <p:nvPr>
            <p:ph type="title"/>
          </p:nvPr>
        </p:nvSpPr>
        <p:spPr/>
        <p:txBody>
          <a:bodyPr/>
          <a:lstStyle/>
          <a:p>
            <a:r>
              <a:rPr lang="en-GB" dirty="0"/>
              <a:t>Local Area Energy Systems Team</a:t>
            </a:r>
          </a:p>
        </p:txBody>
      </p:sp>
      <p:sp>
        <p:nvSpPr>
          <p:cNvPr id="4" name="Slide Number Placeholder 3">
            <a:extLst>
              <a:ext uri="{FF2B5EF4-FFF2-40B4-BE49-F238E27FC236}">
                <a16:creationId xmlns:a16="http://schemas.microsoft.com/office/drawing/2014/main" id="{05FF7974-BAAB-4868-97FE-0093C18E18F3}"/>
              </a:ext>
            </a:extLst>
          </p:cNvPr>
          <p:cNvSpPr>
            <a:spLocks noGrp="1"/>
          </p:cNvSpPr>
          <p:nvPr>
            <p:ph type="sldNum" sz="quarter" idx="12"/>
          </p:nvPr>
        </p:nvSpPr>
        <p:spPr/>
        <p:txBody>
          <a:bodyPr/>
          <a:lstStyle/>
          <a:p>
            <a:fld id="{AEE2461F-B18F-4F1D-8EE9-99FCACAA27C9}" type="slidenum">
              <a:rPr lang="en-GB" smtClean="0"/>
              <a:t>5</a:t>
            </a:fld>
            <a:endParaRPr lang="en-GB"/>
          </a:p>
        </p:txBody>
      </p:sp>
      <p:sp>
        <p:nvSpPr>
          <p:cNvPr id="12" name="Rectangle 11">
            <a:extLst>
              <a:ext uri="{FF2B5EF4-FFF2-40B4-BE49-F238E27FC236}">
                <a16:creationId xmlns:a16="http://schemas.microsoft.com/office/drawing/2014/main" id="{9FAD13B7-B401-F1DB-7D6C-9FDC609C6339}"/>
              </a:ext>
            </a:extLst>
          </p:cNvPr>
          <p:cNvSpPr/>
          <p:nvPr/>
        </p:nvSpPr>
        <p:spPr>
          <a:xfrm>
            <a:off x="0" y="1246813"/>
            <a:ext cx="12192000" cy="576064"/>
          </a:xfrm>
          <a:prstGeom prst="rect">
            <a:avLst/>
          </a:prstGeom>
          <a:solidFill>
            <a:srgbClr val="AB123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panose="020B0604020202020204"/>
                <a:ea typeface="+mn-ea"/>
                <a:cs typeface="+mn-cs"/>
              </a:rPr>
              <a:t>   </a:t>
            </a:r>
            <a:r>
              <a:rPr lang="en-GB" sz="1800" dirty="0">
                <a:solidFill>
                  <a:srgbClr val="FFFFFF"/>
                </a:solidFill>
                <a:latin typeface="Arial" panose="020B0604020202020204"/>
              </a:rPr>
              <a:t> </a:t>
            </a:r>
            <a:r>
              <a:rPr lang="en-GB" sz="2000" dirty="0">
                <a:solidFill>
                  <a:srgbClr val="FFFFFF"/>
                </a:solidFill>
                <a:latin typeface="Arial" panose="020B0604020202020204"/>
              </a:rPr>
              <a:t>Areas for dialogue – we need to understand your plans as early as possible </a:t>
            </a:r>
            <a:endParaRPr kumimoji="0" lang="en-GB" sz="20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3" name="Arrow: Pentagon 12">
            <a:extLst>
              <a:ext uri="{FF2B5EF4-FFF2-40B4-BE49-F238E27FC236}">
                <a16:creationId xmlns:a16="http://schemas.microsoft.com/office/drawing/2014/main" id="{D6DD44F9-32DB-743D-9F60-EE2644FC3733}"/>
              </a:ext>
            </a:extLst>
          </p:cNvPr>
          <p:cNvSpPr/>
          <p:nvPr/>
        </p:nvSpPr>
        <p:spPr>
          <a:xfrm>
            <a:off x="0" y="5253911"/>
            <a:ext cx="11476818" cy="792153"/>
          </a:xfrm>
          <a:prstGeom prst="homePlate">
            <a:avLst/>
          </a:prstGeom>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t> Talk to us when considering these types of projects and we’ll feed that intelligence </a:t>
            </a:r>
            <a:br>
              <a:rPr lang="en-GB" sz="2000" b="1" dirty="0"/>
            </a:br>
            <a:r>
              <a:rPr lang="en-GB" sz="2000" b="1" dirty="0"/>
              <a:t>  into our network planning assumptions – informing where, when, what &amp; how to invest</a:t>
            </a:r>
          </a:p>
        </p:txBody>
      </p:sp>
      <p:sp>
        <p:nvSpPr>
          <p:cNvPr id="5" name="TextBox 4">
            <a:extLst>
              <a:ext uri="{FF2B5EF4-FFF2-40B4-BE49-F238E27FC236}">
                <a16:creationId xmlns:a16="http://schemas.microsoft.com/office/drawing/2014/main" id="{58E1474C-109D-4CAA-C1DA-8786E2E65790}"/>
              </a:ext>
            </a:extLst>
          </p:cNvPr>
          <p:cNvSpPr txBox="1"/>
          <p:nvPr/>
        </p:nvSpPr>
        <p:spPr>
          <a:xfrm>
            <a:off x="711604" y="3753500"/>
            <a:ext cx="1512167" cy="1500411"/>
          </a:xfrm>
          <a:prstGeom prst="rect">
            <a:avLst/>
          </a:prstGeom>
          <a:noFill/>
        </p:spPr>
        <p:txBody>
          <a:bodyPr wrap="square">
            <a:spAutoFit/>
          </a:bodyPr>
          <a:lstStyle/>
          <a:p>
            <a:pPr algn="ctr" fontAlgn="base">
              <a:spcBef>
                <a:spcPct val="0"/>
              </a:spcBef>
              <a:spcAft>
                <a:spcPct val="0"/>
              </a:spcAft>
            </a:pPr>
            <a:br>
              <a:rPr lang="en-GB" sz="1200" dirty="0">
                <a:latin typeface="Calibri" pitchFamily="34" charset="0"/>
                <a:cs typeface="Arial" pitchFamily="34" charset="0"/>
              </a:rPr>
            </a:br>
            <a:r>
              <a:rPr lang="en-GB" sz="1350" dirty="0">
                <a:latin typeface="+mj-lt"/>
                <a:cs typeface="Arial" pitchFamily="34" charset="0"/>
              </a:rPr>
              <a:t>Residential Decarbonisation – High volume heat pump installations </a:t>
            </a:r>
            <a:br>
              <a:rPr lang="en-GB" sz="1350" dirty="0">
                <a:latin typeface="Calibri" pitchFamily="34" charset="0"/>
                <a:cs typeface="Arial" pitchFamily="34" charset="0"/>
              </a:rPr>
            </a:br>
            <a:endParaRPr lang="en-GB" sz="1200" dirty="0">
              <a:latin typeface="Calibri" pitchFamily="34" charset="0"/>
              <a:cs typeface="Arial" pitchFamily="34" charset="0"/>
            </a:endParaRPr>
          </a:p>
        </p:txBody>
      </p:sp>
      <p:sp>
        <p:nvSpPr>
          <p:cNvPr id="23" name="TextBox 22">
            <a:extLst>
              <a:ext uri="{FF2B5EF4-FFF2-40B4-BE49-F238E27FC236}">
                <a16:creationId xmlns:a16="http://schemas.microsoft.com/office/drawing/2014/main" id="{74DA0F17-942C-8A7A-A387-308999993339}"/>
              </a:ext>
            </a:extLst>
          </p:cNvPr>
          <p:cNvSpPr txBox="1"/>
          <p:nvPr/>
        </p:nvSpPr>
        <p:spPr>
          <a:xfrm>
            <a:off x="3733455" y="3776583"/>
            <a:ext cx="1575031" cy="1477328"/>
          </a:xfrm>
          <a:prstGeom prst="rect">
            <a:avLst/>
          </a:prstGeom>
          <a:noFill/>
        </p:spPr>
        <p:txBody>
          <a:bodyPr wrap="square">
            <a:spAutoFit/>
          </a:bodyPr>
          <a:lstStyle/>
          <a:p>
            <a:pPr algn="ctr" fontAlgn="base">
              <a:spcBef>
                <a:spcPct val="0"/>
              </a:spcBef>
              <a:spcAft>
                <a:spcPct val="0"/>
              </a:spcAft>
            </a:pPr>
            <a:br>
              <a:rPr lang="en-GB" sz="1200" dirty="0">
                <a:latin typeface="Calibri" pitchFamily="34" charset="0"/>
                <a:cs typeface="Arial" pitchFamily="34" charset="0"/>
              </a:rPr>
            </a:br>
            <a:r>
              <a:rPr lang="en-GB" sz="1350" dirty="0">
                <a:latin typeface="+mj-lt"/>
                <a:cs typeface="Arial" pitchFamily="34" charset="0"/>
              </a:rPr>
              <a:t>Local Area Energy Planning – Strategic </a:t>
            </a:r>
            <a:br>
              <a:rPr lang="en-GB" sz="1350" dirty="0">
                <a:latin typeface="+mj-lt"/>
                <a:cs typeface="Arial" pitchFamily="34" charset="0"/>
              </a:rPr>
            </a:br>
            <a:r>
              <a:rPr lang="en-GB" sz="1350" dirty="0">
                <a:latin typeface="+mj-lt"/>
                <a:cs typeface="Arial" pitchFamily="34" charset="0"/>
              </a:rPr>
              <a:t>‘place based’ plans</a:t>
            </a:r>
            <a:br>
              <a:rPr lang="en-GB" sz="1200" dirty="0">
                <a:latin typeface="+mj-lt"/>
                <a:cs typeface="Arial" pitchFamily="34" charset="0"/>
              </a:rPr>
            </a:br>
            <a:endParaRPr lang="en-GB" sz="1050" dirty="0">
              <a:latin typeface="+mj-lt"/>
              <a:cs typeface="Arial" pitchFamily="34" charset="0"/>
            </a:endParaRPr>
          </a:p>
        </p:txBody>
      </p:sp>
      <p:sp>
        <p:nvSpPr>
          <p:cNvPr id="24" name="TextBox 23">
            <a:extLst>
              <a:ext uri="{FF2B5EF4-FFF2-40B4-BE49-F238E27FC236}">
                <a16:creationId xmlns:a16="http://schemas.microsoft.com/office/drawing/2014/main" id="{97F0434B-54C7-F74B-F2D4-8DF65ACABAC9}"/>
              </a:ext>
            </a:extLst>
          </p:cNvPr>
          <p:cNvSpPr txBox="1"/>
          <p:nvPr/>
        </p:nvSpPr>
        <p:spPr>
          <a:xfrm>
            <a:off x="6831138" y="3800868"/>
            <a:ext cx="1512167" cy="1292662"/>
          </a:xfrm>
          <a:prstGeom prst="rect">
            <a:avLst/>
          </a:prstGeom>
          <a:noFill/>
        </p:spPr>
        <p:txBody>
          <a:bodyPr wrap="square">
            <a:spAutoFit/>
          </a:bodyPr>
          <a:lstStyle/>
          <a:p>
            <a:pPr algn="ctr" fontAlgn="base">
              <a:spcBef>
                <a:spcPct val="0"/>
              </a:spcBef>
              <a:spcAft>
                <a:spcPct val="0"/>
              </a:spcAft>
            </a:pPr>
            <a:br>
              <a:rPr lang="en-GB" sz="1200" dirty="0">
                <a:latin typeface="Calibri" pitchFamily="34" charset="0"/>
                <a:cs typeface="Arial" pitchFamily="34" charset="0"/>
              </a:rPr>
            </a:br>
            <a:r>
              <a:rPr lang="en-GB" sz="1350" dirty="0">
                <a:latin typeface="+mj-lt"/>
                <a:cs typeface="Arial" pitchFamily="34" charset="0"/>
              </a:rPr>
              <a:t>Electric Vehicle (EV)  Infrastructure Developments </a:t>
            </a:r>
            <a:br>
              <a:rPr lang="en-GB" sz="1350" dirty="0">
                <a:latin typeface="Calibri" pitchFamily="34" charset="0"/>
                <a:cs typeface="Arial" pitchFamily="34" charset="0"/>
              </a:rPr>
            </a:br>
            <a:endParaRPr lang="en-GB" sz="1200" dirty="0">
              <a:latin typeface="Calibri" pitchFamily="34" charset="0"/>
              <a:cs typeface="Arial" pitchFamily="34" charset="0"/>
            </a:endParaRPr>
          </a:p>
        </p:txBody>
      </p:sp>
      <p:pic>
        <p:nvPicPr>
          <p:cNvPr id="26" name="Picture 25">
            <a:extLst>
              <a:ext uri="{FF2B5EF4-FFF2-40B4-BE49-F238E27FC236}">
                <a16:creationId xmlns:a16="http://schemas.microsoft.com/office/drawing/2014/main" id="{A3CFAB40-F31F-E09A-75C5-D444219F15B9}"/>
              </a:ext>
            </a:extLst>
          </p:cNvPr>
          <p:cNvPicPr>
            <a:picLocks noChangeAspect="1"/>
          </p:cNvPicPr>
          <p:nvPr/>
        </p:nvPicPr>
        <p:blipFill>
          <a:blip r:embed="rId2"/>
          <a:stretch>
            <a:fillRect/>
          </a:stretch>
        </p:blipFill>
        <p:spPr>
          <a:xfrm>
            <a:off x="640225" y="2305048"/>
            <a:ext cx="1528763" cy="1635919"/>
          </a:xfrm>
          <a:prstGeom prst="rect">
            <a:avLst/>
          </a:prstGeom>
        </p:spPr>
      </p:pic>
      <p:pic>
        <p:nvPicPr>
          <p:cNvPr id="27" name="Picture 26">
            <a:extLst>
              <a:ext uri="{FF2B5EF4-FFF2-40B4-BE49-F238E27FC236}">
                <a16:creationId xmlns:a16="http://schemas.microsoft.com/office/drawing/2014/main" id="{5EEDDBB0-715F-63DB-2850-F1C2DAC78E6D}"/>
              </a:ext>
            </a:extLst>
          </p:cNvPr>
          <p:cNvPicPr>
            <a:picLocks noChangeAspect="1"/>
          </p:cNvPicPr>
          <p:nvPr/>
        </p:nvPicPr>
        <p:blipFill>
          <a:blip r:embed="rId3"/>
          <a:stretch>
            <a:fillRect/>
          </a:stretch>
        </p:blipFill>
        <p:spPr>
          <a:xfrm>
            <a:off x="6763379" y="2214102"/>
            <a:ext cx="1621631" cy="1814513"/>
          </a:xfrm>
          <a:prstGeom prst="rect">
            <a:avLst/>
          </a:prstGeom>
        </p:spPr>
      </p:pic>
      <p:pic>
        <p:nvPicPr>
          <p:cNvPr id="28" name="Picture 27">
            <a:extLst>
              <a:ext uri="{FF2B5EF4-FFF2-40B4-BE49-F238E27FC236}">
                <a16:creationId xmlns:a16="http://schemas.microsoft.com/office/drawing/2014/main" id="{9363F47A-5963-B9AF-614D-6406C248F327}"/>
              </a:ext>
            </a:extLst>
          </p:cNvPr>
          <p:cNvPicPr>
            <a:picLocks noChangeAspect="1"/>
          </p:cNvPicPr>
          <p:nvPr/>
        </p:nvPicPr>
        <p:blipFill rotWithShape="1">
          <a:blip r:embed="rId4"/>
          <a:srcRect t="10710"/>
          <a:stretch/>
        </p:blipFill>
        <p:spPr>
          <a:xfrm>
            <a:off x="9892119" y="2290585"/>
            <a:ext cx="1650206" cy="1664844"/>
          </a:xfrm>
          <a:prstGeom prst="rect">
            <a:avLst/>
          </a:prstGeom>
        </p:spPr>
      </p:pic>
      <p:sp>
        <p:nvSpPr>
          <p:cNvPr id="29" name="TextBox 28">
            <a:extLst>
              <a:ext uri="{FF2B5EF4-FFF2-40B4-BE49-F238E27FC236}">
                <a16:creationId xmlns:a16="http://schemas.microsoft.com/office/drawing/2014/main" id="{6B5997CD-4940-98E5-C7C2-0405EA5CA7E8}"/>
              </a:ext>
            </a:extLst>
          </p:cNvPr>
          <p:cNvSpPr txBox="1"/>
          <p:nvPr/>
        </p:nvSpPr>
        <p:spPr>
          <a:xfrm>
            <a:off x="10052901" y="3845834"/>
            <a:ext cx="1512167" cy="877163"/>
          </a:xfrm>
          <a:prstGeom prst="rect">
            <a:avLst/>
          </a:prstGeom>
          <a:noFill/>
        </p:spPr>
        <p:txBody>
          <a:bodyPr wrap="square">
            <a:spAutoFit/>
          </a:bodyPr>
          <a:lstStyle/>
          <a:p>
            <a:pPr algn="ctr" fontAlgn="base">
              <a:spcBef>
                <a:spcPct val="0"/>
              </a:spcBef>
              <a:spcAft>
                <a:spcPct val="0"/>
              </a:spcAft>
            </a:pPr>
            <a:br>
              <a:rPr lang="en-GB" sz="1200" dirty="0">
                <a:latin typeface="Calibri" pitchFamily="34" charset="0"/>
                <a:cs typeface="Arial" pitchFamily="34" charset="0"/>
              </a:rPr>
            </a:br>
            <a:r>
              <a:rPr lang="en-GB" sz="1350" dirty="0">
                <a:cs typeface="Arial" pitchFamily="34" charset="0"/>
              </a:rPr>
              <a:t>Non-residential Decarbonisation</a:t>
            </a:r>
            <a:br>
              <a:rPr lang="en-GB" sz="1200" dirty="0">
                <a:cs typeface="Arial" pitchFamily="34" charset="0"/>
              </a:rPr>
            </a:br>
            <a:endParaRPr lang="en-GB" sz="1200" dirty="0">
              <a:cs typeface="Arial" pitchFamily="34" charset="0"/>
            </a:endParaRPr>
          </a:p>
        </p:txBody>
      </p:sp>
      <p:pic>
        <p:nvPicPr>
          <p:cNvPr id="30" name="Picture 29">
            <a:extLst>
              <a:ext uri="{FF2B5EF4-FFF2-40B4-BE49-F238E27FC236}">
                <a16:creationId xmlns:a16="http://schemas.microsoft.com/office/drawing/2014/main" id="{CADBB2A7-9B7A-B04E-4210-ED021CFA1689}"/>
              </a:ext>
            </a:extLst>
          </p:cNvPr>
          <p:cNvPicPr>
            <a:picLocks noChangeAspect="1"/>
          </p:cNvPicPr>
          <p:nvPr/>
        </p:nvPicPr>
        <p:blipFill>
          <a:blip r:embed="rId5"/>
          <a:stretch>
            <a:fillRect/>
          </a:stretch>
        </p:blipFill>
        <p:spPr>
          <a:xfrm>
            <a:off x="3673227" y="2309575"/>
            <a:ext cx="1585913" cy="1664494"/>
          </a:xfrm>
          <a:prstGeom prst="rect">
            <a:avLst/>
          </a:prstGeom>
        </p:spPr>
      </p:pic>
    </p:spTree>
    <p:extLst>
      <p:ext uri="{BB962C8B-B14F-4D97-AF65-F5344CB8AC3E}">
        <p14:creationId xmlns:p14="http://schemas.microsoft.com/office/powerpoint/2010/main" val="3005863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26"/>
                                        </p:tgtEl>
                                        <p:attrNameLst>
                                          <p:attrName>style.opacity</p:attrName>
                                        </p:attrNameLst>
                                      </p:cBhvr>
                                      <p:to>
                                        <p:strVal val="0.5"/>
                                      </p:to>
                                    </p:set>
                                    <p:animEffect filter="image" prLst="opacity: 0.5">
                                      <p:cBhvr rctx="IE">
                                        <p:cTn id="7" dur="indefinite"/>
                                        <p:tgtEl>
                                          <p:spTgt spid="26"/>
                                        </p:tgtEl>
                                      </p:cBhvr>
                                    </p:animEffect>
                                  </p:childTnLst>
                                </p:cTn>
                              </p:par>
                              <p:par>
                                <p:cTn id="8" presetID="9" presetClass="emph" presetSubtype="0" nodeType="withEffect">
                                  <p:stCondLst>
                                    <p:cond delay="0"/>
                                  </p:stCondLst>
                                  <p:childTnLst>
                                    <p:set>
                                      <p:cBhvr>
                                        <p:cTn id="9" dur="indefinite"/>
                                        <p:tgtEl>
                                          <p:spTgt spid="27"/>
                                        </p:tgtEl>
                                        <p:attrNameLst>
                                          <p:attrName>style.opacity</p:attrName>
                                        </p:attrNameLst>
                                      </p:cBhvr>
                                      <p:to>
                                        <p:strVal val="0.5"/>
                                      </p:to>
                                    </p:set>
                                    <p:animEffect filter="image" prLst="opacity: 0.5">
                                      <p:cBhvr rctx="IE">
                                        <p:cTn id="10" dur="indefinite"/>
                                        <p:tgtEl>
                                          <p:spTgt spid="27"/>
                                        </p:tgtEl>
                                      </p:cBhvr>
                                    </p:animEffect>
                                  </p:childTnLst>
                                </p:cTn>
                              </p:par>
                              <p:par>
                                <p:cTn id="11" presetID="9" presetClass="emph" presetSubtype="0" nodeType="withEffect">
                                  <p:stCondLst>
                                    <p:cond delay="0"/>
                                  </p:stCondLst>
                                  <p:childTnLst>
                                    <p:set>
                                      <p:cBhvr>
                                        <p:cTn id="12" dur="indefinite"/>
                                        <p:tgtEl>
                                          <p:spTgt spid="28"/>
                                        </p:tgtEl>
                                        <p:attrNameLst>
                                          <p:attrName>style.opacity</p:attrName>
                                        </p:attrNameLst>
                                      </p:cBhvr>
                                      <p:to>
                                        <p:strVal val="0.5"/>
                                      </p:to>
                                    </p:set>
                                    <p:animEffect filter="image" prLst="opacity: 0.5">
                                      <p:cBhvr rctx="IE">
                                        <p:cTn id="13" dur="indefinite"/>
                                        <p:tgtEl>
                                          <p:spTgt spid="28"/>
                                        </p:tgtEl>
                                      </p:cBhvr>
                                    </p:animEffect>
                                  </p:childTnLst>
                                </p:cTn>
                              </p:par>
                              <p:par>
                                <p:cTn id="14" presetID="16" presetClass="emph" presetSubtype="0" fill="hold" grpId="0" nodeType="withEffect">
                                  <p:stCondLst>
                                    <p:cond delay="0"/>
                                  </p:stCondLst>
                                  <p:childTnLst>
                                    <p:set>
                                      <p:cBhvr override="childStyle">
                                        <p:cTn id="15" dur="500" fill="hold"/>
                                        <p:tgtEl>
                                          <p:spTgt spid="5"/>
                                        </p:tgtEl>
                                        <p:attrNameLst>
                                          <p:attrName>style.color</p:attrName>
                                        </p:attrNameLst>
                                      </p:cBhvr>
                                      <p:to>
                                        <p:clrVal>
                                          <a:srgbClr val="C6C4C4"/>
                                        </p:clrVal>
                                      </p:to>
                                    </p:set>
                                    <p:set>
                                      <p:cBhvr>
                                        <p:cTn id="16" dur="500" fill="hold"/>
                                        <p:tgtEl>
                                          <p:spTgt spid="5"/>
                                        </p:tgtEl>
                                        <p:attrNameLst>
                                          <p:attrName>fillcolor</p:attrName>
                                        </p:attrNameLst>
                                      </p:cBhvr>
                                      <p:to>
                                        <p:clrVal>
                                          <a:srgbClr val="C6C4C4"/>
                                        </p:clrVal>
                                      </p:to>
                                    </p:set>
                                    <p:set>
                                      <p:cBhvr>
                                        <p:cTn id="17" dur="500" fill="hold"/>
                                        <p:tgtEl>
                                          <p:spTgt spid="5"/>
                                        </p:tgtEl>
                                        <p:attrNameLst>
                                          <p:attrName>fill.type</p:attrName>
                                        </p:attrNameLst>
                                      </p:cBhvr>
                                      <p:to>
                                        <p:strVal val="solid"/>
                                      </p:to>
                                    </p:set>
                                  </p:childTnLst>
                                </p:cTn>
                              </p:par>
                              <p:par>
                                <p:cTn id="18" presetID="16" presetClass="emph" presetSubtype="0" fill="hold" grpId="0" nodeType="withEffect">
                                  <p:stCondLst>
                                    <p:cond delay="0"/>
                                  </p:stCondLst>
                                  <p:childTnLst>
                                    <p:set>
                                      <p:cBhvr override="childStyle">
                                        <p:cTn id="19" dur="500" fill="hold"/>
                                        <p:tgtEl>
                                          <p:spTgt spid="24"/>
                                        </p:tgtEl>
                                        <p:attrNameLst>
                                          <p:attrName>style.color</p:attrName>
                                        </p:attrNameLst>
                                      </p:cBhvr>
                                      <p:to>
                                        <p:clrVal>
                                          <a:srgbClr val="C6C4C4"/>
                                        </p:clrVal>
                                      </p:to>
                                    </p:set>
                                    <p:set>
                                      <p:cBhvr>
                                        <p:cTn id="20" dur="500" fill="hold"/>
                                        <p:tgtEl>
                                          <p:spTgt spid="24"/>
                                        </p:tgtEl>
                                        <p:attrNameLst>
                                          <p:attrName>fillcolor</p:attrName>
                                        </p:attrNameLst>
                                      </p:cBhvr>
                                      <p:to>
                                        <p:clrVal>
                                          <a:srgbClr val="C6C4C4"/>
                                        </p:clrVal>
                                      </p:to>
                                    </p:set>
                                    <p:set>
                                      <p:cBhvr>
                                        <p:cTn id="21" dur="500" fill="hold"/>
                                        <p:tgtEl>
                                          <p:spTgt spid="24"/>
                                        </p:tgtEl>
                                        <p:attrNameLst>
                                          <p:attrName>fill.type</p:attrName>
                                        </p:attrNameLst>
                                      </p:cBhvr>
                                      <p:to>
                                        <p:strVal val="solid"/>
                                      </p:to>
                                    </p:set>
                                  </p:childTnLst>
                                </p:cTn>
                              </p:par>
                              <p:par>
                                <p:cTn id="22" presetID="16" presetClass="emph" presetSubtype="0" fill="hold" grpId="0" nodeType="withEffect">
                                  <p:stCondLst>
                                    <p:cond delay="0"/>
                                  </p:stCondLst>
                                  <p:childTnLst>
                                    <p:set>
                                      <p:cBhvr override="childStyle">
                                        <p:cTn id="23" dur="500" fill="hold"/>
                                        <p:tgtEl>
                                          <p:spTgt spid="29"/>
                                        </p:tgtEl>
                                        <p:attrNameLst>
                                          <p:attrName>style.color</p:attrName>
                                        </p:attrNameLst>
                                      </p:cBhvr>
                                      <p:to>
                                        <p:clrVal>
                                          <a:srgbClr val="C6C4C4"/>
                                        </p:clrVal>
                                      </p:to>
                                    </p:set>
                                    <p:set>
                                      <p:cBhvr>
                                        <p:cTn id="24" dur="500" fill="hold"/>
                                        <p:tgtEl>
                                          <p:spTgt spid="29"/>
                                        </p:tgtEl>
                                        <p:attrNameLst>
                                          <p:attrName>fillcolor</p:attrName>
                                        </p:attrNameLst>
                                      </p:cBhvr>
                                      <p:to>
                                        <p:clrVal>
                                          <a:srgbClr val="C6C4C4"/>
                                        </p:clrVal>
                                      </p:to>
                                    </p:set>
                                    <p:set>
                                      <p:cBhvr>
                                        <p:cTn id="25" dur="500" fill="hold"/>
                                        <p:tgtEl>
                                          <p:spTgt spid="29"/>
                                        </p:tgtEl>
                                        <p:attrNameLst>
                                          <p:attrName>fill.type</p:attrName>
                                        </p:attrNameLst>
                                      </p:cBhvr>
                                      <p:to>
                                        <p:strVal val="solid"/>
                                      </p:to>
                                    </p:set>
                                  </p:childTnLst>
                                </p:cTn>
                              </p:par>
                              <p:par>
                                <p:cTn id="26" presetID="15" presetClass="emph" presetSubtype="0" grpId="0" nodeType="withEffect">
                                  <p:stCondLst>
                                    <p:cond delay="0"/>
                                  </p:stCondLst>
                                  <p:childTnLst>
                                    <p:set>
                                      <p:cBhvr override="childStyle">
                                        <p:cTn id="27" dur="indefinite"/>
                                        <p:tgtEl>
                                          <p:spTgt spid="23"/>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p:bldP spid="24"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E2D8A-FA76-9B34-D6D8-C8B83C90E0ED}"/>
              </a:ext>
            </a:extLst>
          </p:cNvPr>
          <p:cNvSpPr>
            <a:spLocks noGrp="1"/>
          </p:cNvSpPr>
          <p:nvPr>
            <p:ph type="title"/>
          </p:nvPr>
        </p:nvSpPr>
        <p:spPr>
          <a:xfrm>
            <a:off x="450850" y="422275"/>
            <a:ext cx="11245848" cy="1269625"/>
          </a:xfrm>
        </p:spPr>
        <p:txBody>
          <a:bodyPr/>
          <a:lstStyle/>
          <a:p>
            <a:r>
              <a:rPr lang="en-GB" dirty="0"/>
              <a:t>Northern </a:t>
            </a:r>
            <a:r>
              <a:rPr lang="en-GB" dirty="0" err="1"/>
              <a:t>Powergrid's</a:t>
            </a:r>
            <a:r>
              <a:rPr lang="en-GB" dirty="0"/>
              <a:t> Role in Local Area Energy Planning</a:t>
            </a:r>
          </a:p>
        </p:txBody>
      </p:sp>
      <p:sp>
        <p:nvSpPr>
          <p:cNvPr id="3" name="Content Placeholder 2">
            <a:extLst>
              <a:ext uri="{FF2B5EF4-FFF2-40B4-BE49-F238E27FC236}">
                <a16:creationId xmlns:a16="http://schemas.microsoft.com/office/drawing/2014/main" id="{749DF0AB-3CAA-9B94-6BAF-2EEC27B26DE8}"/>
              </a:ext>
            </a:extLst>
          </p:cNvPr>
          <p:cNvSpPr>
            <a:spLocks noGrp="1"/>
          </p:cNvSpPr>
          <p:nvPr>
            <p:ph idx="1"/>
          </p:nvPr>
        </p:nvSpPr>
        <p:spPr>
          <a:xfrm>
            <a:off x="450849" y="1691901"/>
            <a:ext cx="11245849" cy="2783846"/>
          </a:xfrm>
        </p:spPr>
        <p:txBody>
          <a:bodyPr/>
          <a:lstStyle/>
          <a:p>
            <a:r>
              <a:rPr lang="en-GB" dirty="0"/>
              <a:t>As a network operator we are a primary stakeholder </a:t>
            </a:r>
          </a:p>
          <a:p>
            <a:r>
              <a:rPr lang="en-GB" dirty="0"/>
              <a:t>We will support throughout the development and implementation of your LAEP by:</a:t>
            </a:r>
          </a:p>
          <a:p>
            <a:pPr lvl="1"/>
            <a:r>
              <a:rPr lang="en-GB" dirty="0"/>
              <a:t>Providing guidance and supporting you in understanding our network</a:t>
            </a:r>
          </a:p>
          <a:p>
            <a:pPr lvl="1"/>
            <a:r>
              <a:rPr lang="en-GB" dirty="0"/>
              <a:t>Providing network data</a:t>
            </a:r>
          </a:p>
          <a:p>
            <a:pPr lvl="1"/>
            <a:r>
              <a:rPr lang="en-GB" dirty="0"/>
              <a:t>Participate in steering groups</a:t>
            </a:r>
          </a:p>
          <a:p>
            <a:pPr lvl="1"/>
            <a:r>
              <a:rPr lang="en-GB" dirty="0"/>
              <a:t>Attend stakeholder engagement sessions</a:t>
            </a:r>
          </a:p>
        </p:txBody>
      </p:sp>
      <p:sp>
        <p:nvSpPr>
          <p:cNvPr id="4" name="Slide Number Placeholder 3">
            <a:extLst>
              <a:ext uri="{FF2B5EF4-FFF2-40B4-BE49-F238E27FC236}">
                <a16:creationId xmlns:a16="http://schemas.microsoft.com/office/drawing/2014/main" id="{05FF7974-BAAB-4868-97FE-0093C18E18F3}"/>
              </a:ext>
            </a:extLst>
          </p:cNvPr>
          <p:cNvSpPr>
            <a:spLocks noGrp="1"/>
          </p:cNvSpPr>
          <p:nvPr>
            <p:ph type="sldNum" sz="quarter" idx="12"/>
          </p:nvPr>
        </p:nvSpPr>
        <p:spPr/>
        <p:txBody>
          <a:bodyPr/>
          <a:lstStyle/>
          <a:p>
            <a:fld id="{AEE2461F-B18F-4F1D-8EE9-99FCACAA27C9}" type="slidenum">
              <a:rPr lang="en-GB" smtClean="0"/>
              <a:t>6</a:t>
            </a:fld>
            <a:endParaRPr lang="en-GB"/>
          </a:p>
        </p:txBody>
      </p:sp>
      <p:grpSp>
        <p:nvGrpSpPr>
          <p:cNvPr id="16" name="Group 15">
            <a:extLst>
              <a:ext uri="{FF2B5EF4-FFF2-40B4-BE49-F238E27FC236}">
                <a16:creationId xmlns:a16="http://schemas.microsoft.com/office/drawing/2014/main" id="{68A890FC-2BBB-6413-7D5E-082610CFC37E}"/>
              </a:ext>
            </a:extLst>
          </p:cNvPr>
          <p:cNvGrpSpPr/>
          <p:nvPr/>
        </p:nvGrpSpPr>
        <p:grpSpPr>
          <a:xfrm>
            <a:off x="7705318" y="4562954"/>
            <a:ext cx="1502183" cy="1502183"/>
            <a:chOff x="1951636" y="4660693"/>
            <a:chExt cx="1502183" cy="1502183"/>
          </a:xfrm>
        </p:grpSpPr>
        <p:sp>
          <p:nvSpPr>
            <p:cNvPr id="14" name="Oval 13">
              <a:extLst>
                <a:ext uri="{FF2B5EF4-FFF2-40B4-BE49-F238E27FC236}">
                  <a16:creationId xmlns:a16="http://schemas.microsoft.com/office/drawing/2014/main" id="{42660238-5A40-C0AA-C15A-FD263035E26E}"/>
                </a:ext>
              </a:extLst>
            </p:cNvPr>
            <p:cNvSpPr/>
            <p:nvPr/>
          </p:nvSpPr>
          <p:spPr>
            <a:xfrm>
              <a:off x="1951636" y="4660693"/>
              <a:ext cx="1502183" cy="1502183"/>
            </a:xfrm>
            <a:prstGeom prst="ellipse">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Graphic 9" descr="Meeting outline">
              <a:extLst>
                <a:ext uri="{FF2B5EF4-FFF2-40B4-BE49-F238E27FC236}">
                  <a16:creationId xmlns:a16="http://schemas.microsoft.com/office/drawing/2014/main" id="{E3E77691-A2B3-5D7A-3E97-28112FCB59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62727" y="4871784"/>
              <a:ext cx="1080000" cy="1080000"/>
            </a:xfrm>
            <a:prstGeom prst="rect">
              <a:avLst/>
            </a:prstGeom>
          </p:spPr>
        </p:pic>
      </p:grpSp>
      <p:grpSp>
        <p:nvGrpSpPr>
          <p:cNvPr id="20" name="Group 19">
            <a:extLst>
              <a:ext uri="{FF2B5EF4-FFF2-40B4-BE49-F238E27FC236}">
                <a16:creationId xmlns:a16="http://schemas.microsoft.com/office/drawing/2014/main" id="{D0B47C72-55C0-500F-FBA4-381A8C9D2FD1}"/>
              </a:ext>
            </a:extLst>
          </p:cNvPr>
          <p:cNvGrpSpPr/>
          <p:nvPr/>
        </p:nvGrpSpPr>
        <p:grpSpPr>
          <a:xfrm>
            <a:off x="557407" y="4562955"/>
            <a:ext cx="1502183" cy="1502183"/>
            <a:chOff x="1020356" y="2060547"/>
            <a:chExt cx="1502183" cy="1502183"/>
          </a:xfrm>
        </p:grpSpPr>
        <p:sp>
          <p:nvSpPr>
            <p:cNvPr id="21" name="Oval 20">
              <a:extLst>
                <a:ext uri="{FF2B5EF4-FFF2-40B4-BE49-F238E27FC236}">
                  <a16:creationId xmlns:a16="http://schemas.microsoft.com/office/drawing/2014/main" id="{B59DC506-F5F2-992A-670A-BFFFCF457F8F}"/>
                </a:ext>
              </a:extLst>
            </p:cNvPr>
            <p:cNvSpPr/>
            <p:nvPr/>
          </p:nvSpPr>
          <p:spPr>
            <a:xfrm>
              <a:off x="1020356" y="2060547"/>
              <a:ext cx="1502183" cy="1502183"/>
            </a:xfrm>
            <a:prstGeom prst="ellipse">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2" name="Graphic 21" descr="Compass outline">
              <a:extLst>
                <a:ext uri="{FF2B5EF4-FFF2-40B4-BE49-F238E27FC236}">
                  <a16:creationId xmlns:a16="http://schemas.microsoft.com/office/drawing/2014/main" id="{4B254F7D-CA0B-56C3-4DDE-E9FFF761F45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6426" y="2271638"/>
              <a:ext cx="1080000" cy="1080000"/>
            </a:xfrm>
            <a:prstGeom prst="rect">
              <a:avLst/>
            </a:prstGeom>
          </p:spPr>
        </p:pic>
      </p:grpSp>
      <p:grpSp>
        <p:nvGrpSpPr>
          <p:cNvPr id="34" name="Group 33">
            <a:extLst>
              <a:ext uri="{FF2B5EF4-FFF2-40B4-BE49-F238E27FC236}">
                <a16:creationId xmlns:a16="http://schemas.microsoft.com/office/drawing/2014/main" id="{F9938DF4-97CA-AF8C-8F51-B58EF4B1DCBB}"/>
              </a:ext>
            </a:extLst>
          </p:cNvPr>
          <p:cNvGrpSpPr/>
          <p:nvPr/>
        </p:nvGrpSpPr>
        <p:grpSpPr>
          <a:xfrm>
            <a:off x="5322681" y="4562953"/>
            <a:ext cx="1502183" cy="1502183"/>
            <a:chOff x="1085455" y="4509000"/>
            <a:chExt cx="1502183" cy="1502183"/>
          </a:xfrm>
        </p:grpSpPr>
        <p:sp>
          <p:nvSpPr>
            <p:cNvPr id="32" name="Oval 31">
              <a:extLst>
                <a:ext uri="{FF2B5EF4-FFF2-40B4-BE49-F238E27FC236}">
                  <a16:creationId xmlns:a16="http://schemas.microsoft.com/office/drawing/2014/main" id="{819847EF-143C-A107-3112-D81DC516BE52}"/>
                </a:ext>
              </a:extLst>
            </p:cNvPr>
            <p:cNvSpPr/>
            <p:nvPr/>
          </p:nvSpPr>
          <p:spPr>
            <a:xfrm>
              <a:off x="1085455" y="4509000"/>
              <a:ext cx="1502183" cy="1502183"/>
            </a:xfrm>
            <a:prstGeom prst="ellipse">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Graphic 29" descr="Pie chart outline">
              <a:extLst>
                <a:ext uri="{FF2B5EF4-FFF2-40B4-BE49-F238E27FC236}">
                  <a16:creationId xmlns:a16="http://schemas.microsoft.com/office/drawing/2014/main" id="{02952A13-DB76-BAA5-9DD8-644177C9F7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96546" y="4720091"/>
              <a:ext cx="1080000" cy="1080000"/>
            </a:xfrm>
            <a:prstGeom prst="rect">
              <a:avLst/>
            </a:prstGeom>
          </p:spPr>
        </p:pic>
      </p:grpSp>
      <p:grpSp>
        <p:nvGrpSpPr>
          <p:cNvPr id="38" name="Group 37">
            <a:extLst>
              <a:ext uri="{FF2B5EF4-FFF2-40B4-BE49-F238E27FC236}">
                <a16:creationId xmlns:a16="http://schemas.microsoft.com/office/drawing/2014/main" id="{721A2893-9634-F22C-9BF0-F4AD404790BD}"/>
              </a:ext>
            </a:extLst>
          </p:cNvPr>
          <p:cNvGrpSpPr/>
          <p:nvPr/>
        </p:nvGrpSpPr>
        <p:grpSpPr>
          <a:xfrm>
            <a:off x="10087955" y="4562953"/>
            <a:ext cx="1502183" cy="1502183"/>
            <a:chOff x="6797505" y="4216128"/>
            <a:chExt cx="1502183" cy="1502183"/>
          </a:xfrm>
        </p:grpSpPr>
        <p:sp>
          <p:nvSpPr>
            <p:cNvPr id="36" name="Oval 35">
              <a:extLst>
                <a:ext uri="{FF2B5EF4-FFF2-40B4-BE49-F238E27FC236}">
                  <a16:creationId xmlns:a16="http://schemas.microsoft.com/office/drawing/2014/main" id="{F8AE0678-C4E2-E07F-0C85-D41A0FC10876}"/>
                </a:ext>
              </a:extLst>
            </p:cNvPr>
            <p:cNvSpPr/>
            <p:nvPr/>
          </p:nvSpPr>
          <p:spPr>
            <a:xfrm>
              <a:off x="6797505" y="4216128"/>
              <a:ext cx="1502183" cy="1502183"/>
            </a:xfrm>
            <a:prstGeom prst="ellipse">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Online meeting outline">
              <a:extLst>
                <a:ext uri="{FF2B5EF4-FFF2-40B4-BE49-F238E27FC236}">
                  <a16:creationId xmlns:a16="http://schemas.microsoft.com/office/drawing/2014/main" id="{0279CE07-F59B-0E72-7260-F13BDFD97F4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08596" y="4427219"/>
              <a:ext cx="1080000" cy="1080000"/>
            </a:xfrm>
            <a:prstGeom prst="rect">
              <a:avLst/>
            </a:prstGeom>
          </p:spPr>
        </p:pic>
      </p:grpSp>
      <p:grpSp>
        <p:nvGrpSpPr>
          <p:cNvPr id="51" name="Group 50">
            <a:extLst>
              <a:ext uri="{FF2B5EF4-FFF2-40B4-BE49-F238E27FC236}">
                <a16:creationId xmlns:a16="http://schemas.microsoft.com/office/drawing/2014/main" id="{A695AF9F-A1C5-F11E-AFEB-673392EEF727}"/>
              </a:ext>
            </a:extLst>
          </p:cNvPr>
          <p:cNvGrpSpPr/>
          <p:nvPr/>
        </p:nvGrpSpPr>
        <p:grpSpPr>
          <a:xfrm>
            <a:off x="2940044" y="4562952"/>
            <a:ext cx="1502183" cy="1502183"/>
            <a:chOff x="5322681" y="4562954"/>
            <a:chExt cx="1502183" cy="1502183"/>
          </a:xfrm>
        </p:grpSpPr>
        <p:sp>
          <p:nvSpPr>
            <p:cNvPr id="18" name="Oval 17">
              <a:extLst>
                <a:ext uri="{FF2B5EF4-FFF2-40B4-BE49-F238E27FC236}">
                  <a16:creationId xmlns:a16="http://schemas.microsoft.com/office/drawing/2014/main" id="{6F78DD8A-256F-4B76-146F-098681791E2F}"/>
                </a:ext>
              </a:extLst>
            </p:cNvPr>
            <p:cNvSpPr/>
            <p:nvPr/>
          </p:nvSpPr>
          <p:spPr>
            <a:xfrm>
              <a:off x="5322681" y="4562954"/>
              <a:ext cx="1502183" cy="1502183"/>
            </a:xfrm>
            <a:prstGeom prst="ellipse">
              <a:avLst/>
            </a:prstGeom>
            <a:solidFill>
              <a:srgbClr val="E5E5E5"/>
            </a:solidFill>
            <a:ln>
              <a:solidFill>
                <a:srgbClr val="E5E5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0" name="Graphic 49" descr="Open hand outline">
              <a:extLst>
                <a:ext uri="{FF2B5EF4-FFF2-40B4-BE49-F238E27FC236}">
                  <a16:creationId xmlns:a16="http://schemas.microsoft.com/office/drawing/2014/main" id="{D6B3B8A6-5E9A-77A2-03A6-A80345CCEC1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533772" y="4774044"/>
              <a:ext cx="1080000" cy="1080000"/>
            </a:xfrm>
            <a:prstGeom prst="rect">
              <a:avLst/>
            </a:prstGeom>
          </p:spPr>
        </p:pic>
      </p:grpSp>
    </p:spTree>
    <p:extLst>
      <p:ext uri="{BB962C8B-B14F-4D97-AF65-F5344CB8AC3E}">
        <p14:creationId xmlns:p14="http://schemas.microsoft.com/office/powerpoint/2010/main" val="248073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p:cTn id="6" dur="indefinite"/>
                                        <p:tgtEl>
                                          <p:spTgt spid="51"/>
                                        </p:tgtEl>
                                        <p:attrNameLst>
                                          <p:attrName>style.opacity</p:attrName>
                                        </p:attrNameLst>
                                      </p:cBhvr>
                                      <p:to>
                                        <p:strVal val="0.5"/>
                                      </p:to>
                                    </p:set>
                                    <p:animEffect filter="image" prLst="opacity: 0.5">
                                      <p:cBhvr rctx="IE">
                                        <p:cTn id="7" dur="indefinite"/>
                                        <p:tgtEl>
                                          <p:spTgt spid="51"/>
                                        </p:tgtEl>
                                      </p:cBhvr>
                                    </p:animEffect>
                                  </p:childTnLst>
                                </p:cTn>
                              </p:par>
                              <p:par>
                                <p:cTn id="8" presetID="9" presetClass="emph" presetSubtype="0" nodeType="withEffect">
                                  <p:stCondLst>
                                    <p:cond delay="0"/>
                                  </p:stCondLst>
                                  <p:childTnLst>
                                    <p:set>
                                      <p:cBhvr>
                                        <p:cTn id="9" dur="indefinite"/>
                                        <p:tgtEl>
                                          <p:spTgt spid="20"/>
                                        </p:tgtEl>
                                        <p:attrNameLst>
                                          <p:attrName>style.opacity</p:attrName>
                                        </p:attrNameLst>
                                      </p:cBhvr>
                                      <p:to>
                                        <p:strVal val="0.5"/>
                                      </p:to>
                                    </p:set>
                                    <p:animEffect filter="image" prLst="opacity: 0.5">
                                      <p:cBhvr rctx="IE">
                                        <p:cTn id="10" dur="indefinite"/>
                                        <p:tgtEl>
                                          <p:spTgt spid="20"/>
                                        </p:tgtEl>
                                      </p:cBhvr>
                                    </p:animEffect>
                                  </p:childTnLst>
                                </p:cTn>
                              </p:par>
                              <p:par>
                                <p:cTn id="11" presetID="9" presetClass="emph" presetSubtype="0" nodeType="withEffect">
                                  <p:stCondLst>
                                    <p:cond delay="0"/>
                                  </p:stCondLst>
                                  <p:childTnLst>
                                    <p:set>
                                      <p:cBhvr>
                                        <p:cTn id="12" dur="indefinite"/>
                                        <p:tgtEl>
                                          <p:spTgt spid="16"/>
                                        </p:tgtEl>
                                        <p:attrNameLst>
                                          <p:attrName>style.opacity</p:attrName>
                                        </p:attrNameLst>
                                      </p:cBhvr>
                                      <p:to>
                                        <p:strVal val="0.5"/>
                                      </p:to>
                                    </p:set>
                                    <p:animEffect filter="image" prLst="opacity: 0.5">
                                      <p:cBhvr rctx="IE">
                                        <p:cTn id="13" dur="indefinite"/>
                                        <p:tgtEl>
                                          <p:spTgt spid="16"/>
                                        </p:tgtEl>
                                      </p:cBhvr>
                                    </p:animEffect>
                                  </p:childTnLst>
                                </p:cTn>
                              </p:par>
                              <p:par>
                                <p:cTn id="14" presetID="9" presetClass="emph" presetSubtype="0" nodeType="withEffect">
                                  <p:stCondLst>
                                    <p:cond delay="0"/>
                                  </p:stCondLst>
                                  <p:childTnLst>
                                    <p:set>
                                      <p:cBhvr>
                                        <p:cTn id="15" dur="indefinite"/>
                                        <p:tgtEl>
                                          <p:spTgt spid="38"/>
                                        </p:tgtEl>
                                        <p:attrNameLst>
                                          <p:attrName>style.opacity</p:attrName>
                                        </p:attrNameLst>
                                      </p:cBhvr>
                                      <p:to>
                                        <p:strVal val="0.5"/>
                                      </p:to>
                                    </p:set>
                                    <p:animEffect filter="image" prLst="opacity: 0.5">
                                      <p:cBhvr rctx="IE">
                                        <p:cTn id="16" dur="indefinite"/>
                                        <p:tgtEl>
                                          <p:spTgt spid="38"/>
                                        </p:tgtEl>
                                      </p:cBhvr>
                                    </p:animEffect>
                                  </p:childTnLst>
                                </p:cTn>
                              </p:par>
                              <p:par>
                                <p:cTn id="17" presetID="15" presetClass="emph" presetSubtype="0" nodeType="withEffect">
                                  <p:stCondLst>
                                    <p:cond delay="0"/>
                                  </p:stCondLst>
                                  <p:childTnLst>
                                    <p:set>
                                      <p:cBhvr override="childStyle">
                                        <p:cTn id="18" dur="indefinite"/>
                                        <p:tgtEl>
                                          <p:spTgt spid="3">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9CF0F2-2742-AD67-78B6-8F86AE120281}"/>
              </a:ext>
            </a:extLst>
          </p:cNvPr>
          <p:cNvSpPr>
            <a:spLocks noGrp="1"/>
          </p:cNvSpPr>
          <p:nvPr>
            <p:ph type="sldNum" sz="quarter" idx="12"/>
          </p:nvPr>
        </p:nvSpPr>
        <p:spPr/>
        <p:txBody>
          <a:bodyPr/>
          <a:lstStyle/>
          <a:p>
            <a:fld id="{AEE2461F-B18F-4F1D-8EE9-99FCACAA27C9}" type="slidenum">
              <a:rPr lang="en-GB" smtClean="0"/>
              <a:t>7</a:t>
            </a:fld>
            <a:endParaRPr lang="en-GB"/>
          </a:p>
        </p:txBody>
      </p:sp>
      <p:pic>
        <p:nvPicPr>
          <p:cNvPr id="6" name="Picture 5">
            <a:extLst>
              <a:ext uri="{FF2B5EF4-FFF2-40B4-BE49-F238E27FC236}">
                <a16:creationId xmlns:a16="http://schemas.microsoft.com/office/drawing/2014/main" id="{9CFB7869-A34F-44FD-CB36-63E82833EEBC}"/>
              </a:ext>
            </a:extLst>
          </p:cNvPr>
          <p:cNvPicPr>
            <a:picLocks noChangeAspect="1"/>
          </p:cNvPicPr>
          <p:nvPr/>
        </p:nvPicPr>
        <p:blipFill>
          <a:blip r:embed="rId3"/>
          <a:stretch>
            <a:fillRect/>
          </a:stretch>
        </p:blipFill>
        <p:spPr>
          <a:xfrm>
            <a:off x="644526" y="1180209"/>
            <a:ext cx="3960000" cy="3960000"/>
          </a:xfrm>
          <a:prstGeom prst="rect">
            <a:avLst/>
          </a:prstGeom>
        </p:spPr>
      </p:pic>
      <p:sp>
        <p:nvSpPr>
          <p:cNvPr id="27" name="TextBox 26">
            <a:extLst>
              <a:ext uri="{FF2B5EF4-FFF2-40B4-BE49-F238E27FC236}">
                <a16:creationId xmlns:a16="http://schemas.microsoft.com/office/drawing/2014/main" id="{BFAB0C97-4F27-A7DC-AF30-33E73FDB8223}"/>
              </a:ext>
            </a:extLst>
          </p:cNvPr>
          <p:cNvSpPr txBox="1"/>
          <p:nvPr/>
        </p:nvSpPr>
        <p:spPr>
          <a:xfrm>
            <a:off x="4322665" y="1864209"/>
            <a:ext cx="7224808" cy="2628000"/>
          </a:xfrm>
          <a:custGeom>
            <a:avLst/>
            <a:gdLst>
              <a:gd name="connsiteX0" fmla="*/ 26920 w 7224808"/>
              <a:gd name="connsiteY0" fmla="*/ 0 h 2628000"/>
              <a:gd name="connsiteX1" fmla="*/ 7224808 w 7224808"/>
              <a:gd name="connsiteY1" fmla="*/ 0 h 2628000"/>
              <a:gd name="connsiteX2" fmla="*/ 7224808 w 7224808"/>
              <a:gd name="connsiteY2" fmla="*/ 2628000 h 2628000"/>
              <a:gd name="connsiteX3" fmla="*/ 0 w 7224808"/>
              <a:gd name="connsiteY3" fmla="*/ 2628000 h 2628000"/>
              <a:gd name="connsiteX4" fmla="*/ 92967 w 7224808"/>
              <a:gd name="connsiteY4" fmla="*/ 2503677 h 2628000"/>
              <a:gd name="connsiteX5" fmla="*/ 461861 w 7224808"/>
              <a:gd name="connsiteY5" fmla="*/ 1296000 h 2628000"/>
              <a:gd name="connsiteX6" fmla="*/ 92967 w 7224808"/>
              <a:gd name="connsiteY6" fmla="*/ 88324 h 26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4808" h="2628000">
                <a:moveTo>
                  <a:pt x="26920" y="0"/>
                </a:moveTo>
                <a:lnTo>
                  <a:pt x="7224808" y="0"/>
                </a:lnTo>
                <a:lnTo>
                  <a:pt x="7224808" y="2628000"/>
                </a:lnTo>
                <a:lnTo>
                  <a:pt x="0" y="2628000"/>
                </a:lnTo>
                <a:lnTo>
                  <a:pt x="92967" y="2503677"/>
                </a:lnTo>
                <a:cubicBezTo>
                  <a:pt x="325868" y="2158938"/>
                  <a:pt x="461861" y="1743351"/>
                  <a:pt x="461861" y="1296000"/>
                </a:cubicBezTo>
                <a:cubicBezTo>
                  <a:pt x="461861" y="848650"/>
                  <a:pt x="325868" y="433062"/>
                  <a:pt x="92967" y="88324"/>
                </a:cubicBezTo>
                <a:close/>
              </a:path>
            </a:pathLst>
          </a:custGeom>
          <a:solidFill>
            <a:srgbClr val="AB1236"/>
          </a:solidFill>
        </p:spPr>
        <p:txBody>
          <a:bodyPr wrap="square" rtlCol="0">
            <a:noAutofit/>
          </a:bodyPr>
          <a:lstStyle/>
          <a:p>
            <a:endParaRPr lang="en-GB" dirty="0"/>
          </a:p>
        </p:txBody>
      </p:sp>
      <p:sp>
        <p:nvSpPr>
          <p:cNvPr id="28" name="TextBox 27">
            <a:extLst>
              <a:ext uri="{FF2B5EF4-FFF2-40B4-BE49-F238E27FC236}">
                <a16:creationId xmlns:a16="http://schemas.microsoft.com/office/drawing/2014/main" id="{11FB5EC9-C8F1-3FD5-5726-9635639B2C5C}"/>
              </a:ext>
            </a:extLst>
          </p:cNvPr>
          <p:cNvSpPr txBox="1"/>
          <p:nvPr/>
        </p:nvSpPr>
        <p:spPr>
          <a:xfrm>
            <a:off x="5038951" y="2283046"/>
            <a:ext cx="6487427" cy="1754326"/>
          </a:xfrm>
          <a:prstGeom prst="rect">
            <a:avLst/>
          </a:prstGeom>
          <a:noFill/>
        </p:spPr>
        <p:txBody>
          <a:bodyPr wrap="square" lIns="91440" tIns="45720" rIns="91440" bIns="45720" rtlCol="0" anchor="t">
            <a:spAutoFit/>
          </a:bodyPr>
          <a:lstStyle/>
          <a:p>
            <a:r>
              <a:rPr lang="en-GB" dirty="0">
                <a:solidFill>
                  <a:schemeClr val="bg1"/>
                </a:solidFill>
              </a:rPr>
              <a:t>The Open Data Portal offers access to data and information about our electricity distribution network across the North East, Yorkshire and northern Lincolnshire.</a:t>
            </a:r>
          </a:p>
          <a:p>
            <a:endParaRPr lang="en-GB" dirty="0">
              <a:solidFill>
                <a:schemeClr val="bg1"/>
              </a:solidFill>
            </a:endParaRPr>
          </a:p>
          <a:p>
            <a:r>
              <a:rPr lang="en-GB" dirty="0">
                <a:solidFill>
                  <a:schemeClr val="bg1"/>
                </a:solidFill>
              </a:rPr>
              <a:t>The portal offers a host of interactive features for data users to access and use our data more effectively. </a:t>
            </a:r>
            <a:endParaRPr lang="en-GB" dirty="0">
              <a:solidFill>
                <a:schemeClr val="bg1"/>
              </a:solidFill>
              <a:cs typeface="Arial"/>
            </a:endParaRPr>
          </a:p>
        </p:txBody>
      </p:sp>
    </p:spTree>
    <p:extLst>
      <p:ext uri="{BB962C8B-B14F-4D97-AF65-F5344CB8AC3E}">
        <p14:creationId xmlns:p14="http://schemas.microsoft.com/office/powerpoint/2010/main" val="237233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9CF0F2-2742-AD67-78B6-8F86AE120281}"/>
              </a:ext>
            </a:extLst>
          </p:cNvPr>
          <p:cNvSpPr>
            <a:spLocks noGrp="1"/>
          </p:cNvSpPr>
          <p:nvPr>
            <p:ph type="sldNum" sz="quarter" idx="12"/>
          </p:nvPr>
        </p:nvSpPr>
        <p:spPr/>
        <p:txBody>
          <a:bodyPr/>
          <a:lstStyle/>
          <a:p>
            <a:fld id="{AEE2461F-B18F-4F1D-8EE9-99FCACAA27C9}" type="slidenum">
              <a:rPr lang="en-GB" smtClean="0"/>
              <a:t>8</a:t>
            </a:fld>
            <a:endParaRPr lang="en-GB"/>
          </a:p>
        </p:txBody>
      </p:sp>
      <p:pic>
        <p:nvPicPr>
          <p:cNvPr id="5" name="Picture 4">
            <a:extLst>
              <a:ext uri="{FF2B5EF4-FFF2-40B4-BE49-F238E27FC236}">
                <a16:creationId xmlns:a16="http://schemas.microsoft.com/office/drawing/2014/main" id="{2E5ADA0B-4587-E756-7815-D2079D8C2DAB}"/>
              </a:ext>
            </a:extLst>
          </p:cNvPr>
          <p:cNvPicPr>
            <a:picLocks noChangeAspect="1"/>
          </p:cNvPicPr>
          <p:nvPr/>
        </p:nvPicPr>
        <p:blipFill>
          <a:blip r:embed="rId3"/>
          <a:stretch>
            <a:fillRect/>
          </a:stretch>
        </p:blipFill>
        <p:spPr>
          <a:xfrm>
            <a:off x="7587474" y="1167461"/>
            <a:ext cx="3960000" cy="3960000"/>
          </a:xfrm>
          <a:prstGeom prst="rect">
            <a:avLst/>
          </a:prstGeom>
        </p:spPr>
      </p:pic>
      <p:grpSp>
        <p:nvGrpSpPr>
          <p:cNvPr id="25" name="Group 24">
            <a:extLst>
              <a:ext uri="{FF2B5EF4-FFF2-40B4-BE49-F238E27FC236}">
                <a16:creationId xmlns:a16="http://schemas.microsoft.com/office/drawing/2014/main" id="{0DE68ED0-23AD-060B-DCB2-374CD92E4613}"/>
              </a:ext>
            </a:extLst>
          </p:cNvPr>
          <p:cNvGrpSpPr/>
          <p:nvPr/>
        </p:nvGrpSpPr>
        <p:grpSpPr>
          <a:xfrm>
            <a:off x="653784" y="1814210"/>
            <a:ext cx="7224808" cy="2628000"/>
            <a:chOff x="644159" y="1833460"/>
            <a:chExt cx="7224808" cy="2628000"/>
          </a:xfrm>
        </p:grpSpPr>
        <p:sp>
          <p:nvSpPr>
            <p:cNvPr id="20" name="TextBox 19">
              <a:extLst>
                <a:ext uri="{FF2B5EF4-FFF2-40B4-BE49-F238E27FC236}">
                  <a16:creationId xmlns:a16="http://schemas.microsoft.com/office/drawing/2014/main" id="{CD2CDF7F-C4B1-219A-C113-72857CEA32E7}"/>
                </a:ext>
              </a:extLst>
            </p:cNvPr>
            <p:cNvSpPr txBox="1"/>
            <p:nvPr/>
          </p:nvSpPr>
          <p:spPr>
            <a:xfrm rot="10800000">
              <a:off x="644159" y="1833460"/>
              <a:ext cx="7224808" cy="2628000"/>
            </a:xfrm>
            <a:custGeom>
              <a:avLst/>
              <a:gdLst>
                <a:gd name="connsiteX0" fmla="*/ 26920 w 7224808"/>
                <a:gd name="connsiteY0" fmla="*/ 0 h 2628000"/>
                <a:gd name="connsiteX1" fmla="*/ 7224808 w 7224808"/>
                <a:gd name="connsiteY1" fmla="*/ 0 h 2628000"/>
                <a:gd name="connsiteX2" fmla="*/ 7224808 w 7224808"/>
                <a:gd name="connsiteY2" fmla="*/ 2628000 h 2628000"/>
                <a:gd name="connsiteX3" fmla="*/ 0 w 7224808"/>
                <a:gd name="connsiteY3" fmla="*/ 2628000 h 2628000"/>
                <a:gd name="connsiteX4" fmla="*/ 92967 w 7224808"/>
                <a:gd name="connsiteY4" fmla="*/ 2503677 h 2628000"/>
                <a:gd name="connsiteX5" fmla="*/ 461861 w 7224808"/>
                <a:gd name="connsiteY5" fmla="*/ 1296000 h 2628000"/>
                <a:gd name="connsiteX6" fmla="*/ 92967 w 7224808"/>
                <a:gd name="connsiteY6" fmla="*/ 88324 h 26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4808" h="2628000">
                  <a:moveTo>
                    <a:pt x="26920" y="0"/>
                  </a:moveTo>
                  <a:lnTo>
                    <a:pt x="7224808" y="0"/>
                  </a:lnTo>
                  <a:lnTo>
                    <a:pt x="7224808" y="2628000"/>
                  </a:lnTo>
                  <a:lnTo>
                    <a:pt x="0" y="2628000"/>
                  </a:lnTo>
                  <a:lnTo>
                    <a:pt x="92967" y="2503677"/>
                  </a:lnTo>
                  <a:cubicBezTo>
                    <a:pt x="325868" y="2158938"/>
                    <a:pt x="461861" y="1743351"/>
                    <a:pt x="461861" y="1296000"/>
                  </a:cubicBezTo>
                  <a:cubicBezTo>
                    <a:pt x="461861" y="848650"/>
                    <a:pt x="325868" y="433062"/>
                    <a:pt x="92967" y="88324"/>
                  </a:cubicBezTo>
                  <a:close/>
                </a:path>
              </a:pathLst>
            </a:custGeom>
            <a:solidFill>
              <a:srgbClr val="AB1236"/>
            </a:solidFill>
          </p:spPr>
          <p:txBody>
            <a:bodyPr wrap="square" rtlCol="0">
              <a:noAutofit/>
            </a:bodyPr>
            <a:lstStyle/>
            <a:p>
              <a:endParaRPr lang="en-GB" dirty="0"/>
            </a:p>
          </p:txBody>
        </p:sp>
        <p:sp>
          <p:nvSpPr>
            <p:cNvPr id="21" name="TextBox 20">
              <a:extLst>
                <a:ext uri="{FF2B5EF4-FFF2-40B4-BE49-F238E27FC236}">
                  <a16:creationId xmlns:a16="http://schemas.microsoft.com/office/drawing/2014/main" id="{E5F7459D-63EA-1EA5-0128-47AA5067E3D5}"/>
                </a:ext>
              </a:extLst>
            </p:cNvPr>
            <p:cNvSpPr txBox="1"/>
            <p:nvPr/>
          </p:nvSpPr>
          <p:spPr>
            <a:xfrm>
              <a:off x="867290" y="1993298"/>
              <a:ext cx="6487427" cy="2308324"/>
            </a:xfrm>
            <a:prstGeom prst="rect">
              <a:avLst/>
            </a:prstGeom>
            <a:noFill/>
          </p:spPr>
          <p:txBody>
            <a:bodyPr wrap="square" rtlCol="0">
              <a:spAutoFit/>
            </a:bodyPr>
            <a:lstStyle/>
            <a:p>
              <a:r>
                <a:rPr lang="en-GB" dirty="0">
                  <a:solidFill>
                    <a:schemeClr val="bg1"/>
                  </a:solidFill>
                </a:rPr>
                <a:t>The Spatial Network Data offers spatial data and information about our electricity distribution network across the North East, Yorkshire and northern Lincolnshire.</a:t>
              </a:r>
            </a:p>
            <a:p>
              <a:endParaRPr lang="en-GB" dirty="0">
                <a:solidFill>
                  <a:schemeClr val="bg1"/>
                </a:solidFill>
              </a:endParaRPr>
            </a:p>
            <a:p>
              <a:r>
                <a:rPr lang="en-GB" dirty="0">
                  <a:solidFill>
                    <a:schemeClr val="bg1"/>
                  </a:solidFill>
                </a:rPr>
                <a:t>The spatial data that is included is Extra High Voltage, High Voltage and Low Voltage cables, Sites, Link Boxes, and Feeder Pillars. The Local Area Energy Systems team can provide spatial data snipped to Local Authority boundaries.</a:t>
              </a:r>
            </a:p>
          </p:txBody>
        </p:sp>
      </p:grpSp>
    </p:spTree>
    <p:extLst>
      <p:ext uri="{BB962C8B-B14F-4D97-AF65-F5344CB8AC3E}">
        <p14:creationId xmlns:p14="http://schemas.microsoft.com/office/powerpoint/2010/main" val="1616675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9CF0F2-2742-AD67-78B6-8F86AE120281}"/>
              </a:ext>
            </a:extLst>
          </p:cNvPr>
          <p:cNvSpPr>
            <a:spLocks noGrp="1"/>
          </p:cNvSpPr>
          <p:nvPr>
            <p:ph type="sldNum" sz="quarter" idx="12"/>
          </p:nvPr>
        </p:nvSpPr>
        <p:spPr/>
        <p:txBody>
          <a:bodyPr/>
          <a:lstStyle/>
          <a:p>
            <a:fld id="{AEE2461F-B18F-4F1D-8EE9-99FCACAA27C9}" type="slidenum">
              <a:rPr lang="en-GB" smtClean="0"/>
              <a:t>9</a:t>
            </a:fld>
            <a:endParaRPr lang="en-GB"/>
          </a:p>
        </p:txBody>
      </p:sp>
      <p:pic>
        <p:nvPicPr>
          <p:cNvPr id="8" name="Picture 7">
            <a:extLst>
              <a:ext uri="{FF2B5EF4-FFF2-40B4-BE49-F238E27FC236}">
                <a16:creationId xmlns:a16="http://schemas.microsoft.com/office/drawing/2014/main" id="{8773C9C4-B89F-A45E-38F0-8C2E87CB9DF5}"/>
              </a:ext>
            </a:extLst>
          </p:cNvPr>
          <p:cNvPicPr>
            <a:picLocks noChangeAspect="1"/>
          </p:cNvPicPr>
          <p:nvPr/>
        </p:nvPicPr>
        <p:blipFill>
          <a:blip r:embed="rId3"/>
          <a:stretch>
            <a:fillRect/>
          </a:stretch>
        </p:blipFill>
        <p:spPr>
          <a:xfrm>
            <a:off x="644526" y="1167461"/>
            <a:ext cx="3960000" cy="3960000"/>
          </a:xfrm>
          <a:prstGeom prst="rect">
            <a:avLst/>
          </a:prstGeom>
        </p:spPr>
      </p:pic>
      <p:grpSp>
        <p:nvGrpSpPr>
          <p:cNvPr id="15" name="Group 14">
            <a:extLst>
              <a:ext uri="{FF2B5EF4-FFF2-40B4-BE49-F238E27FC236}">
                <a16:creationId xmlns:a16="http://schemas.microsoft.com/office/drawing/2014/main" id="{003919CA-0F07-5122-8045-C0A1A2212717}"/>
              </a:ext>
            </a:extLst>
          </p:cNvPr>
          <p:cNvGrpSpPr/>
          <p:nvPr/>
        </p:nvGrpSpPr>
        <p:grpSpPr>
          <a:xfrm>
            <a:off x="4322666" y="1852711"/>
            <a:ext cx="7224808" cy="2628000"/>
            <a:chOff x="4237899" y="1460482"/>
            <a:chExt cx="7224808" cy="2628000"/>
          </a:xfrm>
        </p:grpSpPr>
        <p:sp>
          <p:nvSpPr>
            <p:cNvPr id="5" name="TextBox 4">
              <a:extLst>
                <a:ext uri="{FF2B5EF4-FFF2-40B4-BE49-F238E27FC236}">
                  <a16:creationId xmlns:a16="http://schemas.microsoft.com/office/drawing/2014/main" id="{A71DD57B-FDC8-EC64-786B-4C23BFBF6AD7}"/>
                </a:ext>
              </a:extLst>
            </p:cNvPr>
            <p:cNvSpPr txBox="1"/>
            <p:nvPr/>
          </p:nvSpPr>
          <p:spPr>
            <a:xfrm>
              <a:off x="4237899" y="1460482"/>
              <a:ext cx="7224808" cy="2628000"/>
            </a:xfrm>
            <a:custGeom>
              <a:avLst/>
              <a:gdLst>
                <a:gd name="connsiteX0" fmla="*/ 26920 w 7224808"/>
                <a:gd name="connsiteY0" fmla="*/ 0 h 2628000"/>
                <a:gd name="connsiteX1" fmla="*/ 7224808 w 7224808"/>
                <a:gd name="connsiteY1" fmla="*/ 0 h 2628000"/>
                <a:gd name="connsiteX2" fmla="*/ 7224808 w 7224808"/>
                <a:gd name="connsiteY2" fmla="*/ 2628000 h 2628000"/>
                <a:gd name="connsiteX3" fmla="*/ 0 w 7224808"/>
                <a:gd name="connsiteY3" fmla="*/ 2628000 h 2628000"/>
                <a:gd name="connsiteX4" fmla="*/ 92967 w 7224808"/>
                <a:gd name="connsiteY4" fmla="*/ 2503677 h 2628000"/>
                <a:gd name="connsiteX5" fmla="*/ 461861 w 7224808"/>
                <a:gd name="connsiteY5" fmla="*/ 1296000 h 2628000"/>
                <a:gd name="connsiteX6" fmla="*/ 92967 w 7224808"/>
                <a:gd name="connsiteY6" fmla="*/ 88324 h 262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4808" h="2628000">
                  <a:moveTo>
                    <a:pt x="26920" y="0"/>
                  </a:moveTo>
                  <a:lnTo>
                    <a:pt x="7224808" y="0"/>
                  </a:lnTo>
                  <a:lnTo>
                    <a:pt x="7224808" y="2628000"/>
                  </a:lnTo>
                  <a:lnTo>
                    <a:pt x="0" y="2628000"/>
                  </a:lnTo>
                  <a:lnTo>
                    <a:pt x="92967" y="2503677"/>
                  </a:lnTo>
                  <a:cubicBezTo>
                    <a:pt x="325868" y="2158938"/>
                    <a:pt x="461861" y="1743351"/>
                    <a:pt x="461861" y="1296000"/>
                  </a:cubicBezTo>
                  <a:cubicBezTo>
                    <a:pt x="461861" y="848650"/>
                    <a:pt x="325868" y="433062"/>
                    <a:pt x="92967" y="88324"/>
                  </a:cubicBezTo>
                  <a:close/>
                </a:path>
              </a:pathLst>
            </a:custGeom>
            <a:solidFill>
              <a:srgbClr val="AB1236"/>
            </a:solidFill>
          </p:spPr>
          <p:txBody>
            <a:bodyPr wrap="square" rtlCol="0">
              <a:noAutofit/>
            </a:bodyPr>
            <a:lstStyle/>
            <a:p>
              <a:endParaRPr lang="en-GB" dirty="0"/>
            </a:p>
          </p:txBody>
        </p:sp>
        <p:sp>
          <p:nvSpPr>
            <p:cNvPr id="10" name="TextBox 9">
              <a:extLst>
                <a:ext uri="{FF2B5EF4-FFF2-40B4-BE49-F238E27FC236}">
                  <a16:creationId xmlns:a16="http://schemas.microsoft.com/office/drawing/2014/main" id="{D9D80304-6AF6-60DA-6DBA-E75E0D805956}"/>
                </a:ext>
              </a:extLst>
            </p:cNvPr>
            <p:cNvSpPr txBox="1"/>
            <p:nvPr/>
          </p:nvSpPr>
          <p:spPr>
            <a:xfrm>
              <a:off x="4822120" y="2312817"/>
              <a:ext cx="6487427" cy="923330"/>
            </a:xfrm>
            <a:prstGeom prst="rect">
              <a:avLst/>
            </a:prstGeom>
            <a:noFill/>
          </p:spPr>
          <p:txBody>
            <a:bodyPr wrap="square" lIns="91440" tIns="45720" rIns="91440" bIns="45720" rtlCol="0" anchor="t">
              <a:spAutoFit/>
            </a:bodyPr>
            <a:lstStyle/>
            <a:p>
              <a:r>
                <a:rPr lang="en-GB" dirty="0">
                  <a:solidFill>
                    <a:schemeClr val="bg1"/>
                  </a:solidFill>
                </a:rPr>
                <a:t>The Distributed Secondary Substation (DSS) Utilisation Data offers utilisation data on local substations across the North East, Yorkshire and northern Lincolnshire.</a:t>
              </a:r>
            </a:p>
          </p:txBody>
        </p:sp>
      </p:grpSp>
    </p:spTree>
    <p:extLst>
      <p:ext uri="{BB962C8B-B14F-4D97-AF65-F5344CB8AC3E}">
        <p14:creationId xmlns:p14="http://schemas.microsoft.com/office/powerpoint/2010/main" val="1595267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86">
      <a:dk1>
        <a:sysClr val="windowText" lastClr="000000"/>
      </a:dk1>
      <a:lt1>
        <a:sysClr val="window" lastClr="FFFFFF"/>
      </a:lt1>
      <a:dk2>
        <a:srgbClr val="AB1236"/>
      </a:dk2>
      <a:lt2>
        <a:srgbClr val="E7E6E6"/>
      </a:lt2>
      <a:accent1>
        <a:srgbClr val="AB1236"/>
      </a:accent1>
      <a:accent2>
        <a:srgbClr val="ED7D31"/>
      </a:accent2>
      <a:accent3>
        <a:srgbClr val="A5A5A5"/>
      </a:accent3>
      <a:accent4>
        <a:srgbClr val="888B8D"/>
      </a:accent4>
      <a:accent5>
        <a:srgbClr val="4472C4"/>
      </a:accent5>
      <a:accent6>
        <a:srgbClr val="70AD47"/>
      </a:accent6>
      <a:hlink>
        <a:srgbClr val="0563C1"/>
      </a:hlink>
      <a:folHlink>
        <a:srgbClr val="954F72"/>
      </a:folHlink>
    </a:clrScheme>
    <a:fontScheme name="Custom 21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thern Powergrid - FINAL-MASTER TEMPLATE- Plain Red" id="{041160E9-6513-4A60-A6B2-C685D15E1511}" vid="{0866B32E-87D4-4BE6-85F1-23470D579A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308053-a768-43f1-bf66-06210bb74c0d" xsi:nil="true"/>
    <lcf76f155ced4ddcb4097134ff3c332f xmlns="c51e0c16-3c70-4bed-930f-b02839d0dd8b">
      <Terms xmlns="http://schemas.microsoft.com/office/infopath/2007/PartnerControls"/>
    </lcf76f155ced4ddcb4097134ff3c332f>
    <MigrationWizIdPermissionLevels xmlns="c51e0c16-3c70-4bed-930f-b02839d0dd8b" xsi:nil="true"/>
    <Review_x0020_Status xmlns="c51e0c16-3c70-4bed-930f-b02839d0dd8b" xsi:nil="true"/>
    <MigrationWizId xmlns="c51e0c16-3c70-4bed-930f-b02839d0dd8b" xsi:nil="true"/>
    <MigrationWizIdPermissions xmlns="c51e0c16-3c70-4bed-930f-b02839d0dd8b" xsi:nil="true"/>
    <MigrationWizIdDocumentLibraryPermissions xmlns="c51e0c16-3c70-4bed-930f-b02839d0dd8b" xsi:nil="true"/>
    <Progress xmlns="c51e0c16-3c70-4bed-930f-b02839d0dd8b">In Review</Progress>
    <Link xmlns="c51e0c16-3c70-4bed-930f-b02839d0dd8b">
      <Url xsi:nil="true"/>
      <Description xsi:nil="true"/>
    </Link>
    <_Flow_SignoffStatus xmlns="c51e0c16-3c70-4bed-930f-b02839d0dd8b" xsi:nil="true"/>
    <MigrationWizIdSecurityGroups xmlns="c51e0c16-3c70-4bed-930f-b02839d0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3B37C370094A947B45A665807D95A87" ma:contentTypeVersion="29" ma:contentTypeDescription="Create a new document." ma:contentTypeScope="" ma:versionID="01d97a06b5e695cf0457bf3342bb977e">
  <xsd:schema xmlns:xsd="http://www.w3.org/2001/XMLSchema" xmlns:xs="http://www.w3.org/2001/XMLSchema" xmlns:p="http://schemas.microsoft.com/office/2006/metadata/properties" xmlns:ns1="c51e0c16-3c70-4bed-930f-b02839d0dd8b" xmlns:ns3="5f308053-a768-43f1-bf66-06210bb74c0d" targetNamespace="http://schemas.microsoft.com/office/2006/metadata/properties" ma:root="true" ma:fieldsID="d7c2235b88ac9abb34b0b2e78184de51" ns1:_="" ns3:_="">
    <xsd:import namespace="c51e0c16-3c70-4bed-930f-b02839d0dd8b"/>
    <xsd:import namespace="5f308053-a768-43f1-bf66-06210bb74c0d"/>
    <xsd:element name="properties">
      <xsd:complexType>
        <xsd:sequence>
          <xsd:element name="documentManagement">
            <xsd:complexType>
              <xsd:all>
                <xsd:element ref="ns1:Review_x0020_Status" minOccurs="0"/>
                <xsd:element ref="ns1:Link" minOccurs="0"/>
                <xsd:element ref="ns1:_Flow_SignoffStatus" minOccurs="0"/>
                <xsd:element ref="ns1:MigrationWizId" minOccurs="0"/>
                <xsd:element ref="ns1:MigrationWizIdPermissions" minOccurs="0"/>
                <xsd:element ref="ns1:MigrationWizIdPermissionLevels" minOccurs="0"/>
                <xsd:element ref="ns1:MigrationWizIdDocumentLibraryPermissions" minOccurs="0"/>
                <xsd:element ref="ns1:MigrationWizIdSecurityGroups" minOccurs="0"/>
                <xsd:element ref="ns1:MediaServiceMetadata" minOccurs="0"/>
                <xsd:element ref="ns1:MediaServiceFastMetadata" minOccurs="0"/>
                <xsd:element ref="ns1:MediaServiceDateTaken" minOccurs="0"/>
                <xsd:element ref="ns1:MediaServiceAutoKeyPoints" minOccurs="0"/>
                <xsd:element ref="ns1:MediaServiceKeyPoints" minOccurs="0"/>
                <xsd:element ref="ns1:MediaServiceAutoTags" minOccurs="0"/>
                <xsd:element ref="ns1:MediaServiceOCR" minOccurs="0"/>
                <xsd:element ref="ns1:MediaServiceGenerationTime" minOccurs="0"/>
                <xsd:element ref="ns1:MediaServiceEventHashCode" minOccurs="0"/>
                <xsd:element ref="ns1:MediaServiceLocation" minOccurs="0"/>
                <xsd:element ref="ns3:SharedWithUsers" minOccurs="0"/>
                <xsd:element ref="ns3:SharedWithDetails" minOccurs="0"/>
                <xsd:element ref="ns1:MediaLengthInSeconds" minOccurs="0"/>
                <xsd:element ref="ns1:lcf76f155ced4ddcb4097134ff3c332f" minOccurs="0"/>
                <xsd:element ref="ns3:TaxCatchAll" minOccurs="0"/>
                <xsd:element ref="ns1:MediaServiceObjectDetectorVersions" minOccurs="0"/>
                <xsd:element ref="ns1:Progres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1e0c16-3c70-4bed-930f-b02839d0dd8b" elementFormDefault="qualified">
    <xsd:import namespace="http://schemas.microsoft.com/office/2006/documentManagement/types"/>
    <xsd:import namespace="http://schemas.microsoft.com/office/infopath/2007/PartnerControls"/>
    <xsd:element name="Review_x0020_Status" ma:index="0" nillable="true" ma:displayName="Review Status" ma:format="Dropdown" ma:internalName="Review_x0020_Status">
      <xsd:complexType>
        <xsd:complexContent>
          <xsd:extension base="dms:MultiChoiceFillIn">
            <xsd:sequence>
              <xsd:element name="Value" maxOccurs="unbounded" minOccurs="0" nillable="true">
                <xsd:simpleType>
                  <xsd:union memberTypes="dms:Text">
                    <xsd:simpleType>
                      <xsd:restriction base="dms:Choice">
                        <xsd:enumeration value="In Process"/>
                        <xsd:enumeration value="In Review"/>
                        <xsd:enumeration value="Signed Off"/>
                      </xsd:restriction>
                    </xsd:simpleType>
                  </xsd:union>
                </xsd:simpleType>
              </xsd:element>
            </xsd:sequence>
          </xsd:extension>
        </xsd:complexContent>
      </xsd:complexType>
    </xsd:element>
    <xsd:element name="Link" ma:index="4" nillable="true" ma:displayName="Link" ma:format="Hyperlink" ma:internalName="Link"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Flow_SignoffStatus" ma:index="5" nillable="true" ma:displayName="Sign-off status" ma:hidden="true" ma:internalName="Sign_x002d_off_x0020_status" ma:readOnly="false">
      <xsd:simpleType>
        <xsd:restriction base="dms:Text"/>
      </xsd:simpleType>
    </xsd:element>
    <xsd:element name="MigrationWizId" ma:index="8" nillable="true" ma:displayName="MigrationWizId" ma:hidden="true" ma:internalName="MigrationWizId" ma:readOnly="false">
      <xsd:simpleType>
        <xsd:restriction base="dms:Text"/>
      </xsd:simpleType>
    </xsd:element>
    <xsd:element name="MigrationWizIdPermissions" ma:index="9" nillable="true" ma:displayName="MigrationWizIdPermissions" ma:hidden="true" ma:internalName="MigrationWizIdPermissions" ma:readOnly="false">
      <xsd:simpleType>
        <xsd:restriction base="dms:Text"/>
      </xsd:simpleType>
    </xsd:element>
    <xsd:element name="MigrationWizIdPermissionLevels" ma:index="10" nillable="true" ma:displayName="MigrationWizIdPermissionLevels" ma:hidden="true" ma:internalName="MigrationWizIdPermissionLevels" ma:readOnly="false">
      <xsd:simpleType>
        <xsd:restriction base="dms:Text"/>
      </xsd:simpleType>
    </xsd:element>
    <xsd:element name="MigrationWizIdDocumentLibraryPermissions" ma:index="11" nillable="true" ma:displayName="MigrationWizIdDocumentLibraryPermissions" ma:hidden="true" ma:internalName="MigrationWizIdDocumentLibraryPermissions" ma:readOnly="false">
      <xsd:simpleType>
        <xsd:restriction base="dms:Text"/>
      </xsd:simpleType>
    </xsd:element>
    <xsd:element name="MigrationWizIdSecurityGroups" ma:index="12" nillable="true" ma:displayName="MigrationWizIdSecurityGroups" ma:hidden="true" ma:internalName="MigrationWizIdSecurityGroups" ma:readOnly="false">
      <xsd:simpleType>
        <xsd:restriction base="dms:Text"/>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true">
      <xsd:simpleType>
        <xsd:restriction base="dms:Note"/>
      </xsd:simpleType>
    </xsd:element>
    <xsd:element name="MediaServiceAutoTags" ma:index="18" nillable="true" ma:displayName="Tags" ma:hidden="true" ma:internalName="MediaServiceAutoTags" ma:readOnly="true">
      <xsd:simpleType>
        <xsd:restriction base="dms:Text"/>
      </xsd:simpleType>
    </xsd:element>
    <xsd:element name="MediaServiceOCR" ma:index="19" nillable="true" ma:displayName="Extracted Text" ma:hidden="true" ma:internalName="MediaServiceOCR" ma:readOnly="true">
      <xsd:simpleType>
        <xsd:restriction base="dms:Note"/>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hidden="true" ma:internalName="MediaServiceLocation" ma:readOnly="true">
      <xsd:simpleType>
        <xsd:restriction base="dms:Text"/>
      </xsd:simpleType>
    </xsd:element>
    <xsd:element name="MediaLengthInSeconds" ma:index="26" nillable="true" ma:displayName="Length (seconds)" ma:hidden="true"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34afddb5-dc7d-4a25-90c0-e68c37b0a60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2" nillable="true" ma:displayName="MediaServiceObjectDetectorVersions" ma:description="" ma:hidden="true" ma:indexed="true" ma:internalName="MediaServiceObjectDetectorVersions" ma:readOnly="true">
      <xsd:simpleType>
        <xsd:restriction base="dms:Text"/>
      </xsd:simpleType>
    </xsd:element>
    <xsd:element name="Progress" ma:index="33" nillable="true" ma:displayName="Progress" ma:default="In Review" ma:description="Where is this document in process" ma:format="Dropdown" ma:internalName="Progress">
      <xsd:simpleType>
        <xsd:restriction base="dms:Choice">
          <xsd:enumeration value="In Review"/>
          <xsd:enumeration value="With TVCA Comm"/>
          <xsd:enumeration value="Live on Website"/>
          <xsd:enumeration value="Archived"/>
        </xsd:restriction>
      </xsd:simpleType>
    </xsd:element>
  </xsd:schema>
  <xsd:schema xmlns:xsd="http://www.w3.org/2001/XMLSchema" xmlns:xs="http://www.w3.org/2001/XMLSchema" xmlns:dms="http://schemas.microsoft.com/office/2006/documentManagement/types" xmlns:pc="http://schemas.microsoft.com/office/infopath/2007/PartnerControls" targetNamespace="5f308053-a768-43f1-bf66-06210bb74c0d" elementFormDefault="qualified">
    <xsd:import namespace="http://schemas.microsoft.com/office/2006/documentManagement/types"/>
    <xsd:import namespace="http://schemas.microsoft.com/office/infopath/2007/PartnerControls"/>
    <xsd:element name="SharedWithUsers" ma:index="2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hidden="true" ma:internalName="SharedWithDetails" ma:readOnly="true">
      <xsd:simpleType>
        <xsd:restriction base="dms:Note"/>
      </xsd:simpleType>
    </xsd:element>
    <xsd:element name="TaxCatchAll" ma:index="29" nillable="true" ma:displayName="Taxonomy Catch All Column" ma:hidden="true" ma:list="{43247f23-7141-4778-a08d-7843529ef0d0}" ma:internalName="TaxCatchAll" ma:readOnly="false" ma:showField="CatchAllData" ma:web="5f308053-a768-43f1-bf66-06210bb74c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8CDDF-86E3-4E4C-B454-AD6EB335CB92}">
  <ds:schemaRefs>
    <ds:schemaRef ds:uri="http://purl.org/dc/elements/1.1/"/>
    <ds:schemaRef ds:uri="http://schemas.microsoft.com/office/2006/documentManagement/types"/>
    <ds:schemaRef ds:uri="http://purl.org/dc/dcmitype/"/>
    <ds:schemaRef ds:uri="b43dd00a-a35a-45f9-b4a3-ed54adb68af7"/>
    <ds:schemaRef ds:uri="http://schemas.microsoft.com/office/infopath/2007/PartnerControls"/>
    <ds:schemaRef ds:uri="1949890e-b9c5-458e-a771-45583288bbe0"/>
    <ds:schemaRef ds:uri="http://www.w3.org/XML/1998/namespace"/>
    <ds:schemaRef ds:uri="http://schemas.openxmlformats.org/package/2006/metadata/core-propertie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CC0A92E-FEA3-4DCF-9712-24AB78E240C5}">
  <ds:schemaRefs>
    <ds:schemaRef ds:uri="http://schemas.microsoft.com/sharepoint/v3/contenttype/forms"/>
  </ds:schemaRefs>
</ds:datastoreItem>
</file>

<file path=customXml/itemProps3.xml><?xml version="1.0" encoding="utf-8"?>
<ds:datastoreItem xmlns:ds="http://schemas.openxmlformats.org/officeDocument/2006/customXml" ds:itemID="{17215CF9-2A51-451C-A788-61551ACD0BF8}"/>
</file>

<file path=docProps/app.xml><?xml version="1.0" encoding="utf-8"?>
<Properties xmlns="http://schemas.openxmlformats.org/officeDocument/2006/extended-properties" xmlns:vt="http://schemas.openxmlformats.org/officeDocument/2006/docPropsVTypes">
  <Template/>
  <TotalTime>7447</TotalTime>
  <Words>632</Words>
  <Application>Microsoft Office PowerPoint</Application>
  <PresentationFormat>Widescreen</PresentationFormat>
  <Paragraphs>90</Paragraphs>
  <Slides>11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Bree Rg</vt:lpstr>
      <vt:lpstr>Calibri</vt:lpstr>
      <vt:lpstr>Office Theme</vt:lpstr>
      <vt:lpstr>Northern Powergrid</vt:lpstr>
      <vt:lpstr>Northern Powergrid</vt:lpstr>
      <vt:lpstr>Our role in the energy system</vt:lpstr>
      <vt:lpstr>Local Area Energy Systems Team</vt:lpstr>
      <vt:lpstr>Local Area Energy Systems Team</vt:lpstr>
      <vt:lpstr>Northern Powergrid's Role in Local Area Energy Planning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Northern Powergrid</dc:title>
  <dc:creator>Joanne Kerrigan</dc:creator>
  <cp:lastModifiedBy>Boyes, Lizzie (Northern Powergrid)</cp:lastModifiedBy>
  <cp:revision>39</cp:revision>
  <dcterms:created xsi:type="dcterms:W3CDTF">2021-11-01T18:21:53Z</dcterms:created>
  <dcterms:modified xsi:type="dcterms:W3CDTF">2023-10-10T14:56:00Z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LPManualFileClassification">
    <vt:lpwstr>{1A067545-A4E2-4FA1-8094-0D7902669705}</vt:lpwstr>
  </property>
  <property fmtid="{D5CDD505-2E9C-101B-9397-08002B2CF9AE}" pid="3" name="DLPManualFileClassificationLastModifiedBy">
    <vt:lpwstr>AD03\joanne.kerrigan</vt:lpwstr>
  </property>
  <property fmtid="{D5CDD505-2E9C-101B-9397-08002B2CF9AE}" pid="4" name="DLPManualFileClassificationLastModificationDate">
    <vt:lpwstr>1634056108</vt:lpwstr>
  </property>
  <property fmtid="{D5CDD505-2E9C-101B-9397-08002B2CF9AE}" pid="5" name="DLPManualFileClassificationVersion">
    <vt:lpwstr>11.4.0.45</vt:lpwstr>
  </property>
  <property fmtid="{D5CDD505-2E9C-101B-9397-08002B2CF9AE}" pid="6" name="ContentTypeId">
    <vt:lpwstr>0x010100A3B37C370094A947B45A665807D95A87</vt:lpwstr>
  </property>
  <property fmtid="{D5CDD505-2E9C-101B-9397-08002B2CF9AE}" pid="7" name="MediaServiceImageTags">
    <vt:lpwstr/>
  </property>
</Properties>
</file>