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8" r:id="rId6"/>
    <p:sldMasterId id="2147483674" r:id="rId7"/>
  </p:sldMasterIdLst>
  <p:notesMasterIdLst>
    <p:notesMasterId r:id="rId27"/>
  </p:notesMasterIdLst>
  <p:sldIdLst>
    <p:sldId id="260" r:id="rId8"/>
    <p:sldId id="257" r:id="rId9"/>
    <p:sldId id="256" r:id="rId10"/>
    <p:sldId id="437" r:id="rId11"/>
    <p:sldId id="436" r:id="rId12"/>
    <p:sldId id="447" r:id="rId13"/>
    <p:sldId id="445" r:id="rId14"/>
    <p:sldId id="446" r:id="rId15"/>
    <p:sldId id="440" r:id="rId16"/>
    <p:sldId id="441" r:id="rId17"/>
    <p:sldId id="443" r:id="rId18"/>
    <p:sldId id="433" r:id="rId19"/>
    <p:sldId id="430" r:id="rId20"/>
    <p:sldId id="449" r:id="rId21"/>
    <p:sldId id="432" r:id="rId22"/>
    <p:sldId id="438" r:id="rId23"/>
    <p:sldId id="444" r:id="rId24"/>
    <p:sldId id="439" r:id="rId25"/>
    <p:sldId id="263" r:id="rId26"/>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09" autoAdjust="0"/>
  </p:normalViewPr>
  <p:slideViewPr>
    <p:cSldViewPr snapToGrid="0">
      <p:cViewPr varScale="1">
        <p:scale>
          <a:sx n="52" d="100"/>
          <a:sy n="52" d="100"/>
        </p:scale>
        <p:origin x="135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9"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B6519FF7-C9A4-0548-8D90-66B802640FC6}" type="datetimeFigureOut">
              <a:rPr lang="en-GB" smtClean="0"/>
              <a:t>13/10/2023</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CE193692-5068-ED4F-BD0A-E4468C9A5747}" type="slidenum">
              <a:rPr lang="en-GB" smtClean="0"/>
              <a:t>‹#›</a:t>
            </a:fld>
            <a:endParaRPr lang="en-GB"/>
          </a:p>
        </p:txBody>
      </p:sp>
    </p:spTree>
    <p:extLst>
      <p:ext uri="{BB962C8B-B14F-4D97-AF65-F5344CB8AC3E}">
        <p14:creationId xmlns:p14="http://schemas.microsoft.com/office/powerpoint/2010/main" val="218962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193692-5068-ED4F-BD0A-E4468C9A5747}" type="slidenum">
              <a:rPr lang="en-GB" smtClean="0"/>
              <a:t>1</a:t>
            </a:fld>
            <a:endParaRPr lang="en-GB"/>
          </a:p>
        </p:txBody>
      </p:sp>
    </p:spTree>
    <p:extLst>
      <p:ext uri="{BB962C8B-B14F-4D97-AF65-F5344CB8AC3E}">
        <p14:creationId xmlns:p14="http://schemas.microsoft.com/office/powerpoint/2010/main" val="779082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10</a:t>
            </a:fld>
            <a:endParaRPr lang="en-GB"/>
          </a:p>
        </p:txBody>
      </p:sp>
    </p:spTree>
    <p:extLst>
      <p:ext uri="{BB962C8B-B14F-4D97-AF65-F5344CB8AC3E}">
        <p14:creationId xmlns:p14="http://schemas.microsoft.com/office/powerpoint/2010/main" val="239985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11</a:t>
            </a:fld>
            <a:endParaRPr lang="en-GB"/>
          </a:p>
        </p:txBody>
      </p:sp>
    </p:spTree>
    <p:extLst>
      <p:ext uri="{BB962C8B-B14F-4D97-AF65-F5344CB8AC3E}">
        <p14:creationId xmlns:p14="http://schemas.microsoft.com/office/powerpoint/2010/main" val="712503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12</a:t>
            </a:fld>
            <a:endParaRPr lang="en-GB"/>
          </a:p>
        </p:txBody>
      </p:sp>
    </p:spTree>
    <p:extLst>
      <p:ext uri="{BB962C8B-B14F-4D97-AF65-F5344CB8AC3E}">
        <p14:creationId xmlns:p14="http://schemas.microsoft.com/office/powerpoint/2010/main" val="3557988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E193692-5068-ED4F-BD0A-E4468C9A5747}" type="slidenum">
              <a:rPr lang="en-GB" smtClean="0"/>
              <a:t>13</a:t>
            </a:fld>
            <a:endParaRPr lang="en-GB"/>
          </a:p>
        </p:txBody>
      </p:sp>
    </p:spTree>
    <p:extLst>
      <p:ext uri="{BB962C8B-B14F-4D97-AF65-F5344CB8AC3E}">
        <p14:creationId xmlns:p14="http://schemas.microsoft.com/office/powerpoint/2010/main" val="1588690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none" dirty="0">
              <a:solidFill>
                <a:srgbClr val="FF0000"/>
              </a:solidFill>
            </a:endParaRPr>
          </a:p>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14</a:t>
            </a:fld>
            <a:endParaRPr lang="en-GB"/>
          </a:p>
        </p:txBody>
      </p:sp>
    </p:spTree>
    <p:extLst>
      <p:ext uri="{BB962C8B-B14F-4D97-AF65-F5344CB8AC3E}">
        <p14:creationId xmlns:p14="http://schemas.microsoft.com/office/powerpoint/2010/main" val="4164335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15</a:t>
            </a:fld>
            <a:endParaRPr lang="en-GB"/>
          </a:p>
        </p:txBody>
      </p:sp>
    </p:spTree>
    <p:extLst>
      <p:ext uri="{BB962C8B-B14F-4D97-AF65-F5344CB8AC3E}">
        <p14:creationId xmlns:p14="http://schemas.microsoft.com/office/powerpoint/2010/main" val="3622346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16</a:t>
            </a:fld>
            <a:endParaRPr lang="en-GB"/>
          </a:p>
        </p:txBody>
      </p:sp>
    </p:spTree>
    <p:extLst>
      <p:ext uri="{BB962C8B-B14F-4D97-AF65-F5344CB8AC3E}">
        <p14:creationId xmlns:p14="http://schemas.microsoft.com/office/powerpoint/2010/main" val="4228195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CE193692-5068-ED4F-BD0A-E4468C9A5747}" type="slidenum">
              <a:rPr lang="en-GB" smtClean="0"/>
              <a:t>17</a:t>
            </a:fld>
            <a:endParaRPr lang="en-GB"/>
          </a:p>
        </p:txBody>
      </p:sp>
    </p:spTree>
    <p:extLst>
      <p:ext uri="{BB962C8B-B14F-4D97-AF65-F5344CB8AC3E}">
        <p14:creationId xmlns:p14="http://schemas.microsoft.com/office/powerpoint/2010/main" val="4094510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18</a:t>
            </a:fld>
            <a:endParaRPr lang="en-GB"/>
          </a:p>
        </p:txBody>
      </p:sp>
    </p:spTree>
    <p:extLst>
      <p:ext uri="{BB962C8B-B14F-4D97-AF65-F5344CB8AC3E}">
        <p14:creationId xmlns:p14="http://schemas.microsoft.com/office/powerpoint/2010/main" val="3209236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193692-5068-ED4F-BD0A-E4468C9A5747}" type="slidenum">
              <a:rPr lang="en-GB" smtClean="0"/>
              <a:t>19</a:t>
            </a:fld>
            <a:endParaRPr lang="en-GB"/>
          </a:p>
        </p:txBody>
      </p:sp>
    </p:spTree>
    <p:extLst>
      <p:ext uri="{BB962C8B-B14F-4D97-AF65-F5344CB8AC3E}">
        <p14:creationId xmlns:p14="http://schemas.microsoft.com/office/powerpoint/2010/main" val="3491768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428594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193692-5068-ED4F-BD0A-E4468C9A5747}" type="slidenum">
              <a:rPr lang="en-GB" smtClean="0"/>
              <a:t>3</a:t>
            </a:fld>
            <a:endParaRPr lang="en-GB"/>
          </a:p>
        </p:txBody>
      </p:sp>
    </p:spTree>
    <p:extLst>
      <p:ext uri="{BB962C8B-B14F-4D97-AF65-F5344CB8AC3E}">
        <p14:creationId xmlns:p14="http://schemas.microsoft.com/office/powerpoint/2010/main" val="3194580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4</a:t>
            </a:fld>
            <a:endParaRPr lang="en-GB"/>
          </a:p>
        </p:txBody>
      </p:sp>
    </p:spTree>
    <p:extLst>
      <p:ext uri="{BB962C8B-B14F-4D97-AF65-F5344CB8AC3E}">
        <p14:creationId xmlns:p14="http://schemas.microsoft.com/office/powerpoint/2010/main" val="2208312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5</a:t>
            </a:fld>
            <a:endParaRPr lang="en-GB"/>
          </a:p>
        </p:txBody>
      </p:sp>
    </p:spTree>
    <p:extLst>
      <p:ext uri="{BB962C8B-B14F-4D97-AF65-F5344CB8AC3E}">
        <p14:creationId xmlns:p14="http://schemas.microsoft.com/office/powerpoint/2010/main" val="3969060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E193692-5068-ED4F-BD0A-E4468C9A5747}" type="slidenum">
              <a:rPr lang="en-GB" smtClean="0"/>
              <a:t>6</a:t>
            </a:fld>
            <a:endParaRPr lang="en-GB"/>
          </a:p>
        </p:txBody>
      </p:sp>
    </p:spTree>
    <p:extLst>
      <p:ext uri="{BB962C8B-B14F-4D97-AF65-F5344CB8AC3E}">
        <p14:creationId xmlns:p14="http://schemas.microsoft.com/office/powerpoint/2010/main" val="131864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7</a:t>
            </a:fld>
            <a:endParaRPr lang="en-GB"/>
          </a:p>
        </p:txBody>
      </p:sp>
    </p:spTree>
    <p:extLst>
      <p:ext uri="{BB962C8B-B14F-4D97-AF65-F5344CB8AC3E}">
        <p14:creationId xmlns:p14="http://schemas.microsoft.com/office/powerpoint/2010/main" val="191876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8</a:t>
            </a:fld>
            <a:endParaRPr lang="en-GB"/>
          </a:p>
        </p:txBody>
      </p:sp>
    </p:spTree>
    <p:extLst>
      <p:ext uri="{BB962C8B-B14F-4D97-AF65-F5344CB8AC3E}">
        <p14:creationId xmlns:p14="http://schemas.microsoft.com/office/powerpoint/2010/main" val="4060838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9</a:t>
            </a:fld>
            <a:endParaRPr lang="en-GB"/>
          </a:p>
        </p:txBody>
      </p:sp>
    </p:spTree>
    <p:extLst>
      <p:ext uri="{BB962C8B-B14F-4D97-AF65-F5344CB8AC3E}">
        <p14:creationId xmlns:p14="http://schemas.microsoft.com/office/powerpoint/2010/main" val="3671871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2345167"/>
            <a:ext cx="10658475" cy="860612"/>
          </a:xfrm>
        </p:spPr>
        <p:txBody>
          <a:bodyPr anchor="t" anchorCtr="0">
            <a:normAutofit/>
          </a:bodyPr>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317390"/>
            <a:ext cx="10658474" cy="1940410"/>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835091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68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63EF-F26D-6046-BC6E-3E68AFFBA745}"/>
              </a:ext>
            </a:extLst>
          </p:cNvPr>
          <p:cNvSpPr>
            <a:spLocks noGrp="1"/>
          </p:cNvSpPr>
          <p:nvPr>
            <p:ph type="title"/>
          </p:nvPr>
        </p:nvSpPr>
        <p:spPr>
          <a:xfrm>
            <a:off x="766762" y="800100"/>
            <a:ext cx="10658476" cy="641425"/>
          </a:xfrm>
        </p:spPr>
        <p:txBody>
          <a:bodyPr anchor="t" anchorCtr="0"/>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6E103FA-0DF4-2341-8187-30BF8B2367C8}"/>
              </a:ext>
            </a:extLst>
          </p:cNvPr>
          <p:cNvSpPr>
            <a:spLocks noGrp="1"/>
          </p:cNvSpPr>
          <p:nvPr>
            <p:ph idx="1"/>
          </p:nvPr>
        </p:nvSpPr>
        <p:spPr>
          <a:xfrm>
            <a:off x="5183188" y="1628775"/>
            <a:ext cx="6242050" cy="423227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AB35E93-B21F-7742-B6FE-83ECF376D3CC}"/>
              </a:ext>
            </a:extLst>
          </p:cNvPr>
          <p:cNvSpPr>
            <a:spLocks noGrp="1"/>
          </p:cNvSpPr>
          <p:nvPr>
            <p:ph type="body" sz="half" idx="2"/>
          </p:nvPr>
        </p:nvSpPr>
        <p:spPr>
          <a:xfrm>
            <a:off x="766764" y="1636713"/>
            <a:ext cx="4005262" cy="4232275"/>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161807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574C-363B-D24C-B5C5-17339E32FDBF}"/>
              </a:ext>
            </a:extLst>
          </p:cNvPr>
          <p:cNvSpPr>
            <a:spLocks noGrp="1"/>
          </p:cNvSpPr>
          <p:nvPr>
            <p:ph type="title"/>
          </p:nvPr>
        </p:nvSpPr>
        <p:spPr>
          <a:xfrm>
            <a:off x="766762" y="800100"/>
            <a:ext cx="10658476" cy="662940"/>
          </a:xfrm>
        </p:spPr>
        <p:txBody>
          <a:bodyPr anchor="t" anchorCtr="0"/>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2095436-751B-B34F-8374-19073C38E493}"/>
              </a:ext>
            </a:extLst>
          </p:cNvPr>
          <p:cNvSpPr>
            <a:spLocks noGrp="1"/>
          </p:cNvSpPr>
          <p:nvPr>
            <p:ph type="pic" idx="1"/>
          </p:nvPr>
        </p:nvSpPr>
        <p:spPr>
          <a:xfrm>
            <a:off x="5253038" y="1628775"/>
            <a:ext cx="6172200" cy="4240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147597-E40F-1848-A330-274C2A47A23D}"/>
              </a:ext>
            </a:extLst>
          </p:cNvPr>
          <p:cNvSpPr>
            <a:spLocks noGrp="1"/>
          </p:cNvSpPr>
          <p:nvPr>
            <p:ph type="body" sz="half" idx="2"/>
          </p:nvPr>
        </p:nvSpPr>
        <p:spPr>
          <a:xfrm>
            <a:off x="766762" y="1628775"/>
            <a:ext cx="4005263" cy="42402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66867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65819-0944-8446-9966-882988A055A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2345167"/>
            <a:ext cx="10658475" cy="860612"/>
          </a:xfrm>
        </p:spPr>
        <p:txBody>
          <a:bodyPr anchor="t" anchorCtr="0">
            <a:normAutofit/>
          </a:bodyPr>
          <a:lstStyle>
            <a:lvl1pPr algn="ctr">
              <a:defRPr sz="60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317390"/>
            <a:ext cx="10658474" cy="1940410"/>
          </a:xfrm>
        </p:spPr>
        <p:txBody>
          <a:bodyPr>
            <a:normAutofit/>
          </a:bodyPr>
          <a:lstStyle>
            <a:lvl1pPr marL="0" indent="0" algn="ctr">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4294486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7EF83FAC-E4E7-EA41-96F2-11C78EA727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70630"/>
            <a:ext cx="12192000" cy="1816100"/>
          </a:xfrm>
          <a:prstGeom prst="rect">
            <a:avLst/>
          </a:prstGeom>
        </p:spPr>
      </p:pic>
    </p:spTree>
    <p:extLst>
      <p:ext uri="{BB962C8B-B14F-4D97-AF65-F5344CB8AC3E}">
        <p14:creationId xmlns:p14="http://schemas.microsoft.com/office/powerpoint/2010/main" val="1605405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EC80C-3CAB-934A-9933-4350BDD4105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83286"/>
            <a:ext cx="12192000" cy="18161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136526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09B4FB-F163-6147-AE3E-BD88D90DE94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0452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2107882" y="2644775"/>
            <a:ext cx="9317356" cy="743129"/>
          </a:xfrm>
        </p:spPr>
        <p:txBody>
          <a:bodyPr anchor="t" anchorCtr="0">
            <a:normAutofit/>
          </a:bodyPr>
          <a:lstStyle>
            <a:lvl1pPr algn="l">
              <a:defRPr sz="48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2107882" y="3525977"/>
            <a:ext cx="9317356" cy="761500"/>
          </a:xfrm>
        </p:spPr>
        <p:txBody>
          <a:bodyPr>
            <a:normAutofit/>
          </a:bodyPr>
          <a:lstStyle>
            <a:lvl1pPr marL="0" indent="0" algn="l">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52526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131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4"/>
            <a:ext cx="5258117" cy="1735863"/>
          </a:xfrm>
        </p:spPr>
        <p:txBody>
          <a:bodyPr anchor="t" anchorCtr="0">
            <a:noAutofit/>
          </a:bodyPr>
          <a:lstStyle>
            <a:lvl1pPr algn="l">
              <a:defRPr sz="60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429000"/>
            <a:ext cx="5258118" cy="2323730"/>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pic>
        <p:nvPicPr>
          <p:cNvPr id="10" name="Picture 9">
            <a:extLst>
              <a:ext uri="{FF2B5EF4-FFF2-40B4-BE49-F238E27FC236}">
                <a16:creationId xmlns:a16="http://schemas.microsoft.com/office/drawing/2014/main" id="{571F11D5-2F28-5E4D-8942-D389D054C669}"/>
              </a:ext>
            </a:extLst>
          </p:cNvPr>
          <p:cNvPicPr>
            <a:picLocks noChangeAspect="1"/>
          </p:cNvPicPr>
          <p:nvPr userDrawn="1"/>
        </p:nvPicPr>
        <p:blipFill>
          <a:blip r:embed="rId2"/>
          <a:srcRect/>
          <a:stretch/>
        </p:blipFill>
        <p:spPr>
          <a:xfrm>
            <a:off x="766763" y="6036384"/>
            <a:ext cx="2520000" cy="400312"/>
          </a:xfrm>
          <a:prstGeom prst="rect">
            <a:avLst/>
          </a:prstGeom>
        </p:spPr>
      </p:pic>
      <p:pic>
        <p:nvPicPr>
          <p:cNvPr id="12" name="Picture 11" descr="A picture containing wind turbine, outdoor object, clouds">
            <a:extLst>
              <a:ext uri="{FF2B5EF4-FFF2-40B4-BE49-F238E27FC236}">
                <a16:creationId xmlns:a16="http://schemas.microsoft.com/office/drawing/2014/main" id="{476805E3-F7A9-0045-A3EE-76D392E1EDDD}"/>
              </a:ext>
            </a:extLst>
          </p:cNvPr>
          <p:cNvPicPr>
            <a:picLocks noChangeAspect="1"/>
          </p:cNvPicPr>
          <p:nvPr userDrawn="1"/>
        </p:nvPicPr>
        <p:blipFill>
          <a:blip r:embed="rId3"/>
          <a:stretch>
            <a:fillRect/>
          </a:stretch>
        </p:blipFill>
        <p:spPr>
          <a:xfrm>
            <a:off x="5499100" y="2476500"/>
            <a:ext cx="6692900" cy="4381500"/>
          </a:xfrm>
          <a:prstGeom prst="rect">
            <a:avLst/>
          </a:prstGeom>
        </p:spPr>
      </p:pic>
    </p:spTree>
    <p:extLst>
      <p:ext uri="{BB962C8B-B14F-4D97-AF65-F5344CB8AC3E}">
        <p14:creationId xmlns:p14="http://schemas.microsoft.com/office/powerpoint/2010/main" val="1436536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66EA62-D999-E046-9FB5-F25DE29370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5" name="Picture 14">
            <a:extLst>
              <a:ext uri="{FF2B5EF4-FFF2-40B4-BE49-F238E27FC236}">
                <a16:creationId xmlns:a16="http://schemas.microsoft.com/office/drawing/2014/main" id="{D536E698-C8AD-8142-999A-5E00704C935E}"/>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332387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CA171-0D70-F54A-9711-9C6739E38C4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2345167"/>
            <a:ext cx="10658475" cy="860612"/>
          </a:xfrm>
        </p:spPr>
        <p:txBody>
          <a:bodyPr anchor="t" anchorCtr="0">
            <a:normAutofit/>
          </a:bodyPr>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317390"/>
            <a:ext cx="10658474" cy="1940410"/>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980384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n aerial view of a port">
            <a:extLst>
              <a:ext uri="{FF2B5EF4-FFF2-40B4-BE49-F238E27FC236}">
                <a16:creationId xmlns:a16="http://schemas.microsoft.com/office/drawing/2014/main" id="{4D38FF4E-3280-5D4C-B370-B2E3E38557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B75DF9BE-1323-0547-928A-B03C2BAC611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1134431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descr="A picture of a rural scene&#10;">
            <a:extLst>
              <a:ext uri="{FF2B5EF4-FFF2-40B4-BE49-F238E27FC236}">
                <a16:creationId xmlns:a16="http://schemas.microsoft.com/office/drawing/2014/main" id="{4A549B0C-B2ED-E44E-BCC7-DD392E6218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9BC768BB-EB3D-0A49-B798-3F48F900D0C8}"/>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spTree>
    <p:extLst>
      <p:ext uri="{BB962C8B-B14F-4D97-AF65-F5344CB8AC3E}">
        <p14:creationId xmlns:p14="http://schemas.microsoft.com/office/powerpoint/2010/main" val="66519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77FD97-23FE-0945-A8C2-CE28A214F7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762706FC-5F8E-5A4C-8E9F-90AECBBE449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173535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92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5486398" y="800100"/>
            <a:ext cx="5938838" cy="828675"/>
          </a:xfrm>
        </p:spPr>
        <p:txBody>
          <a:bodyPr anchor="t" anchorCtr="0">
            <a:noAutofit/>
          </a:bodyPr>
          <a:lstStyle>
            <a:lvl1pPr algn="l">
              <a:defRPr sz="36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5486400" y="4361815"/>
            <a:ext cx="5938838" cy="1674569"/>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pic>
        <p:nvPicPr>
          <p:cNvPr id="25" name="Picture 24" descr="Map">
            <a:extLst>
              <a:ext uri="{FF2B5EF4-FFF2-40B4-BE49-F238E27FC236}">
                <a16:creationId xmlns:a16="http://schemas.microsoft.com/office/drawing/2014/main" id="{7DD11878-257A-2C41-8512-978E66FC60E1}"/>
              </a:ext>
            </a:extLst>
          </p:cNvPr>
          <p:cNvPicPr>
            <a:picLocks noChangeAspect="1"/>
          </p:cNvPicPr>
          <p:nvPr userDrawn="1"/>
        </p:nvPicPr>
        <p:blipFill>
          <a:blip r:embed="rId3"/>
          <a:stretch>
            <a:fillRect/>
          </a:stretch>
        </p:blipFill>
        <p:spPr>
          <a:xfrm>
            <a:off x="0" y="0"/>
            <a:ext cx="4965700" cy="6858000"/>
          </a:xfrm>
          <a:prstGeom prst="rect">
            <a:avLst/>
          </a:prstGeom>
        </p:spPr>
      </p:pic>
      <p:pic>
        <p:nvPicPr>
          <p:cNvPr id="27" name="Picture 26">
            <a:extLst>
              <a:ext uri="{FF2B5EF4-FFF2-40B4-BE49-F238E27FC236}">
                <a16:creationId xmlns:a16="http://schemas.microsoft.com/office/drawing/2014/main" id="{4D1037BE-A352-8549-B028-894FF46C81E4}"/>
              </a:ext>
            </a:extLst>
          </p:cNvPr>
          <p:cNvPicPr>
            <a:picLocks noChangeAspect="1"/>
          </p:cNvPicPr>
          <p:nvPr userDrawn="1"/>
        </p:nvPicPr>
        <p:blipFill>
          <a:blip r:embed="rId4"/>
          <a:srcRect/>
          <a:stretch/>
        </p:blipFill>
        <p:spPr>
          <a:xfrm>
            <a:off x="5381259" y="1924559"/>
            <a:ext cx="4382062" cy="2133874"/>
          </a:xfrm>
          <a:prstGeom prst="rect">
            <a:avLst/>
          </a:prstGeom>
        </p:spPr>
      </p:pic>
    </p:spTree>
    <p:extLst>
      <p:ext uri="{BB962C8B-B14F-4D97-AF65-F5344CB8AC3E}">
        <p14:creationId xmlns:p14="http://schemas.microsoft.com/office/powerpoint/2010/main" val="2386219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800100"/>
            <a:ext cx="10658474" cy="828675"/>
          </a:xfrm>
        </p:spPr>
        <p:txBody>
          <a:bodyPr anchor="t" anchorCtr="0">
            <a:noAutofit/>
          </a:bodyPr>
          <a:lstStyle>
            <a:lvl1pPr algn="l">
              <a:defRPr sz="36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1628775"/>
            <a:ext cx="10658476" cy="400313"/>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grpSp>
        <p:nvGrpSpPr>
          <p:cNvPr id="21" name="Group 20">
            <a:extLst>
              <a:ext uri="{FF2B5EF4-FFF2-40B4-BE49-F238E27FC236}">
                <a16:creationId xmlns:a16="http://schemas.microsoft.com/office/drawing/2014/main" id="{BB668C4A-F552-234F-B0B5-B994C9053883}"/>
              </a:ext>
            </a:extLst>
          </p:cNvPr>
          <p:cNvGrpSpPr/>
          <p:nvPr userDrawn="1"/>
        </p:nvGrpSpPr>
        <p:grpSpPr>
          <a:xfrm>
            <a:off x="1805167" y="2287567"/>
            <a:ext cx="8581666" cy="3269009"/>
            <a:chOff x="1668639" y="2423631"/>
            <a:chExt cx="8581666" cy="3269009"/>
          </a:xfrm>
        </p:grpSpPr>
        <p:pic>
          <p:nvPicPr>
            <p:cNvPr id="5" name="Picture 4" descr="Logo, North Easy Local Enterprise Partnership">
              <a:extLst>
                <a:ext uri="{FF2B5EF4-FFF2-40B4-BE49-F238E27FC236}">
                  <a16:creationId xmlns:a16="http://schemas.microsoft.com/office/drawing/2014/main" id="{97363F1A-4B20-AA4D-87A3-97EE2C04C453}"/>
                </a:ext>
              </a:extLst>
            </p:cNvPr>
            <p:cNvPicPr>
              <a:picLocks noChangeAspect="1"/>
            </p:cNvPicPr>
            <p:nvPr userDrawn="1"/>
          </p:nvPicPr>
          <p:blipFill>
            <a:blip r:embed="rId3"/>
            <a:stretch>
              <a:fillRect/>
            </a:stretch>
          </p:blipFill>
          <p:spPr>
            <a:xfrm>
              <a:off x="4984934" y="4299590"/>
              <a:ext cx="2286618" cy="854270"/>
            </a:xfrm>
            <a:prstGeom prst="rect">
              <a:avLst/>
            </a:prstGeom>
          </p:spPr>
        </p:pic>
        <p:pic>
          <p:nvPicPr>
            <p:cNvPr id="11" name="Picture 10">
              <a:extLst>
                <a:ext uri="{FF2B5EF4-FFF2-40B4-BE49-F238E27FC236}">
                  <a16:creationId xmlns:a16="http://schemas.microsoft.com/office/drawing/2014/main" id="{FE932A9B-7733-4B41-9DDB-A442F2C94F85}"/>
                </a:ext>
              </a:extLst>
            </p:cNvPr>
            <p:cNvPicPr>
              <a:picLocks noChangeAspect="1"/>
            </p:cNvPicPr>
            <p:nvPr userDrawn="1"/>
          </p:nvPicPr>
          <p:blipFill>
            <a:blip r:embed="rId4"/>
            <a:srcRect/>
            <a:stretch/>
          </p:blipFill>
          <p:spPr>
            <a:xfrm>
              <a:off x="8370324" y="4228620"/>
              <a:ext cx="1234184" cy="1136669"/>
            </a:xfrm>
            <a:prstGeom prst="rect">
              <a:avLst/>
            </a:prstGeom>
          </p:spPr>
        </p:pic>
        <p:pic>
          <p:nvPicPr>
            <p:cNvPr id="14" name="Picture 13" descr="Logo, Tees Valley Combined Authority, Tees Valley Major">
              <a:extLst>
                <a:ext uri="{FF2B5EF4-FFF2-40B4-BE49-F238E27FC236}">
                  <a16:creationId xmlns:a16="http://schemas.microsoft.com/office/drawing/2014/main" id="{1CB4192A-89A1-4647-876B-A00DAE05B5C6}"/>
                </a:ext>
              </a:extLst>
            </p:cNvPr>
            <p:cNvPicPr>
              <a:picLocks noChangeAspect="1"/>
            </p:cNvPicPr>
            <p:nvPr userDrawn="1"/>
          </p:nvPicPr>
          <p:blipFill>
            <a:blip r:embed="rId5"/>
            <a:stretch>
              <a:fillRect/>
            </a:stretch>
          </p:blipFill>
          <p:spPr>
            <a:xfrm>
              <a:off x="7844649" y="2423631"/>
              <a:ext cx="2405656" cy="1777578"/>
            </a:xfrm>
            <a:prstGeom prst="rect">
              <a:avLst/>
            </a:prstGeom>
          </p:spPr>
        </p:pic>
        <p:pic>
          <p:nvPicPr>
            <p:cNvPr id="16" name="Picture 15" descr="Logo, West Yorkshire Combined Authority">
              <a:extLst>
                <a:ext uri="{FF2B5EF4-FFF2-40B4-BE49-F238E27FC236}">
                  <a16:creationId xmlns:a16="http://schemas.microsoft.com/office/drawing/2014/main" id="{7B87BF94-94B1-1447-BE31-A9F66871D359}"/>
                </a:ext>
              </a:extLst>
            </p:cNvPr>
            <p:cNvPicPr>
              <a:picLocks noChangeAspect="1"/>
            </p:cNvPicPr>
            <p:nvPr userDrawn="1"/>
          </p:nvPicPr>
          <p:blipFill>
            <a:blip r:embed="rId6"/>
            <a:stretch>
              <a:fillRect/>
            </a:stretch>
          </p:blipFill>
          <p:spPr>
            <a:xfrm>
              <a:off x="5426382" y="2886451"/>
              <a:ext cx="1403721" cy="880767"/>
            </a:xfrm>
            <a:prstGeom prst="rect">
              <a:avLst/>
            </a:prstGeom>
          </p:spPr>
        </p:pic>
        <p:pic>
          <p:nvPicPr>
            <p:cNvPr id="18" name="Picture 17" descr="Logo, York &amp; North Yorkshire Local Enterprise Partnership">
              <a:extLst>
                <a:ext uri="{FF2B5EF4-FFF2-40B4-BE49-F238E27FC236}">
                  <a16:creationId xmlns:a16="http://schemas.microsoft.com/office/drawing/2014/main" id="{87D819D8-4A92-EA44-9287-C60263DC3E0B}"/>
                </a:ext>
              </a:extLst>
            </p:cNvPr>
            <p:cNvPicPr>
              <a:picLocks noChangeAspect="1"/>
            </p:cNvPicPr>
            <p:nvPr userDrawn="1"/>
          </p:nvPicPr>
          <p:blipFill>
            <a:blip r:embed="rId7"/>
            <a:stretch>
              <a:fillRect/>
            </a:stretch>
          </p:blipFill>
          <p:spPr>
            <a:xfrm>
              <a:off x="1668639" y="3750825"/>
              <a:ext cx="2743199" cy="1941815"/>
            </a:xfrm>
            <a:prstGeom prst="rect">
              <a:avLst/>
            </a:prstGeom>
          </p:spPr>
        </p:pic>
        <p:pic>
          <p:nvPicPr>
            <p:cNvPr id="20" name="Picture 19" descr="Logo, Hull and East Yorkshire Local Enterprise Partnership">
              <a:extLst>
                <a:ext uri="{FF2B5EF4-FFF2-40B4-BE49-F238E27FC236}">
                  <a16:creationId xmlns:a16="http://schemas.microsoft.com/office/drawing/2014/main" id="{59457884-0F17-8F43-BC67-96B93CD6EC93}"/>
                </a:ext>
              </a:extLst>
            </p:cNvPr>
            <p:cNvPicPr>
              <a:picLocks noChangeAspect="1"/>
            </p:cNvPicPr>
            <p:nvPr userDrawn="1"/>
          </p:nvPicPr>
          <p:blipFill>
            <a:blip r:embed="rId8"/>
            <a:stretch>
              <a:fillRect/>
            </a:stretch>
          </p:blipFill>
          <p:spPr>
            <a:xfrm>
              <a:off x="1941695" y="2875162"/>
              <a:ext cx="2242513" cy="903344"/>
            </a:xfrm>
            <a:prstGeom prst="rect">
              <a:avLst/>
            </a:prstGeom>
          </p:spPr>
        </p:pic>
      </p:grpSp>
    </p:spTree>
    <p:extLst>
      <p:ext uri="{BB962C8B-B14F-4D97-AF65-F5344CB8AC3E}">
        <p14:creationId xmlns:p14="http://schemas.microsoft.com/office/powerpoint/2010/main" val="1081448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BD2F-0289-F103-C18B-1EE0790505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B85125-F293-9A7F-AC10-A4B01D5C64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CF2F7A-C371-5050-5E01-0917D3FAEDB8}"/>
              </a:ext>
            </a:extLst>
          </p:cNvPr>
          <p:cNvSpPr>
            <a:spLocks noGrp="1"/>
          </p:cNvSpPr>
          <p:nvPr>
            <p:ph type="dt" sz="half" idx="10"/>
          </p:nvPr>
        </p:nvSpPr>
        <p:spPr/>
        <p:txBody>
          <a:bodyPr/>
          <a:lstStyle/>
          <a:p>
            <a:fld id="{9CF0113B-14AA-4F4B-B73A-024B7F4CAC41}" type="datetimeFigureOut">
              <a:rPr lang="en-GB" smtClean="0"/>
              <a:t>13/10/2023</a:t>
            </a:fld>
            <a:endParaRPr lang="en-GB"/>
          </a:p>
        </p:txBody>
      </p:sp>
      <p:sp>
        <p:nvSpPr>
          <p:cNvPr id="5" name="Footer Placeholder 4">
            <a:extLst>
              <a:ext uri="{FF2B5EF4-FFF2-40B4-BE49-F238E27FC236}">
                <a16:creationId xmlns:a16="http://schemas.microsoft.com/office/drawing/2014/main" id="{FE844D3B-B30C-91E5-0048-A71426130A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9FCB7D-9ED3-A268-6F79-879E6A52A874}"/>
              </a:ext>
            </a:extLst>
          </p:cNvPr>
          <p:cNvSpPr>
            <a:spLocks noGrp="1"/>
          </p:cNvSpPr>
          <p:nvPr>
            <p:ph type="sldNum" sz="quarter" idx="12"/>
          </p:nvPr>
        </p:nvSpPr>
        <p:spPr/>
        <p:txBody>
          <a:bodyPr/>
          <a:lstStyle/>
          <a:p>
            <a:fld id="{C4DDDFC4-77D8-4220-807C-37D3B3EAFF39}" type="slidenum">
              <a:rPr lang="en-GB" smtClean="0"/>
              <a:t>‹#›</a:t>
            </a:fld>
            <a:endParaRPr lang="en-GB"/>
          </a:p>
        </p:txBody>
      </p:sp>
    </p:spTree>
    <p:extLst>
      <p:ext uri="{BB962C8B-B14F-4D97-AF65-F5344CB8AC3E}">
        <p14:creationId xmlns:p14="http://schemas.microsoft.com/office/powerpoint/2010/main" val="242952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90905"/>
          </a:xfrm>
        </p:spPr>
        <p:txBody>
          <a:bodyPr anchor="t" anchorCtr="0">
            <a:normAutofit/>
          </a:bodyPr>
          <a:lstStyle>
            <a:lvl1pPr algn="l">
              <a:defRPr sz="6000"/>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359"/>
            <a:ext cx="10658474" cy="2641441"/>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9" name="Picture 8">
            <a:extLst>
              <a:ext uri="{FF2B5EF4-FFF2-40B4-BE49-F238E27FC236}">
                <a16:creationId xmlns:a16="http://schemas.microsoft.com/office/drawing/2014/main" id="{EDF56B4C-2C05-6D40-8DDB-86D29C77134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70630"/>
            <a:ext cx="12192000" cy="1816100"/>
          </a:xfrm>
          <a:prstGeom prst="rect">
            <a:avLst/>
          </a:prstGeom>
        </p:spPr>
      </p:pic>
    </p:spTree>
    <p:extLst>
      <p:ext uri="{BB962C8B-B14F-4D97-AF65-F5344CB8AC3E}">
        <p14:creationId xmlns:p14="http://schemas.microsoft.com/office/powerpoint/2010/main" val="1395308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B4311C-4970-1440-8537-5099ACDA444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83286"/>
            <a:ext cx="12192000" cy="18161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90905"/>
          </a:xfrm>
        </p:spPr>
        <p:txBody>
          <a:bodyPr anchor="t" anchorCtr="0">
            <a:normAutofit/>
          </a:bodyPr>
          <a:lstStyle>
            <a:lvl1pPr algn="l">
              <a:defRPr sz="6000"/>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359"/>
            <a:ext cx="10658474" cy="2641441"/>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65792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18209-D66B-114B-A399-822F0810453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0452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2128202" y="2690496"/>
            <a:ext cx="9297035" cy="794226"/>
          </a:xfrm>
        </p:spPr>
        <p:txBody>
          <a:bodyPr anchor="t" anchorCtr="0">
            <a:normAutofit/>
          </a:bodyPr>
          <a:lstStyle>
            <a:lvl1pPr algn="l">
              <a:defRPr sz="48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2128202" y="3571241"/>
            <a:ext cx="9297034" cy="104139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56788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89BF-5F1F-464A-85CF-45CD5C79997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DABE524-3973-9A4F-9864-7ACE5A0CC44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01851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992B2-862C-A448-8383-E29E968723B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A2FFD56-A042-3D46-B953-72CE7BAD1F75}"/>
              </a:ext>
            </a:extLst>
          </p:cNvPr>
          <p:cNvSpPr>
            <a:spLocks noGrp="1"/>
          </p:cNvSpPr>
          <p:nvPr>
            <p:ph sz="half" idx="1"/>
          </p:nvPr>
        </p:nvSpPr>
        <p:spPr>
          <a:xfrm>
            <a:off x="766763" y="1628775"/>
            <a:ext cx="5253037" cy="45481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97A1D94-26EF-9149-A716-870A58F61AFA}"/>
              </a:ext>
            </a:extLst>
          </p:cNvPr>
          <p:cNvSpPr>
            <a:spLocks noGrp="1"/>
          </p:cNvSpPr>
          <p:nvPr>
            <p:ph sz="half" idx="2"/>
          </p:nvPr>
        </p:nvSpPr>
        <p:spPr>
          <a:xfrm>
            <a:off x="6172199" y="1628775"/>
            <a:ext cx="5253037" cy="45481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09874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07F3E-D904-6C41-98AA-91E4858E9A3A}"/>
              </a:ext>
            </a:extLst>
          </p:cNvPr>
          <p:cNvSpPr>
            <a:spLocks noGrp="1"/>
          </p:cNvSpPr>
          <p:nvPr>
            <p:ph type="title"/>
          </p:nvPr>
        </p:nvSpPr>
        <p:spPr>
          <a:xfrm>
            <a:off x="766763" y="800100"/>
            <a:ext cx="10658475" cy="566121"/>
          </a:xfrm>
        </p:spPr>
        <p:txBody>
          <a:bodyPr/>
          <a:lstStyle/>
          <a:p>
            <a:r>
              <a:rPr lang="en-GB"/>
              <a:t>Click to edit Master title style</a:t>
            </a:r>
          </a:p>
        </p:txBody>
      </p:sp>
      <p:sp>
        <p:nvSpPr>
          <p:cNvPr id="3" name="Text Placeholder 2">
            <a:extLst>
              <a:ext uri="{FF2B5EF4-FFF2-40B4-BE49-F238E27FC236}">
                <a16:creationId xmlns:a16="http://schemas.microsoft.com/office/drawing/2014/main" id="{DDBEFAB1-20EC-FF4F-8F59-9BFA3BEFAB84}"/>
              </a:ext>
            </a:extLst>
          </p:cNvPr>
          <p:cNvSpPr>
            <a:spLocks noGrp="1"/>
          </p:cNvSpPr>
          <p:nvPr>
            <p:ph type="body" idx="1"/>
          </p:nvPr>
        </p:nvSpPr>
        <p:spPr>
          <a:xfrm>
            <a:off x="766764" y="1628776"/>
            <a:ext cx="5230812" cy="415178"/>
          </a:xfrm>
        </p:spPr>
        <p:txBody>
          <a:bodyPr anchor="t" anchorCtr="0">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26239F0-97A4-F348-A2CB-C2ABB10F23CC}"/>
              </a:ext>
            </a:extLst>
          </p:cNvPr>
          <p:cNvSpPr>
            <a:spLocks noGrp="1"/>
          </p:cNvSpPr>
          <p:nvPr>
            <p:ph sz="half" idx="2"/>
          </p:nvPr>
        </p:nvSpPr>
        <p:spPr>
          <a:xfrm>
            <a:off x="766764" y="2076227"/>
            <a:ext cx="523081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D454612-0495-7D47-9F6A-1D33F38CC335}"/>
              </a:ext>
            </a:extLst>
          </p:cNvPr>
          <p:cNvSpPr>
            <a:spLocks noGrp="1"/>
          </p:cNvSpPr>
          <p:nvPr>
            <p:ph type="body" sz="quarter" idx="3"/>
          </p:nvPr>
        </p:nvSpPr>
        <p:spPr>
          <a:xfrm>
            <a:off x="6172200" y="1628775"/>
            <a:ext cx="5253038" cy="415178"/>
          </a:xfrm>
        </p:spPr>
        <p:txBody>
          <a:bodyPr anchor="t" anchorCtr="0">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F26633-DB3B-F443-9499-50ED74F273C0}"/>
              </a:ext>
            </a:extLst>
          </p:cNvPr>
          <p:cNvSpPr>
            <a:spLocks noGrp="1"/>
          </p:cNvSpPr>
          <p:nvPr>
            <p:ph sz="quarter" idx="4"/>
          </p:nvPr>
        </p:nvSpPr>
        <p:spPr>
          <a:xfrm>
            <a:off x="6172200" y="2076227"/>
            <a:ext cx="525303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12624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FA22C-E564-3742-96E4-5E55EBFFA1F7}"/>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98865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1" name="Picture 10">
            <a:extLst>
              <a:ext uri="{FF2B5EF4-FFF2-40B4-BE49-F238E27FC236}">
                <a16:creationId xmlns:a16="http://schemas.microsoft.com/office/drawing/2014/main" id="{B02C243E-6282-1E4A-8AE3-B6FD6BDB9AB0}"/>
              </a:ext>
            </a:extLst>
          </p:cNvPr>
          <p:cNvPicPr>
            <a:picLocks noChangeAspect="1"/>
          </p:cNvPicPr>
          <p:nvPr userDrawn="1"/>
        </p:nvPicPr>
        <p:blipFill>
          <a:blip r:embed="rId14"/>
          <a:srcRect/>
          <a:stretch/>
        </p:blipFill>
        <p:spPr>
          <a:xfrm>
            <a:off x="8905237" y="6036384"/>
            <a:ext cx="2520000" cy="400312"/>
          </a:xfrm>
          <a:prstGeom prst="rect">
            <a:avLst/>
          </a:prstGeom>
        </p:spPr>
      </p:pic>
      <p:sp>
        <p:nvSpPr>
          <p:cNvPr id="5" name="TextBox 4">
            <a:extLst>
              <a:ext uri="{FF2B5EF4-FFF2-40B4-BE49-F238E27FC236}">
                <a16:creationId xmlns:a16="http://schemas.microsoft.com/office/drawing/2014/main" id="{ACAFC01A-DA75-D546-B337-337F15C7659F}"/>
              </a:ext>
            </a:extLst>
          </p:cNvPr>
          <p:cNvSpPr txBox="1"/>
          <p:nvPr userDrawn="1"/>
        </p:nvSpPr>
        <p:spPr>
          <a:xfrm>
            <a:off x="8850850" y="344359"/>
            <a:ext cx="2574387" cy="153888"/>
          </a:xfrm>
          <a:prstGeom prst="rect">
            <a:avLst/>
          </a:prstGeom>
          <a:noFill/>
        </p:spPr>
        <p:txBody>
          <a:bodyPr wrap="square" lIns="0" tIns="0" rIns="0" bIns="0" rtlCol="0">
            <a:spAutoFit/>
          </a:bodyPr>
          <a:lstStyle/>
          <a:p>
            <a:pPr algn="r"/>
            <a:fld id="{15CE8774-ACA1-814D-8D65-46003C5AEB29}" type="slidenum">
              <a:rPr lang="en-GB" sz="1000" smtClean="0">
                <a:solidFill>
                  <a:schemeClr val="tx2"/>
                </a:solidFill>
              </a:rPr>
              <a:t>‹#›</a:t>
            </a:fld>
            <a:endParaRPr lang="en-GB" sz="1000">
              <a:solidFill>
                <a:schemeClr val="tx2"/>
              </a:solidFill>
            </a:endParaRPr>
          </a:p>
        </p:txBody>
      </p:sp>
    </p:spTree>
    <p:extLst>
      <p:ext uri="{BB962C8B-B14F-4D97-AF65-F5344CB8AC3E}">
        <p14:creationId xmlns:p14="http://schemas.microsoft.com/office/powerpoint/2010/main" val="833526531"/>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9" r:id="rId3"/>
    <p:sldLayoutId id="2147483671" r:id="rId4"/>
    <p:sldLayoutId id="2147483673" r:id="rId5"/>
    <p:sldLayoutId id="2147483650" r:id="rId6"/>
    <p:sldLayoutId id="2147483652" r:id="rId7"/>
    <p:sldLayoutId id="2147483653" r:id="rId8"/>
    <p:sldLayoutId id="2147483654" r:id="rId9"/>
    <p:sldLayoutId id="2147483655" r:id="rId10"/>
    <p:sldLayoutId id="2147483656" r:id="rId11"/>
    <p:sldLayoutId id="2147483657" r:id="rId12"/>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83" userDrawn="1">
          <p15:clr>
            <a:srgbClr val="F26B43"/>
          </p15:clr>
        </p15:guide>
        <p15:guide id="3" orient="horz" pos="1026" userDrawn="1">
          <p15:clr>
            <a:srgbClr val="F26B43"/>
          </p15:clr>
        </p15:guide>
        <p15:guide id="4" pos="71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866C1-5FAD-194B-9364-0E119B979E42}"/>
              </a:ext>
            </a:extLst>
          </p:cNvPr>
          <p:cNvPicPr>
            <a:picLocks noChangeAspect="1"/>
          </p:cNvPicPr>
          <p:nvPr userDrawn="1"/>
        </p:nvPicPr>
        <p:blipFill>
          <a:blip r:embed="rId7"/>
          <a:srcRect/>
          <a:stretch/>
        </p:blipFill>
        <p:spPr>
          <a:xfrm>
            <a:off x="8905238" y="6036383"/>
            <a:ext cx="2520000" cy="400312"/>
          </a:xfrm>
          <a:prstGeom prst="rect">
            <a:avLst/>
          </a:prstGeom>
        </p:spPr>
      </p:pic>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405BC3C6-1782-D742-BDC3-887A10A864F4}"/>
              </a:ext>
            </a:extLst>
          </p:cNvPr>
          <p:cNvSpPr txBox="1"/>
          <p:nvPr userDrawn="1"/>
        </p:nvSpPr>
        <p:spPr>
          <a:xfrm>
            <a:off x="8850850"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1"/>
              </a:solidFill>
              <a:effectLst/>
              <a:uLnTx/>
              <a:uFillTx/>
            </a:endParaRPr>
          </a:p>
        </p:txBody>
      </p:sp>
    </p:spTree>
    <p:extLst>
      <p:ext uri="{BB962C8B-B14F-4D97-AF65-F5344CB8AC3E}">
        <p14:creationId xmlns:p14="http://schemas.microsoft.com/office/powerpoint/2010/main" val="1765261877"/>
      </p:ext>
    </p:extLst>
  </p:cSld>
  <p:clrMap bg1="dk1" tx1="lt1" bg2="dk2" tx2="lt2" accent1="accent1" accent2="accent2" accent3="accent3" accent4="accent4" accent5="accent5" accent6="accent6" hlink="hlink" folHlink="folHlink"/>
  <p:sldLayoutIdLst>
    <p:sldLayoutId id="2147483659" r:id="rId1"/>
    <p:sldLayoutId id="2147483668" r:id="rId2"/>
    <p:sldLayoutId id="2147483670" r:id="rId3"/>
    <p:sldLayoutId id="2147483672" r:id="rId4"/>
    <p:sldLayoutId id="2147483664" r:id="rId5"/>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83" userDrawn="1">
          <p15:clr>
            <a:srgbClr val="F26B43"/>
          </p15:clr>
        </p15:guide>
        <p15:guide id="3" orient="horz" pos="1026" userDrawn="1">
          <p15:clr>
            <a:srgbClr val="F26B43"/>
          </p15:clr>
        </p15:guide>
        <p15:guide id="4" pos="719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a:extLst>
              <a:ext uri="{FF2B5EF4-FFF2-40B4-BE49-F238E27FC236}">
                <a16:creationId xmlns:a16="http://schemas.microsoft.com/office/drawing/2014/main" id="{E79999AC-D108-464B-9C39-261E9A8B2A16}"/>
              </a:ext>
            </a:extLst>
          </p:cNvPr>
          <p:cNvSpPr txBox="1"/>
          <p:nvPr userDrawn="1"/>
        </p:nvSpPr>
        <p:spPr>
          <a:xfrm>
            <a:off x="8850850" y="344359"/>
            <a:ext cx="2574387" cy="153888"/>
          </a:xfrm>
          <a:prstGeom prst="rect">
            <a:avLst/>
          </a:prstGeom>
          <a:noFill/>
        </p:spPr>
        <p:txBody>
          <a:bodyPr wrap="square" lIns="0" tIns="0" rIns="0" bIns="0" rtlCol="0">
            <a:spAutoFit/>
          </a:bodyPr>
          <a:lstStyle/>
          <a:p>
            <a:pPr algn="r"/>
            <a:fld id="{15CE8774-ACA1-814D-8D65-46003C5AEB29}" type="slidenum">
              <a:rPr lang="en-GB" sz="1000" smtClean="0">
                <a:solidFill>
                  <a:schemeClr val="tx2"/>
                </a:solidFill>
              </a:rPr>
              <a:t>‹#›</a:t>
            </a:fld>
            <a:endParaRPr lang="en-GB" sz="1000">
              <a:solidFill>
                <a:schemeClr val="tx2"/>
              </a:solidFill>
            </a:endParaRPr>
          </a:p>
        </p:txBody>
      </p:sp>
    </p:spTree>
    <p:extLst>
      <p:ext uri="{BB962C8B-B14F-4D97-AF65-F5344CB8AC3E}">
        <p14:creationId xmlns:p14="http://schemas.microsoft.com/office/powerpoint/2010/main" val="2787510635"/>
      </p:ext>
    </p:extLst>
  </p:cSld>
  <p:clrMap bg1="lt1" tx1="dk1" bg2="lt2" tx2="dk2" accent1="accent1" accent2="accent2" accent3="accent3" accent4="accent4" accent5="accent5" accent6="accent6" hlink="hlink" folHlink="folHlink"/>
  <p:sldLayoutIdLst>
    <p:sldLayoutId id="2147483684" r:id="rId1"/>
    <p:sldLayoutId id="2147483675" r:id="rId2"/>
    <p:sldLayoutId id="2147483682" r:id="rId3"/>
    <p:sldLayoutId id="2147483680" r:id="rId4"/>
    <p:sldLayoutId id="2147483681" r:id="rId5"/>
    <p:sldLayoutId id="2147483683" r:id="rId6"/>
    <p:sldLayoutId id="2147483685" r:id="rId7"/>
    <p:sldLayoutId id="2147483687" r:id="rId8"/>
    <p:sldLayoutId id="2147483688" r:id="rId9"/>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83" userDrawn="1">
          <p15:clr>
            <a:srgbClr val="F26B43"/>
          </p15:clr>
        </p15:guide>
        <p15:guide id="3" orient="horz" pos="1026" userDrawn="1">
          <p15:clr>
            <a:srgbClr val="F26B43"/>
          </p15:clr>
        </p15:guide>
        <p15:guide id="4" pos="719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hlzaS8lFOI0"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6A7B-BB62-7547-AF31-28F36A14ED8E}"/>
              </a:ext>
            </a:extLst>
          </p:cNvPr>
          <p:cNvSpPr>
            <a:spLocks noGrp="1"/>
          </p:cNvSpPr>
          <p:nvPr>
            <p:ph type="ctrTitle"/>
          </p:nvPr>
        </p:nvSpPr>
        <p:spPr>
          <a:xfrm>
            <a:off x="766762" y="1184275"/>
            <a:ext cx="10658475" cy="828675"/>
          </a:xfrm>
        </p:spPr>
        <p:txBody>
          <a:bodyPr/>
          <a:lstStyle/>
          <a:p>
            <a:r>
              <a:rPr lang="en-GB" dirty="0"/>
              <a:t>Net Zero Hub Summit </a:t>
            </a:r>
          </a:p>
        </p:txBody>
      </p:sp>
      <p:sp>
        <p:nvSpPr>
          <p:cNvPr id="3" name="Subtitle 2">
            <a:extLst>
              <a:ext uri="{FF2B5EF4-FFF2-40B4-BE49-F238E27FC236}">
                <a16:creationId xmlns:a16="http://schemas.microsoft.com/office/drawing/2014/main" id="{94AF4020-4C18-EC48-ADA0-70644D71185E}"/>
              </a:ext>
            </a:extLst>
          </p:cNvPr>
          <p:cNvSpPr>
            <a:spLocks noGrp="1"/>
          </p:cNvSpPr>
          <p:nvPr>
            <p:ph type="subTitle" idx="1"/>
          </p:nvPr>
        </p:nvSpPr>
        <p:spPr>
          <a:xfrm>
            <a:off x="766762" y="2273300"/>
            <a:ext cx="10658474" cy="1104856"/>
          </a:xfrm>
        </p:spPr>
        <p:txBody>
          <a:bodyPr>
            <a:normAutofit fontScale="92500" lnSpcReduction="20000"/>
          </a:bodyPr>
          <a:lstStyle/>
          <a:p>
            <a:r>
              <a:rPr lang="en-GB" dirty="0"/>
              <a:t>Alternative Sources of Heat</a:t>
            </a:r>
          </a:p>
          <a:p>
            <a:r>
              <a:rPr lang="en-GB" dirty="0"/>
              <a:t>12 October 2023</a:t>
            </a:r>
          </a:p>
          <a:p>
            <a:r>
              <a:rPr lang="en-GB" dirty="0"/>
              <a:t>Lizzie Lunn</a:t>
            </a:r>
          </a:p>
        </p:txBody>
      </p:sp>
    </p:spTree>
    <p:extLst>
      <p:ext uri="{BB962C8B-B14F-4D97-AF65-F5344CB8AC3E}">
        <p14:creationId xmlns:p14="http://schemas.microsoft.com/office/powerpoint/2010/main" val="63495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B7AE-D212-4C8F-B5AE-20E5D5C0585D}"/>
              </a:ext>
            </a:extLst>
          </p:cNvPr>
          <p:cNvSpPr>
            <a:spLocks noGrp="1"/>
          </p:cNvSpPr>
          <p:nvPr>
            <p:ph type="title"/>
          </p:nvPr>
        </p:nvSpPr>
        <p:spPr>
          <a:xfrm>
            <a:off x="495301" y="-72905"/>
            <a:ext cx="5334000" cy="1708246"/>
          </a:xfrm>
        </p:spPr>
        <p:txBody>
          <a:bodyPr vert="horz" lIns="91440" tIns="45720" rIns="91440" bIns="45720" rtlCol="0" anchor="ctr">
            <a:normAutofit/>
          </a:bodyPr>
          <a:lstStyle/>
          <a:p>
            <a:r>
              <a:rPr lang="en-US" sz="3600" kern="1200" dirty="0" err="1">
                <a:latin typeface="+mj-lt"/>
                <a:ea typeface="+mj-ea"/>
                <a:cs typeface="+mj-cs"/>
              </a:rPr>
              <a:t>Minewater</a:t>
            </a:r>
            <a:r>
              <a:rPr lang="en-US" sz="3600" kern="1200" dirty="0">
                <a:latin typeface="+mj-lt"/>
                <a:ea typeface="+mj-ea"/>
                <a:cs typeface="+mj-cs"/>
              </a:rPr>
              <a:t> White Paper</a:t>
            </a:r>
          </a:p>
        </p:txBody>
      </p:sp>
      <p:sp>
        <p:nvSpPr>
          <p:cNvPr id="3" name="Content Placeholder 2">
            <a:extLst>
              <a:ext uri="{FF2B5EF4-FFF2-40B4-BE49-F238E27FC236}">
                <a16:creationId xmlns:a16="http://schemas.microsoft.com/office/drawing/2014/main" id="{7061B261-AD05-22F4-C268-F9BC78B2E9D8}"/>
              </a:ext>
            </a:extLst>
          </p:cNvPr>
          <p:cNvSpPr>
            <a:spLocks noGrp="1"/>
          </p:cNvSpPr>
          <p:nvPr>
            <p:ph idx="1"/>
          </p:nvPr>
        </p:nvSpPr>
        <p:spPr>
          <a:xfrm>
            <a:off x="761994" y="1384299"/>
            <a:ext cx="5334006" cy="4855781"/>
          </a:xfrm>
        </p:spPr>
        <p:txBody>
          <a:bodyPr vert="horz" lIns="91440" tIns="45720" rIns="91440" bIns="45720" rtlCol="0" anchor="ctr">
            <a:normAutofit/>
          </a:bodyPr>
          <a:lstStyle/>
          <a:p>
            <a:r>
              <a:rPr lang="en-US" sz="1400" dirty="0">
                <a:solidFill>
                  <a:schemeClr val="tx1"/>
                </a:solidFill>
              </a:rPr>
              <a:t>Calls for greater support for mine energy as a key low carbon heat source in the UK.</a:t>
            </a:r>
          </a:p>
          <a:p>
            <a:r>
              <a:rPr lang="en-US" sz="1400" dirty="0">
                <a:solidFill>
                  <a:schemeClr val="tx1"/>
                </a:solidFill>
              </a:rPr>
              <a:t>Outlined how mine energy schemes could contribute to the government’s ‘levelling up’ agenda.</a:t>
            </a:r>
          </a:p>
          <a:p>
            <a:r>
              <a:rPr lang="en-US" sz="1400" dirty="0">
                <a:solidFill>
                  <a:schemeClr val="tx1"/>
                </a:solidFill>
              </a:rPr>
              <a:t>Coal Authority estimates one quarter of UK’s homes and businesses are sited on former coalfields – estimates 23,000 abandoned deep coal mines in the UK.</a:t>
            </a:r>
          </a:p>
          <a:p>
            <a:r>
              <a:rPr lang="en-US" sz="1400" dirty="0">
                <a:solidFill>
                  <a:schemeClr val="tx1"/>
                </a:solidFill>
              </a:rPr>
              <a:t>Coal Authority estimates that there is sufficient energy in mine water to heat all the homes on the coalfields.</a:t>
            </a:r>
          </a:p>
          <a:p>
            <a:r>
              <a:rPr lang="en-US" sz="1400" dirty="0">
                <a:solidFill>
                  <a:schemeClr val="tx1"/>
                </a:solidFill>
              </a:rPr>
              <a:t>42 schemes identified by the Coal Authority could generate carbon savings of 90,500 </a:t>
            </a:r>
            <a:r>
              <a:rPr lang="en-US" sz="1400" dirty="0" err="1">
                <a:solidFill>
                  <a:schemeClr val="tx1"/>
                </a:solidFill>
              </a:rPr>
              <a:t>tonnes</a:t>
            </a:r>
            <a:r>
              <a:rPr lang="en-US" sz="1400" dirty="0">
                <a:solidFill>
                  <a:schemeClr val="tx1"/>
                </a:solidFill>
              </a:rPr>
              <a:t> per annum, create up to 4,227 jobs and £293m GVA. An additional 9-11,000 jobs and £400-500m could be created through indirect and induced economic effects.</a:t>
            </a:r>
          </a:p>
          <a:p>
            <a:r>
              <a:rPr lang="en-US" sz="1400" dirty="0">
                <a:solidFill>
                  <a:schemeClr val="tx1"/>
                </a:solidFill>
              </a:rPr>
              <a:t>Benefits could be enhanced by using mines to store surplus (waste) or seasonally available (solar thermal heat sources).</a:t>
            </a:r>
          </a:p>
          <a:p>
            <a:r>
              <a:rPr lang="en-US" sz="1400" dirty="0">
                <a:solidFill>
                  <a:schemeClr val="tx1"/>
                </a:solidFill>
              </a:rPr>
              <a:t>Paper provides recommendations to move the sector beyond the need for public subsidy, to increase collaboration and knowledge sharing across stakeholders, and see targeted investment in research and development. </a:t>
            </a:r>
          </a:p>
        </p:txBody>
      </p:sp>
      <p:sp>
        <p:nvSpPr>
          <p:cNvPr id="25" name="Rectangle 24">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white paper with green text&#10;&#10;Description automatically generated">
            <a:extLst>
              <a:ext uri="{FF2B5EF4-FFF2-40B4-BE49-F238E27FC236}">
                <a16:creationId xmlns:a16="http://schemas.microsoft.com/office/drawing/2014/main" id="{5D1FCAD4-C01E-BA02-F13E-8D7A184A78AF}"/>
              </a:ext>
            </a:extLst>
          </p:cNvPr>
          <p:cNvPicPr>
            <a:picLocks noChangeAspect="1"/>
          </p:cNvPicPr>
          <p:nvPr/>
        </p:nvPicPr>
        <p:blipFill>
          <a:blip r:embed="rId3"/>
          <a:stretch>
            <a:fillRect/>
          </a:stretch>
        </p:blipFill>
        <p:spPr>
          <a:xfrm>
            <a:off x="7607878" y="781218"/>
            <a:ext cx="3758045" cy="5293020"/>
          </a:xfrm>
          <a:prstGeom prst="rect">
            <a:avLst/>
          </a:prstGeom>
        </p:spPr>
      </p:pic>
    </p:spTree>
    <p:extLst>
      <p:ext uri="{BB962C8B-B14F-4D97-AF65-F5344CB8AC3E}">
        <p14:creationId xmlns:p14="http://schemas.microsoft.com/office/powerpoint/2010/main" val="323782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5087-84CC-4690-A8A8-1862DFD2C824}"/>
              </a:ext>
            </a:extLst>
          </p:cNvPr>
          <p:cNvSpPr>
            <a:spLocks noGrp="1"/>
          </p:cNvSpPr>
          <p:nvPr>
            <p:ph type="title"/>
          </p:nvPr>
        </p:nvSpPr>
        <p:spPr>
          <a:xfrm>
            <a:off x="254000" y="158675"/>
            <a:ext cx="10658476" cy="641425"/>
          </a:xfrm>
        </p:spPr>
        <p:txBody>
          <a:bodyPr/>
          <a:lstStyle/>
          <a:p>
            <a:r>
              <a:rPr lang="en-GB" dirty="0"/>
              <a:t>Deep Geothermal Whitepaper</a:t>
            </a:r>
          </a:p>
        </p:txBody>
      </p:sp>
      <p:sp>
        <p:nvSpPr>
          <p:cNvPr id="3" name="Content Placeholder 2">
            <a:extLst>
              <a:ext uri="{FF2B5EF4-FFF2-40B4-BE49-F238E27FC236}">
                <a16:creationId xmlns:a16="http://schemas.microsoft.com/office/drawing/2014/main" id="{F0FBAF06-3F12-40D9-804E-01D1D81F3880}"/>
              </a:ext>
            </a:extLst>
          </p:cNvPr>
          <p:cNvSpPr>
            <a:spLocks noGrp="1"/>
          </p:cNvSpPr>
          <p:nvPr>
            <p:ph idx="1"/>
          </p:nvPr>
        </p:nvSpPr>
        <p:spPr>
          <a:xfrm>
            <a:off x="3505200" y="800100"/>
            <a:ext cx="8432800" cy="5414227"/>
          </a:xfrm>
        </p:spPr>
        <p:txBody>
          <a:bodyPr>
            <a:normAutofit lnSpcReduction="10000"/>
          </a:bodyPr>
          <a:lstStyle/>
          <a:p>
            <a:r>
              <a:rPr lang="en-GB" sz="1600" dirty="0"/>
              <a:t>Provides evidence for the acceleration, development and deployment of deep geothermal energy projects in the UK. </a:t>
            </a:r>
          </a:p>
          <a:p>
            <a:r>
              <a:rPr lang="en-GB" sz="1600" dirty="0"/>
              <a:t>Outlines how deep geothermal energy can provide a low carbon source for heating, cooling and power generation. </a:t>
            </a:r>
          </a:p>
          <a:p>
            <a:r>
              <a:rPr lang="en-GB" sz="1600" dirty="0"/>
              <a:t>Identifies potential opportunities and benefits that deep geothermal energy could deliver for the UK economy, local communities and government’s Net Zero commitments and energy security ambitions.</a:t>
            </a:r>
          </a:p>
          <a:p>
            <a:r>
              <a:rPr lang="en-GB" sz="1600" dirty="0"/>
              <a:t>Identifies the challenges around the deployment deep geothermal energy. </a:t>
            </a:r>
          </a:p>
          <a:p>
            <a:r>
              <a:rPr lang="en-GB" sz="1600" dirty="0"/>
              <a:t>Recommendations to build, scaleup and support the long-term growth of the sector, which include: reviewing financial support; signposting role of geothermal in UK net zero efforts; reviewing the legal status, regulation and licensing of geothermal energy; improved data availability and accessibility; understanding public perception of geothermal energy; and facilitating communication between stakeholder groups. </a:t>
            </a:r>
          </a:p>
          <a:p>
            <a:r>
              <a:rPr lang="en-GB" sz="1600" dirty="0"/>
              <a:t>Individual deep geothermal projects in the UK could achieve total savings of 72,000 tonnes (geothermal heating project) and 700,000 tonnes (geothermal power project) of CO</a:t>
            </a:r>
            <a:r>
              <a:rPr lang="en-GB" sz="1600" baseline="-25000" dirty="0"/>
              <a:t>2</a:t>
            </a:r>
            <a:r>
              <a:rPr lang="en-GB" sz="1600" dirty="0"/>
              <a:t> equivalent over 30-year and 50year operational lifetime, respectively. </a:t>
            </a:r>
          </a:p>
          <a:p>
            <a:r>
              <a:rPr lang="en-GB" sz="1600" dirty="0"/>
              <a:t>Has one of the lowest carbon footprints compared with other space and water heating technologies. </a:t>
            </a:r>
          </a:p>
          <a:p>
            <a:r>
              <a:rPr lang="en-GB" sz="1600" dirty="0"/>
              <a:t>Economic and societal benefits, including tackling fuel poverty, job creation and opportunity to transition roles within oil and gas sector. </a:t>
            </a:r>
          </a:p>
          <a:p>
            <a:r>
              <a:rPr lang="en-GB" sz="1600" dirty="0"/>
              <a:t>Next steps include creating cross hub working group, finding resource for the task force and working with National Geothermal Innovation Centre. </a:t>
            </a:r>
          </a:p>
        </p:txBody>
      </p:sp>
      <p:pic>
        <p:nvPicPr>
          <p:cNvPr id="5" name="Picture 4">
            <a:extLst>
              <a:ext uri="{FF2B5EF4-FFF2-40B4-BE49-F238E27FC236}">
                <a16:creationId xmlns:a16="http://schemas.microsoft.com/office/drawing/2014/main" id="{C06E564C-6A7A-B228-0353-E31B23FC5596}"/>
              </a:ext>
            </a:extLst>
          </p:cNvPr>
          <p:cNvPicPr>
            <a:picLocks noChangeAspect="1"/>
          </p:cNvPicPr>
          <p:nvPr/>
        </p:nvPicPr>
        <p:blipFill>
          <a:blip r:embed="rId3"/>
          <a:stretch>
            <a:fillRect/>
          </a:stretch>
        </p:blipFill>
        <p:spPr>
          <a:xfrm>
            <a:off x="254000" y="1003300"/>
            <a:ext cx="3018405" cy="4235852"/>
          </a:xfrm>
          <a:prstGeom prst="rect">
            <a:avLst/>
          </a:prstGeom>
        </p:spPr>
      </p:pic>
    </p:spTree>
    <p:extLst>
      <p:ext uri="{BB962C8B-B14F-4D97-AF65-F5344CB8AC3E}">
        <p14:creationId xmlns:p14="http://schemas.microsoft.com/office/powerpoint/2010/main" val="58713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371-3387-5542-96F3-EC273FEBFAF0}"/>
              </a:ext>
            </a:extLst>
          </p:cNvPr>
          <p:cNvSpPr>
            <a:spLocks noGrp="1"/>
          </p:cNvSpPr>
          <p:nvPr>
            <p:ph type="title"/>
          </p:nvPr>
        </p:nvSpPr>
        <p:spPr>
          <a:xfrm>
            <a:off x="260925" y="12700"/>
            <a:ext cx="10658476" cy="641425"/>
          </a:xfrm>
        </p:spPr>
        <p:txBody>
          <a:bodyPr/>
          <a:lstStyle/>
          <a:p>
            <a:r>
              <a:rPr lang="en-GB" dirty="0"/>
              <a:t>Support</a:t>
            </a:r>
          </a:p>
        </p:txBody>
      </p:sp>
      <p:sp>
        <p:nvSpPr>
          <p:cNvPr id="4" name="Text Placeholder 3">
            <a:extLst>
              <a:ext uri="{FF2B5EF4-FFF2-40B4-BE49-F238E27FC236}">
                <a16:creationId xmlns:a16="http://schemas.microsoft.com/office/drawing/2014/main" id="{FAAAFCF1-AD51-B649-BF72-C5F1D2CCD9DB}"/>
              </a:ext>
            </a:extLst>
          </p:cNvPr>
          <p:cNvSpPr>
            <a:spLocks noGrp="1"/>
          </p:cNvSpPr>
          <p:nvPr>
            <p:ph type="body" sz="half" idx="2"/>
          </p:nvPr>
        </p:nvSpPr>
        <p:spPr>
          <a:xfrm>
            <a:off x="260924" y="518357"/>
            <a:ext cx="11575475" cy="5821286"/>
          </a:xfrm>
        </p:spPr>
        <p:txBody>
          <a:bodyPr>
            <a:normAutofit fontScale="85000" lnSpcReduction="10000"/>
          </a:bodyPr>
          <a:lstStyle/>
          <a:p>
            <a:pPr marL="285750" indent="-285750">
              <a:buFont typeface="Arial" panose="020B0604020202020204" pitchFamily="34" charset="0"/>
              <a:buChar char="•"/>
            </a:pPr>
            <a:r>
              <a:rPr lang="en-GB" sz="2000" dirty="0"/>
              <a:t>Heat Networks Delivery Unit (HNDU) – provides grant funding and guidance through the early stages of project development:</a:t>
            </a:r>
          </a:p>
          <a:p>
            <a:pPr marL="742950" lvl="1" indent="-285750">
              <a:buFont typeface="Arial" panose="020B0604020202020204" pitchFamily="34" charset="0"/>
              <a:buChar char="•"/>
            </a:pPr>
            <a:r>
              <a:rPr lang="en-GB" sz="1600" dirty="0"/>
              <a:t>Heat mapping, energy master planning, techno-economic feasibility and detailed project development. </a:t>
            </a:r>
          </a:p>
          <a:p>
            <a:pPr marL="742950" lvl="1" indent="-285750">
              <a:buFont typeface="Arial" panose="020B0604020202020204" pitchFamily="34" charset="0"/>
              <a:buChar char="•"/>
            </a:pPr>
            <a:r>
              <a:rPr lang="en-GB" sz="1600" dirty="0"/>
              <a:t>Currently on Round 13, </a:t>
            </a:r>
            <a:r>
              <a:rPr lang="en-GB" sz="1600" b="1" dirty="0"/>
              <a:t>which closes on 31 December 2023</a:t>
            </a:r>
            <a:r>
              <a:rPr lang="en-GB" sz="1600" dirty="0"/>
              <a:t>.</a:t>
            </a:r>
          </a:p>
          <a:p>
            <a:pPr marL="742950" lvl="1" indent="-285750">
              <a:buFont typeface="Arial" panose="020B0604020202020204" pitchFamily="34" charset="0"/>
              <a:buChar char="•"/>
            </a:pPr>
            <a:r>
              <a:rPr lang="en-GB" sz="1600" dirty="0"/>
              <a:t>Supports local authorities, registered social landlords, NHS Trusts, universities, other government departments, property developers</a:t>
            </a:r>
          </a:p>
          <a:p>
            <a:pPr marL="285750" indent="-285750">
              <a:buFont typeface="Arial" panose="020B0604020202020204" pitchFamily="34" charset="0"/>
              <a:buChar char="•"/>
            </a:pPr>
            <a:r>
              <a:rPr lang="en-GB" sz="2000" dirty="0"/>
              <a:t>Green Heat Network Fund (GHNF) – capital grant support for the development of new and existing low and zero-carbon heat networks:</a:t>
            </a:r>
          </a:p>
          <a:p>
            <a:pPr marL="742950" lvl="1" indent="-285750">
              <a:buFont typeface="Arial" panose="020B0604020202020204" pitchFamily="34" charset="0"/>
              <a:buChar char="•"/>
            </a:pPr>
            <a:r>
              <a:rPr lang="en-GB" sz="1600" dirty="0"/>
              <a:t>The commercialisation and construction of new low and zero carbon heat networks (including supply of cooling)</a:t>
            </a:r>
          </a:p>
          <a:p>
            <a:pPr marL="742950" lvl="1" indent="-285750">
              <a:buFont typeface="Arial" panose="020B0604020202020204" pitchFamily="34" charset="0"/>
              <a:buChar char="•"/>
            </a:pPr>
            <a:r>
              <a:rPr lang="en-GB" sz="1600" dirty="0"/>
              <a:t>The retrofitting and expansion of existing heat networks. </a:t>
            </a:r>
          </a:p>
          <a:p>
            <a:pPr marL="742950" lvl="1" indent="-285750">
              <a:buFont typeface="Arial" panose="020B0604020202020204" pitchFamily="34" charset="0"/>
              <a:buChar char="•"/>
            </a:pPr>
            <a:r>
              <a:rPr lang="en-GB" sz="1600" dirty="0"/>
              <a:t>Open to organisations in the public, private and third sectors in England.</a:t>
            </a:r>
          </a:p>
          <a:p>
            <a:pPr marL="742950" lvl="1" indent="-285750">
              <a:buFont typeface="Arial" panose="020B0604020202020204" pitchFamily="34" charset="0"/>
              <a:buChar char="•"/>
            </a:pPr>
            <a:r>
              <a:rPr lang="en-GB" sz="1600" dirty="0"/>
              <a:t>Round 6 recently shut on 29</a:t>
            </a:r>
            <a:r>
              <a:rPr lang="en-GB" sz="1600" baseline="30000" dirty="0"/>
              <a:t>th</a:t>
            </a:r>
            <a:r>
              <a:rPr lang="en-GB" sz="1600" dirty="0"/>
              <a:t> September</a:t>
            </a:r>
          </a:p>
          <a:p>
            <a:pPr marL="285750" indent="-285750">
              <a:buFont typeface="Arial" panose="020B0604020202020204" pitchFamily="34" charset="0"/>
              <a:buChar char="•"/>
            </a:pPr>
            <a:r>
              <a:rPr lang="en-GB" sz="2000" dirty="0"/>
              <a:t>Heat Networks Efficiency Scheme (HNES) </a:t>
            </a:r>
            <a:r>
              <a:rPr lang="en-GB" sz="1600" dirty="0"/>
              <a:t>– supports performance improvements of existing district heating or communal heating projects.</a:t>
            </a:r>
          </a:p>
          <a:p>
            <a:pPr marL="742950" lvl="1" indent="-285750">
              <a:buFont typeface="Arial" panose="020B0604020202020204" pitchFamily="34" charset="0"/>
              <a:buChar char="•"/>
            </a:pPr>
            <a:r>
              <a:rPr lang="en-GB" sz="1600" dirty="0"/>
              <a:t>Provides funding to public, private and third sector applicants in England and Wales. </a:t>
            </a:r>
          </a:p>
          <a:p>
            <a:pPr marL="742950" lvl="1" indent="-285750">
              <a:buFont typeface="Arial" panose="020B0604020202020204" pitchFamily="34" charset="0"/>
              <a:buChar char="•"/>
            </a:pPr>
            <a:r>
              <a:rPr lang="en-GB" sz="1600" dirty="0"/>
              <a:t>For heat networks which are operating sub-optimally and resulting in poor outcomes for customers and operators. </a:t>
            </a:r>
          </a:p>
          <a:p>
            <a:pPr marL="285750" indent="-285750">
              <a:buFont typeface="Arial" panose="020B0604020202020204" pitchFamily="34" charset="0"/>
              <a:buChar char="•"/>
            </a:pPr>
            <a:r>
              <a:rPr lang="en-GB" sz="2000" dirty="0"/>
              <a:t>Public Sector Decarbonisation Scheme – provides grant funding for public sector bodies to fund heat decarbonisation and energy efficiency measures</a:t>
            </a:r>
          </a:p>
          <a:p>
            <a:pPr marL="742950" lvl="1" indent="-285750">
              <a:buFont typeface="Arial" panose="020B0604020202020204" pitchFamily="34" charset="0"/>
              <a:buChar char="•"/>
            </a:pPr>
            <a:r>
              <a:rPr lang="en-GB" sz="1600" dirty="0"/>
              <a:t>. Phase 3c has up to £230m available in 2024-2025. Expect it to open on</a:t>
            </a:r>
            <a:r>
              <a:rPr lang="en-GB" sz="1600" b="1" dirty="0"/>
              <a:t> 10</a:t>
            </a:r>
            <a:r>
              <a:rPr lang="en-GB" sz="1600" b="1" baseline="30000" dirty="0"/>
              <a:t>th</a:t>
            </a:r>
            <a:r>
              <a:rPr lang="en-GB" sz="1600" b="1" dirty="0"/>
              <a:t> October 2023</a:t>
            </a:r>
            <a:r>
              <a:rPr lang="en-GB" sz="1600" dirty="0"/>
              <a:t>.</a:t>
            </a:r>
          </a:p>
          <a:p>
            <a:pPr marL="285750" indent="-285750">
              <a:buFont typeface="Arial" panose="020B0604020202020204" pitchFamily="34" charset="0"/>
              <a:buChar char="•"/>
            </a:pPr>
            <a:r>
              <a:rPr lang="en-GB" sz="2000" dirty="0"/>
              <a:t>Public Sector Low Carbon Skills Fund – provided grants for public sector bodies to access skills and expertise to unlock heat decarbonisation on their estate. </a:t>
            </a:r>
            <a:endParaRPr lang="en-GB" sz="1600" dirty="0"/>
          </a:p>
          <a:p>
            <a:pPr marL="285750" indent="-285750">
              <a:buFont typeface="Arial" panose="020B0604020202020204" pitchFamily="34" charset="0"/>
              <a:buChar char="•"/>
            </a:pPr>
            <a:r>
              <a:rPr lang="en-GB" sz="2000" dirty="0"/>
              <a:t>BHIVE – Dynamic Purchasing System (DPS) for heat networks. Allows public sector heat network owners/developers in England and Wales to procure funding and funding-related services for their heat networks from a range of potential funders. </a:t>
            </a:r>
          </a:p>
          <a:p>
            <a:pPr marL="742950" lvl="1" indent="-285750">
              <a:buFont typeface="Arial" panose="020B0604020202020204" pitchFamily="34" charset="0"/>
              <a:buChar char="•"/>
            </a:pPr>
            <a:r>
              <a:rPr lang="en-GB" sz="1600" dirty="0"/>
              <a:t>For Contracting Authorities wanting to raise funding to: finance a new heat network; finance the expansion of an existing heat network; facilitate the sale of part, or all, of an investment in a mature heat network. </a:t>
            </a:r>
          </a:p>
        </p:txBody>
      </p:sp>
    </p:spTree>
    <p:extLst>
      <p:ext uri="{BB962C8B-B14F-4D97-AF65-F5344CB8AC3E}">
        <p14:creationId xmlns:p14="http://schemas.microsoft.com/office/powerpoint/2010/main" val="54401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371-3387-5542-96F3-EC273FEBFAF0}"/>
              </a:ext>
            </a:extLst>
          </p:cNvPr>
          <p:cNvSpPr>
            <a:spLocks noGrp="1"/>
          </p:cNvSpPr>
          <p:nvPr>
            <p:ph type="title"/>
          </p:nvPr>
        </p:nvSpPr>
        <p:spPr>
          <a:xfrm>
            <a:off x="330200" y="29980"/>
            <a:ext cx="10658476" cy="641425"/>
          </a:xfrm>
        </p:spPr>
        <p:txBody>
          <a:bodyPr/>
          <a:lstStyle/>
          <a:p>
            <a:r>
              <a:rPr lang="en-GB"/>
              <a:t>The North East Energy Accelerator</a:t>
            </a:r>
          </a:p>
        </p:txBody>
      </p:sp>
      <p:sp>
        <p:nvSpPr>
          <p:cNvPr id="4" name="Text Placeholder 3">
            <a:extLst>
              <a:ext uri="{FF2B5EF4-FFF2-40B4-BE49-F238E27FC236}">
                <a16:creationId xmlns:a16="http://schemas.microsoft.com/office/drawing/2014/main" id="{FAAAFCF1-AD51-B649-BF72-C5F1D2CCD9DB}"/>
              </a:ext>
            </a:extLst>
          </p:cNvPr>
          <p:cNvSpPr>
            <a:spLocks noGrp="1"/>
          </p:cNvSpPr>
          <p:nvPr>
            <p:ph type="body" sz="half" idx="2"/>
          </p:nvPr>
        </p:nvSpPr>
        <p:spPr>
          <a:xfrm>
            <a:off x="544749" y="671405"/>
            <a:ext cx="11087617" cy="5197584"/>
          </a:xfrm>
        </p:spPr>
        <p:txBody>
          <a:bodyPr vert="horz" lIns="0" tIns="0" rIns="0" bIns="0" rtlCol="0" anchor="t">
            <a:normAutofit/>
          </a:bodyPr>
          <a:lstStyle/>
          <a:p>
            <a:pPr marL="285750" indent="-285750">
              <a:buFont typeface="Arial" panose="020B0604020202020204" pitchFamily="34" charset="0"/>
              <a:buChar char="•"/>
            </a:pPr>
            <a:r>
              <a:rPr lang="en-GB" sz="2000" dirty="0"/>
              <a:t>Developed to overcome market barriers and accelerate investment in low carbon projects across the North East</a:t>
            </a:r>
            <a:endParaRPr lang="en-GB" sz="2000" dirty="0">
              <a:ea typeface="Calibri"/>
              <a:cs typeface="Calibri"/>
            </a:endParaRPr>
          </a:p>
          <a:p>
            <a:pPr marL="285750" indent="-285750">
              <a:buFont typeface="Arial" panose="020B0604020202020204" pitchFamily="34" charset="0"/>
              <a:buChar char="•"/>
            </a:pPr>
            <a:r>
              <a:rPr lang="en-GB" sz="2000" dirty="0"/>
              <a:t>It was recognised that there was a lack of technical and commercial project development assistance which was a key barrier to developing low carbon projects and leveraging additional public and private sector funding.   Building on existing good practise approaches such as Heat Networks Development Unit and the WYCA Energy Accelerator.</a:t>
            </a:r>
            <a:endParaRPr lang="en-GB" sz="2000" dirty="0">
              <a:ea typeface="Calibri"/>
              <a:cs typeface="Calibri"/>
            </a:endParaRPr>
          </a:p>
          <a:p>
            <a:pPr marL="285750" indent="-285750">
              <a:buFont typeface="Arial" panose="020B0604020202020204" pitchFamily="34" charset="0"/>
              <a:buChar char="•"/>
            </a:pPr>
            <a:r>
              <a:rPr lang="en-GB" sz="2000" dirty="0"/>
              <a:t>The  NE EA programme has two dedicated Programme Managers to assist with project development and a Technical Capacity budget to support commercial, technical and legal consultancy projects require to get to the point of investment.</a:t>
            </a:r>
            <a:endParaRPr lang="en-GB" sz="2000" dirty="0">
              <a:ea typeface="Calibri"/>
              <a:cs typeface="Calibri"/>
            </a:endParaRPr>
          </a:p>
          <a:p>
            <a:pPr marL="285750" indent="-285750">
              <a:buFont typeface="Arial" panose="020B0604020202020204" pitchFamily="34" charset="0"/>
              <a:buChar char="•"/>
            </a:pPr>
            <a:r>
              <a:rPr lang="en-GB" sz="2000" dirty="0"/>
              <a:t>Funded by North East LEP, NTCA and the South of Tyne LAs.</a:t>
            </a:r>
            <a:endParaRPr lang="en-GB" sz="2000" dirty="0">
              <a:ea typeface="Calibri"/>
              <a:cs typeface="Calibri"/>
            </a:endParaRPr>
          </a:p>
          <a:p>
            <a:pPr marL="285750" indent="-285750">
              <a:buFont typeface="Arial" panose="020B0604020202020204" pitchFamily="34" charset="0"/>
              <a:buChar char="•"/>
            </a:pPr>
            <a:r>
              <a:rPr lang="en-GB" sz="2000" dirty="0">
                <a:solidFill>
                  <a:schemeClr val="accent6">
                    <a:lumMod val="75000"/>
                  </a:schemeClr>
                </a:solidFill>
              </a:rPr>
              <a:t>£500m+ pipeline of projects ranging from techno-economic feasibility, detailed project design and with a wide range of commercialisation opportunities</a:t>
            </a:r>
            <a:endParaRPr lang="en-GB" sz="2000" dirty="0">
              <a:solidFill>
                <a:schemeClr val="accent6">
                  <a:lumMod val="75000"/>
                </a:schemeClr>
              </a:solidFill>
              <a:ea typeface="Calibri"/>
              <a:cs typeface="Calibri"/>
            </a:endParaRPr>
          </a:p>
          <a:p>
            <a:pPr marL="285750" indent="-285750">
              <a:buFont typeface="Arial" panose="020B0604020202020204" pitchFamily="34" charset="0"/>
              <a:buChar char="•"/>
            </a:pPr>
            <a:endParaRPr lang="en-GB" sz="2000" dirty="0">
              <a:solidFill>
                <a:srgbClr val="004141"/>
              </a:solidFill>
              <a:ea typeface="Calibri" panose="020F0502020204030204"/>
              <a:cs typeface="Calibri" panose="020F0502020204030204"/>
            </a:endParaRPr>
          </a:p>
          <a:p>
            <a:pPr marL="285750" indent="-285750">
              <a:buFont typeface="Arial" panose="020B0604020202020204" pitchFamily="34" charset="0"/>
              <a:buChar char="•"/>
            </a:pPr>
            <a:endParaRPr lang="en-GB" sz="2000" dirty="0"/>
          </a:p>
        </p:txBody>
      </p:sp>
      <p:pic>
        <p:nvPicPr>
          <p:cNvPr id="5" name="Picture 4">
            <a:extLst>
              <a:ext uri="{FF2B5EF4-FFF2-40B4-BE49-F238E27FC236}">
                <a16:creationId xmlns:a16="http://schemas.microsoft.com/office/drawing/2014/main" id="{5BC85743-0155-E87B-3158-1B26FFB83695}"/>
              </a:ext>
            </a:extLst>
          </p:cNvPr>
          <p:cNvPicPr>
            <a:picLocks noChangeAspect="1"/>
          </p:cNvPicPr>
          <p:nvPr/>
        </p:nvPicPr>
        <p:blipFill>
          <a:blip r:embed="rId3"/>
          <a:stretch>
            <a:fillRect/>
          </a:stretch>
        </p:blipFill>
        <p:spPr>
          <a:xfrm>
            <a:off x="783135" y="4517350"/>
            <a:ext cx="5390897" cy="1878045"/>
          </a:xfrm>
          <a:prstGeom prst="rect">
            <a:avLst/>
          </a:prstGeom>
        </p:spPr>
      </p:pic>
      <p:sp>
        <p:nvSpPr>
          <p:cNvPr id="6" name="TextBox 5">
            <a:extLst>
              <a:ext uri="{FF2B5EF4-FFF2-40B4-BE49-F238E27FC236}">
                <a16:creationId xmlns:a16="http://schemas.microsoft.com/office/drawing/2014/main" id="{F1D1D9C6-4D1F-AEE8-9218-47E2C470266F}"/>
              </a:ext>
            </a:extLst>
          </p:cNvPr>
          <p:cNvSpPr txBox="1"/>
          <p:nvPr/>
        </p:nvSpPr>
        <p:spPr>
          <a:xfrm>
            <a:off x="6556192" y="4617284"/>
            <a:ext cx="4683785"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ＭＳ Ｐゴシック" panose="020B0600070205080204" pitchFamily="34" charset="-128"/>
                <a:cs typeface="+mn-cs"/>
              </a:rPr>
              <a:t>Distribution network </a:t>
            </a:r>
            <a:r>
              <a:rPr kumimoji="0" lang="en-GB" sz="1400" b="0"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ＭＳ Ｐゴシック" panose="020B0600070205080204" pitchFamily="34" charset="-128"/>
                <a:cs typeface="+mn-cs"/>
              </a:rPr>
              <a:t>= pipework, valves, monitoring equipment etc + civils, trenching etc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ＭＳ Ｐゴシック" panose="020B0600070205080204" pitchFamily="34" charset="-128"/>
                <a:cs typeface="+mn-cs"/>
              </a:rPr>
              <a:t>Customer connections </a:t>
            </a:r>
            <a:r>
              <a:rPr kumimoji="0" lang="en-GB" sz="1400" b="0"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ＭＳ Ｐゴシック" panose="020B0600070205080204" pitchFamily="34" charset="-128"/>
                <a:cs typeface="+mn-cs"/>
              </a:rPr>
              <a:t>= installation and commissioning, heat exchanger / HIU, pumps, pipework etc</a:t>
            </a:r>
          </a:p>
        </p:txBody>
      </p:sp>
    </p:spTree>
    <p:extLst>
      <p:ext uri="{BB962C8B-B14F-4D97-AF65-F5344CB8AC3E}">
        <p14:creationId xmlns:p14="http://schemas.microsoft.com/office/powerpoint/2010/main" val="30983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0B02C-4DED-1531-5BEA-0B49FEF88ED2}"/>
              </a:ext>
            </a:extLst>
          </p:cNvPr>
          <p:cNvSpPr>
            <a:spLocks noGrp="1"/>
          </p:cNvSpPr>
          <p:nvPr>
            <p:ph type="title"/>
          </p:nvPr>
        </p:nvSpPr>
        <p:spPr>
          <a:xfrm>
            <a:off x="198821" y="0"/>
            <a:ext cx="7954579" cy="1651404"/>
          </a:xfrm>
        </p:spPr>
        <p:txBody>
          <a:bodyPr vert="horz" lIns="91440" tIns="45720" rIns="91440" bIns="45720" rtlCol="0" anchor="ctr">
            <a:normAutofit/>
          </a:bodyPr>
          <a:lstStyle/>
          <a:p>
            <a:r>
              <a:rPr lang="en-US" sz="3600" dirty="0"/>
              <a:t>Heat networks in the North East: the opportunity</a:t>
            </a:r>
          </a:p>
        </p:txBody>
      </p:sp>
      <p:sp>
        <p:nvSpPr>
          <p:cNvPr id="3" name="Content Placeholder 2">
            <a:extLst>
              <a:ext uri="{FF2B5EF4-FFF2-40B4-BE49-F238E27FC236}">
                <a16:creationId xmlns:a16="http://schemas.microsoft.com/office/drawing/2014/main" id="{5FC52B1C-DA25-03C6-46A2-00A51FBEB6C8}"/>
              </a:ext>
            </a:extLst>
          </p:cNvPr>
          <p:cNvSpPr>
            <a:spLocks noGrp="1"/>
          </p:cNvSpPr>
          <p:nvPr>
            <p:ph idx="1"/>
          </p:nvPr>
        </p:nvSpPr>
        <p:spPr>
          <a:xfrm>
            <a:off x="444500" y="1435100"/>
            <a:ext cx="6749653" cy="5283200"/>
          </a:xfrm>
        </p:spPr>
        <p:txBody>
          <a:bodyPr vert="horz" lIns="91440" tIns="45720" rIns="91440" bIns="45720" rtlCol="0">
            <a:normAutofit/>
          </a:bodyPr>
          <a:lstStyle/>
          <a:p>
            <a:r>
              <a:rPr lang="en-US" dirty="0"/>
              <a:t>North East is home to around 9% of UK heat networks, however, adjusted for economic activity (heat capacity per £</a:t>
            </a:r>
            <a:r>
              <a:rPr lang="en-US" dirty="0" err="1"/>
              <a:t>mGVA</a:t>
            </a:r>
            <a:r>
              <a:rPr lang="en-US" dirty="0"/>
              <a:t>), the North East is second only to the North West and London. </a:t>
            </a:r>
          </a:p>
          <a:p>
            <a:r>
              <a:rPr lang="en-US" dirty="0"/>
              <a:t>In 2018, Heat Networks in North East and Tees Valley were successful on the government’s High Potential Opportunities (HPO) </a:t>
            </a:r>
            <a:r>
              <a:rPr lang="en-US" dirty="0" err="1"/>
              <a:t>programme</a:t>
            </a:r>
            <a:r>
              <a:rPr lang="en-US" dirty="0"/>
              <a:t> to drive direct inward investment.</a:t>
            </a:r>
          </a:p>
          <a:p>
            <a:r>
              <a:rPr lang="en-US" dirty="0"/>
              <a:t>Partnership working for further cluster development.</a:t>
            </a:r>
          </a:p>
          <a:p>
            <a:endParaRPr lang="en-US" dirty="0"/>
          </a:p>
          <a:p>
            <a:pPr marL="0" indent="0">
              <a:buNone/>
            </a:pPr>
            <a:r>
              <a:rPr lang="en-US" dirty="0"/>
              <a:t>Steer study to develop a forward looking North East heat Networks Supply Chain Strategy:</a:t>
            </a:r>
          </a:p>
          <a:p>
            <a:r>
              <a:rPr lang="en-US" dirty="0"/>
              <a:t>Heat networks have significant and growing business base in the North East (31 businesses, 1,229 employees).</a:t>
            </a:r>
          </a:p>
          <a:p>
            <a:r>
              <a:rPr lang="en-US" dirty="0"/>
              <a:t>Worth £106.6m in sales in 2019/20 and grew in the three years preceding 2019 by 11.5%. </a:t>
            </a:r>
          </a:p>
          <a:p>
            <a:endParaRPr lang="en-US" sz="1400" dirty="0">
              <a:solidFill>
                <a:schemeClr val="tx1"/>
              </a:solidFill>
            </a:endParaRPr>
          </a:p>
          <a:p>
            <a:endParaRPr lang="en-US" sz="1400" dirty="0">
              <a:solidFill>
                <a:schemeClr val="tx1"/>
              </a:solidFill>
            </a:endParaRPr>
          </a:p>
        </p:txBody>
      </p:sp>
      <p:pic>
        <p:nvPicPr>
          <p:cNvPr id="14" name="Picture 13">
            <a:extLst>
              <a:ext uri="{FF2B5EF4-FFF2-40B4-BE49-F238E27FC236}">
                <a16:creationId xmlns:a16="http://schemas.microsoft.com/office/drawing/2014/main" id="{8017F406-AD04-1DEC-5D2D-2446A677ADC0}"/>
              </a:ext>
            </a:extLst>
          </p:cNvPr>
          <p:cNvPicPr>
            <a:picLocks noChangeAspect="1"/>
          </p:cNvPicPr>
          <p:nvPr/>
        </p:nvPicPr>
        <p:blipFill>
          <a:blip r:embed="rId3"/>
          <a:stretch>
            <a:fillRect/>
          </a:stretch>
        </p:blipFill>
        <p:spPr>
          <a:xfrm>
            <a:off x="7048502" y="838200"/>
            <a:ext cx="4940299" cy="2774607"/>
          </a:xfrm>
          <a:prstGeom prst="rect">
            <a:avLst/>
          </a:prstGeom>
        </p:spPr>
      </p:pic>
      <p:pic>
        <p:nvPicPr>
          <p:cNvPr id="16" name="Picture 15">
            <a:extLst>
              <a:ext uri="{FF2B5EF4-FFF2-40B4-BE49-F238E27FC236}">
                <a16:creationId xmlns:a16="http://schemas.microsoft.com/office/drawing/2014/main" id="{0D73C3A8-7D12-B97E-803E-8CB4B3A621CF}"/>
              </a:ext>
            </a:extLst>
          </p:cNvPr>
          <p:cNvPicPr>
            <a:picLocks noChangeAspect="1"/>
          </p:cNvPicPr>
          <p:nvPr/>
        </p:nvPicPr>
        <p:blipFill>
          <a:blip r:embed="rId4"/>
          <a:stretch>
            <a:fillRect/>
          </a:stretch>
        </p:blipFill>
        <p:spPr>
          <a:xfrm>
            <a:off x="7048502" y="4023798"/>
            <a:ext cx="5099981" cy="2562225"/>
          </a:xfrm>
          <a:prstGeom prst="rect">
            <a:avLst/>
          </a:prstGeom>
        </p:spPr>
      </p:pic>
    </p:spTree>
    <p:extLst>
      <p:ext uri="{BB962C8B-B14F-4D97-AF65-F5344CB8AC3E}">
        <p14:creationId xmlns:p14="http://schemas.microsoft.com/office/powerpoint/2010/main" val="4142525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AADB56C-BA56-4D1E-A42A-A07A47444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781D8-75B8-E100-8DFE-C781F916F41F}"/>
              </a:ext>
            </a:extLst>
          </p:cNvPr>
          <p:cNvSpPr>
            <a:spLocks noGrp="1"/>
          </p:cNvSpPr>
          <p:nvPr>
            <p:ph type="title"/>
          </p:nvPr>
        </p:nvSpPr>
        <p:spPr>
          <a:xfrm>
            <a:off x="508000" y="-155492"/>
            <a:ext cx="10515600" cy="1341634"/>
          </a:xfrm>
        </p:spPr>
        <p:txBody>
          <a:bodyPr vert="horz" lIns="91440" tIns="45720" rIns="91440" bIns="45720" rtlCol="0" anchor="ctr">
            <a:normAutofit/>
          </a:bodyPr>
          <a:lstStyle/>
          <a:p>
            <a:r>
              <a:rPr lang="en-US" sz="4000" dirty="0"/>
              <a:t>Examples : Newcastle Helix</a:t>
            </a:r>
          </a:p>
        </p:txBody>
      </p:sp>
      <p:sp>
        <p:nvSpPr>
          <p:cNvPr id="3" name="Content Placeholder 2">
            <a:extLst>
              <a:ext uri="{FF2B5EF4-FFF2-40B4-BE49-F238E27FC236}">
                <a16:creationId xmlns:a16="http://schemas.microsoft.com/office/drawing/2014/main" id="{09761930-1F40-43ED-03B5-89CBD99B578E}"/>
              </a:ext>
            </a:extLst>
          </p:cNvPr>
          <p:cNvSpPr>
            <a:spLocks noGrp="1"/>
          </p:cNvSpPr>
          <p:nvPr>
            <p:ph idx="1"/>
          </p:nvPr>
        </p:nvSpPr>
        <p:spPr>
          <a:xfrm>
            <a:off x="4521200" y="1186142"/>
            <a:ext cx="7250175" cy="5468658"/>
          </a:xfrm>
        </p:spPr>
        <p:txBody>
          <a:bodyPr vert="horz" lIns="91440" tIns="45720" rIns="91440" bIns="45720" rtlCol="0">
            <a:normAutofit lnSpcReduction="10000"/>
          </a:bodyPr>
          <a:lstStyle/>
          <a:p>
            <a:r>
              <a:rPr lang="en-US" sz="1600" dirty="0"/>
              <a:t>£20m Energy </a:t>
            </a:r>
            <a:r>
              <a:rPr lang="en-US" sz="1600" dirty="0" err="1"/>
              <a:t>centre</a:t>
            </a:r>
            <a:endParaRPr lang="en-US" sz="1600" dirty="0"/>
          </a:p>
          <a:p>
            <a:r>
              <a:rPr lang="en-GB" sz="1600" dirty="0"/>
              <a:t>Provides affordable low carbon heat to businesses on the 24-acre Helix site, a landmark strategic development site for science, research and innovation as well as the nearby Victorian building Blandford House and in the future residential buildings via a network of pre-insulated underground pipes</a:t>
            </a:r>
            <a:endParaRPr lang="en-GB" sz="1600" dirty="0">
              <a:ea typeface="Calibri"/>
              <a:cs typeface="Calibri"/>
            </a:endParaRPr>
          </a:p>
          <a:p>
            <a:r>
              <a:rPr lang="en-GB" sz="1600" dirty="0"/>
              <a:t>Energy centre also provides district cooling and private wire electricity to the Helix site</a:t>
            </a:r>
            <a:endParaRPr lang="en-GB" sz="1600" dirty="0">
              <a:ea typeface="Calibri"/>
              <a:cs typeface="Calibri"/>
            </a:endParaRPr>
          </a:p>
          <a:p>
            <a:r>
              <a:rPr lang="en-US" sz="1600" dirty="0"/>
              <a:t>732m</a:t>
            </a:r>
            <a:r>
              <a:rPr lang="en-US" sz="1600" baseline="30000" dirty="0"/>
              <a:t>2</a:t>
            </a:r>
            <a:r>
              <a:rPr lang="en-US" sz="1600" dirty="0"/>
              <a:t> purpose-built energy </a:t>
            </a:r>
            <a:r>
              <a:rPr lang="en-US" sz="1600" dirty="0" err="1"/>
              <a:t>centre</a:t>
            </a:r>
            <a:endParaRPr lang="en-US" sz="1600" dirty="0"/>
          </a:p>
          <a:p>
            <a:r>
              <a:rPr lang="en-US" sz="1600" dirty="0"/>
              <a:t>Tri-generation, Combined Heat and Power led scheme</a:t>
            </a:r>
          </a:p>
          <a:p>
            <a:r>
              <a:rPr lang="en-US" sz="1600" dirty="0"/>
              <a:t>300m</a:t>
            </a:r>
            <a:r>
              <a:rPr lang="en-US" sz="1600" baseline="30000" dirty="0"/>
              <a:t>3</a:t>
            </a:r>
            <a:r>
              <a:rPr lang="en-US" sz="1600" dirty="0"/>
              <a:t> of thermal storage, 110m</a:t>
            </a:r>
            <a:r>
              <a:rPr lang="en-US" sz="1600" baseline="30000" dirty="0"/>
              <a:t>3</a:t>
            </a:r>
            <a:r>
              <a:rPr lang="en-US" sz="1600" dirty="0"/>
              <a:t>  of which is heating</a:t>
            </a:r>
          </a:p>
          <a:p>
            <a:r>
              <a:rPr lang="en-US" sz="1600" dirty="0"/>
              <a:t>Provides 10MW of heating</a:t>
            </a:r>
          </a:p>
          <a:p>
            <a:r>
              <a:rPr lang="en-US" sz="1600" dirty="0"/>
              <a:t>5MW of cooling</a:t>
            </a:r>
          </a:p>
          <a:p>
            <a:r>
              <a:rPr lang="en-US" sz="1600" dirty="0"/>
              <a:t>8MVA of power to the connected buildings on the site</a:t>
            </a:r>
          </a:p>
          <a:p>
            <a:r>
              <a:rPr lang="en-US" sz="1600" dirty="0"/>
              <a:t>30,650 thousand </a:t>
            </a:r>
            <a:r>
              <a:rPr lang="en-US" sz="1600" dirty="0" err="1"/>
              <a:t>tonnes</a:t>
            </a:r>
            <a:r>
              <a:rPr lang="en-US" sz="1600" dirty="0"/>
              <a:t> of carbon over lifetime</a:t>
            </a:r>
          </a:p>
          <a:p>
            <a:r>
              <a:rPr lang="en-US" sz="1600" dirty="0"/>
              <a:t>Centre received ERDF and Local Growth Deal Funding and opened in 2020.</a:t>
            </a:r>
          </a:p>
          <a:p>
            <a:r>
              <a:rPr lang="en-US" sz="1600" dirty="0"/>
              <a:t>40-year JV partnership between EQUANS and Newcastle City Council.</a:t>
            </a:r>
          </a:p>
          <a:p>
            <a:r>
              <a:rPr lang="en-US" sz="1600" dirty="0"/>
              <a:t>Opportunities to extend the original 5.2km of pipework</a:t>
            </a:r>
          </a:p>
          <a:p>
            <a:r>
              <a:rPr lang="en-GB" sz="1600" dirty="0">
                <a:ea typeface="Calibri"/>
                <a:cs typeface="Calibri"/>
              </a:rPr>
              <a:t>An incremental decarbonisation journey planned with soon to be installed Low and Zero Carbon (LZC) technology (air source heat pump, 2025)</a:t>
            </a:r>
          </a:p>
          <a:p>
            <a:endParaRPr lang="en-US" sz="1000" dirty="0">
              <a:solidFill>
                <a:schemeClr val="tx1"/>
              </a:solidFill>
            </a:endParaRPr>
          </a:p>
          <a:p>
            <a:endParaRPr lang="en-US" sz="1000" dirty="0">
              <a:solidFill>
                <a:schemeClr val="tx1"/>
              </a:solidFill>
            </a:endParaRPr>
          </a:p>
        </p:txBody>
      </p:sp>
      <p:pic>
        <p:nvPicPr>
          <p:cNvPr id="1026" name="Picture 2">
            <a:extLst>
              <a:ext uri="{FF2B5EF4-FFF2-40B4-BE49-F238E27FC236}">
                <a16:creationId xmlns:a16="http://schemas.microsoft.com/office/drawing/2014/main" id="{051948B2-7B2A-9E1C-0AB8-B29BEC5A6C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05" r="19931"/>
          <a:stretch/>
        </p:blipFill>
        <p:spPr bwMode="auto">
          <a:xfrm>
            <a:off x="757661" y="1186142"/>
            <a:ext cx="3374810" cy="488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315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78">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781D8-75B8-E100-8DFE-C781F916F41F}"/>
              </a:ext>
            </a:extLst>
          </p:cNvPr>
          <p:cNvSpPr>
            <a:spLocks noGrp="1"/>
          </p:cNvSpPr>
          <p:nvPr>
            <p:ph type="title"/>
          </p:nvPr>
        </p:nvSpPr>
        <p:spPr>
          <a:xfrm>
            <a:off x="596900" y="-131071"/>
            <a:ext cx="10515600" cy="1306443"/>
          </a:xfrm>
        </p:spPr>
        <p:txBody>
          <a:bodyPr vert="horz" lIns="91440" tIns="45720" rIns="91440" bIns="45720" rtlCol="0" anchor="ctr">
            <a:normAutofit/>
          </a:bodyPr>
          <a:lstStyle/>
          <a:p>
            <a:r>
              <a:rPr lang="en-US" sz="4000" dirty="0"/>
              <a:t>Gateshead Town Centre District Energy Scheme </a:t>
            </a:r>
          </a:p>
        </p:txBody>
      </p:sp>
      <p:sp>
        <p:nvSpPr>
          <p:cNvPr id="3" name="Content Placeholder 2">
            <a:extLst>
              <a:ext uri="{FF2B5EF4-FFF2-40B4-BE49-F238E27FC236}">
                <a16:creationId xmlns:a16="http://schemas.microsoft.com/office/drawing/2014/main" id="{09761930-1F40-43ED-03B5-89CBD99B578E}"/>
              </a:ext>
            </a:extLst>
          </p:cNvPr>
          <p:cNvSpPr>
            <a:spLocks noGrp="1"/>
          </p:cNvSpPr>
          <p:nvPr>
            <p:ph idx="1"/>
          </p:nvPr>
        </p:nvSpPr>
        <p:spPr>
          <a:xfrm>
            <a:off x="685800" y="1409700"/>
            <a:ext cx="6867144" cy="5067299"/>
          </a:xfrm>
        </p:spPr>
        <p:txBody>
          <a:bodyPr vert="horz" lIns="91440" tIns="45720" rIns="91440" bIns="45720" rtlCol="0">
            <a:normAutofit fontScale="92500" lnSpcReduction="20000"/>
          </a:bodyPr>
          <a:lstStyle/>
          <a:p>
            <a:r>
              <a:rPr lang="en-US" sz="1700" dirty="0">
                <a:solidFill>
                  <a:schemeClr val="tx1"/>
                </a:solidFill>
              </a:rPr>
              <a:t>£25m supplying heat and electricity via new 5km underground network of heat pipes and high voltage ‘private-wire’ electricity cables. </a:t>
            </a:r>
          </a:p>
          <a:p>
            <a:r>
              <a:rPr lang="en-US" sz="1700" dirty="0">
                <a:solidFill>
                  <a:schemeClr val="tx1"/>
                </a:solidFill>
              </a:rPr>
              <a:t>4MW Gas-Fired Combined Heat and Power.</a:t>
            </a:r>
          </a:p>
          <a:p>
            <a:r>
              <a:rPr lang="en-US" sz="1700" dirty="0">
                <a:solidFill>
                  <a:schemeClr val="tx1"/>
                </a:solidFill>
              </a:rPr>
              <a:t>Integrates heat and power generation and distribution, with energy storage, whilst providing national grid services. </a:t>
            </a:r>
          </a:p>
          <a:p>
            <a:r>
              <a:rPr lang="en-US" sz="1700" dirty="0">
                <a:solidFill>
                  <a:schemeClr val="tx1"/>
                </a:solidFill>
              </a:rPr>
              <a:t>Customers receive at least 5% discount compared to market energy tariffs.</a:t>
            </a:r>
          </a:p>
          <a:p>
            <a:r>
              <a:rPr lang="en-US" sz="1700" dirty="0">
                <a:solidFill>
                  <a:schemeClr val="tx1"/>
                </a:solidFill>
              </a:rPr>
              <a:t>Operated by Gateshead Energy Company, a public limited company wholly owned by Gateshead Council.</a:t>
            </a:r>
          </a:p>
          <a:p>
            <a:r>
              <a:rPr lang="en-US" sz="1700" dirty="0">
                <a:solidFill>
                  <a:schemeClr val="tx1"/>
                </a:solidFill>
              </a:rPr>
              <a:t>ERDF grant. </a:t>
            </a:r>
          </a:p>
          <a:p>
            <a:r>
              <a:rPr lang="en-US" sz="1700" dirty="0">
                <a:solidFill>
                  <a:schemeClr val="tx1"/>
                </a:solidFill>
              </a:rPr>
              <a:t>Completed in March 2017. </a:t>
            </a:r>
          </a:p>
          <a:p>
            <a:r>
              <a:rPr lang="en-US" sz="1700" dirty="0">
                <a:solidFill>
                  <a:schemeClr val="tx1"/>
                </a:solidFill>
              </a:rPr>
              <a:t>Won ADE’s Visionary Project Award.</a:t>
            </a:r>
          </a:p>
          <a:p>
            <a:r>
              <a:rPr lang="en-US" sz="1700" dirty="0">
                <a:solidFill>
                  <a:schemeClr val="tx1"/>
                </a:solidFill>
              </a:rPr>
              <a:t>Already being extended – 2km extension connecting 5 more buildings, 300 new build housing units, connection of Gateshead Quays and 5 high rise blocks.</a:t>
            </a:r>
          </a:p>
          <a:p>
            <a:r>
              <a:rPr lang="en-US" sz="1700" dirty="0">
                <a:solidFill>
                  <a:schemeClr val="tx1"/>
                </a:solidFill>
              </a:rPr>
              <a:t>6MW </a:t>
            </a:r>
            <a:r>
              <a:rPr lang="en-US" sz="1700" dirty="0" err="1">
                <a:solidFill>
                  <a:schemeClr val="tx1"/>
                </a:solidFill>
              </a:rPr>
              <a:t>minewater</a:t>
            </a:r>
            <a:r>
              <a:rPr lang="en-US" sz="1700" dirty="0">
                <a:solidFill>
                  <a:schemeClr val="tx1"/>
                </a:solidFill>
              </a:rPr>
              <a:t> heat pump energy </a:t>
            </a:r>
            <a:r>
              <a:rPr lang="en-US" sz="1700" dirty="0" err="1">
                <a:solidFill>
                  <a:schemeClr val="tx1"/>
                </a:solidFill>
              </a:rPr>
              <a:t>centre</a:t>
            </a:r>
            <a:r>
              <a:rPr lang="en-US" sz="1700" dirty="0">
                <a:solidFill>
                  <a:schemeClr val="tx1"/>
                </a:solidFill>
              </a:rPr>
              <a:t>, will supplement the network with heat from abandoned mineworking. </a:t>
            </a:r>
          </a:p>
          <a:p>
            <a:r>
              <a:rPr lang="en-US" sz="1700" dirty="0">
                <a:solidFill>
                  <a:schemeClr val="tx1"/>
                </a:solidFill>
              </a:rPr>
              <a:t>0.5MW of solar PV currently and plans to increase capacity.</a:t>
            </a:r>
          </a:p>
          <a:p>
            <a:r>
              <a:rPr lang="en-US" sz="1700" dirty="0" err="1">
                <a:solidFill>
                  <a:schemeClr val="tx1"/>
                </a:solidFill>
              </a:rPr>
              <a:t>Minewater</a:t>
            </a:r>
            <a:r>
              <a:rPr lang="en-US" sz="1700" dirty="0">
                <a:solidFill>
                  <a:schemeClr val="tx1"/>
                </a:solidFill>
              </a:rPr>
              <a:t> for cooling. </a:t>
            </a:r>
          </a:p>
          <a:p>
            <a:r>
              <a:rPr lang="en-US" sz="1700" dirty="0">
                <a:solidFill>
                  <a:schemeClr val="tx1"/>
                </a:solidFill>
              </a:rPr>
              <a:t>Connecting EV charging points.</a:t>
            </a:r>
          </a:p>
          <a:p>
            <a:endParaRPr lang="en-US" sz="1100" dirty="0">
              <a:solidFill>
                <a:schemeClr val="tx1"/>
              </a:solidFill>
            </a:endParaRPr>
          </a:p>
        </p:txBody>
      </p:sp>
      <p:pic>
        <p:nvPicPr>
          <p:cNvPr id="3074" name="Picture 2" descr="Roundhouse with large tanks&#10;&#10;Description automatically generated">
            <a:extLst>
              <a:ext uri="{FF2B5EF4-FFF2-40B4-BE49-F238E27FC236}">
                <a16:creationId xmlns:a16="http://schemas.microsoft.com/office/drawing/2014/main" id="{166253F4-ECFF-8DB6-9474-E2B8C32CF5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45" r="6975" b="1"/>
          <a:stretch/>
        </p:blipFill>
        <p:spPr bwMode="auto">
          <a:xfrm>
            <a:off x="8159401" y="1409700"/>
            <a:ext cx="3423093"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494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1B4D-D983-829C-0E68-67631712D02A}"/>
              </a:ext>
            </a:extLst>
          </p:cNvPr>
          <p:cNvSpPr>
            <a:spLocks noGrp="1"/>
          </p:cNvSpPr>
          <p:nvPr>
            <p:ph type="title"/>
          </p:nvPr>
        </p:nvSpPr>
        <p:spPr>
          <a:xfrm>
            <a:off x="163647" y="158675"/>
            <a:ext cx="10658476" cy="641425"/>
          </a:xfrm>
        </p:spPr>
        <p:txBody>
          <a:bodyPr>
            <a:normAutofit fontScale="90000"/>
          </a:bodyPr>
          <a:lstStyle/>
          <a:p>
            <a:r>
              <a:rPr lang="en-GB"/>
              <a:t>Seaham Garden Village Project: Geothermal heat shallow – Mine Energy Heat Networks </a:t>
            </a:r>
          </a:p>
        </p:txBody>
      </p:sp>
      <p:pic>
        <p:nvPicPr>
          <p:cNvPr id="3" name="Picture 2" descr="Diagram of a mine treatment scheme&#10;&#10;Description automatically generated">
            <a:extLst>
              <a:ext uri="{FF2B5EF4-FFF2-40B4-BE49-F238E27FC236}">
                <a16:creationId xmlns:a16="http://schemas.microsoft.com/office/drawing/2014/main" id="{D93D3A56-FE98-4425-0D46-AD3A5BF9A289}"/>
              </a:ext>
            </a:extLst>
          </p:cNvPr>
          <p:cNvPicPr>
            <a:picLocks noChangeAspect="1"/>
          </p:cNvPicPr>
          <p:nvPr/>
        </p:nvPicPr>
        <p:blipFill>
          <a:blip r:embed="rId3"/>
          <a:stretch>
            <a:fillRect/>
          </a:stretch>
        </p:blipFill>
        <p:spPr>
          <a:xfrm>
            <a:off x="278921" y="1333043"/>
            <a:ext cx="7048979" cy="3477839"/>
          </a:xfrm>
          <a:prstGeom prst="rect">
            <a:avLst/>
          </a:prstGeom>
        </p:spPr>
      </p:pic>
      <p:sp>
        <p:nvSpPr>
          <p:cNvPr id="4" name="TextBox 3">
            <a:extLst>
              <a:ext uri="{FF2B5EF4-FFF2-40B4-BE49-F238E27FC236}">
                <a16:creationId xmlns:a16="http://schemas.microsoft.com/office/drawing/2014/main" id="{6268FD8A-0811-7A16-656F-C790FB97FDC9}"/>
              </a:ext>
            </a:extLst>
          </p:cNvPr>
          <p:cNvSpPr txBox="1"/>
          <p:nvPr/>
        </p:nvSpPr>
        <p:spPr>
          <a:xfrm>
            <a:off x="960782" y="4986130"/>
            <a:ext cx="990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ea typeface="Calibri"/>
                <a:cs typeface="Calibri"/>
              </a:rPr>
              <a:t>The site will provide space heating and domestic hot water for 1,500 homes, a primary school, shops, health and wellbeing hub and an innovation centre. </a:t>
            </a:r>
          </a:p>
          <a:p>
            <a:pPr marL="285750" indent="-285750">
              <a:buFont typeface="Arial"/>
              <a:buChar char="•"/>
            </a:pPr>
            <a:r>
              <a:rPr lang="en-GB" dirty="0">
                <a:ea typeface="Calibri"/>
                <a:cs typeface="Calibri"/>
              </a:rPr>
              <a:t>6MW  of low carbon energy and 20kV new high voltage network</a:t>
            </a:r>
          </a:p>
        </p:txBody>
      </p:sp>
      <p:pic>
        <p:nvPicPr>
          <p:cNvPr id="6" name="Picture 5">
            <a:extLst>
              <a:ext uri="{FF2B5EF4-FFF2-40B4-BE49-F238E27FC236}">
                <a16:creationId xmlns:a16="http://schemas.microsoft.com/office/drawing/2014/main" id="{8AE5086D-9F2F-44F5-8235-ACEE61B57A04}"/>
              </a:ext>
            </a:extLst>
          </p:cNvPr>
          <p:cNvPicPr>
            <a:picLocks noChangeAspect="1"/>
          </p:cNvPicPr>
          <p:nvPr/>
        </p:nvPicPr>
        <p:blipFill>
          <a:blip r:embed="rId4"/>
          <a:stretch>
            <a:fillRect/>
          </a:stretch>
        </p:blipFill>
        <p:spPr>
          <a:xfrm>
            <a:off x="7621899" y="2058469"/>
            <a:ext cx="3957326" cy="2840037"/>
          </a:xfrm>
          <a:prstGeom prst="rect">
            <a:avLst/>
          </a:prstGeom>
        </p:spPr>
      </p:pic>
    </p:spTree>
    <p:extLst>
      <p:ext uri="{BB962C8B-B14F-4D97-AF65-F5344CB8AC3E}">
        <p14:creationId xmlns:p14="http://schemas.microsoft.com/office/powerpoint/2010/main" val="1067107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81D8-75B8-E100-8DFE-C781F916F41F}"/>
              </a:ext>
            </a:extLst>
          </p:cNvPr>
          <p:cNvSpPr>
            <a:spLocks noGrp="1"/>
          </p:cNvSpPr>
          <p:nvPr>
            <p:ph type="title"/>
          </p:nvPr>
        </p:nvSpPr>
        <p:spPr>
          <a:xfrm>
            <a:off x="355600" y="235897"/>
            <a:ext cx="10658476" cy="641425"/>
          </a:xfrm>
        </p:spPr>
        <p:txBody>
          <a:bodyPr>
            <a:normAutofit fontScale="90000"/>
          </a:bodyPr>
          <a:lstStyle/>
          <a:p>
            <a:r>
              <a:rPr lang="en-GB" dirty="0"/>
              <a:t>River heat source – River Tyne Viking Energy Network Jarrow Project</a:t>
            </a:r>
          </a:p>
        </p:txBody>
      </p:sp>
      <p:sp>
        <p:nvSpPr>
          <p:cNvPr id="3" name="Content Placeholder 2">
            <a:extLst>
              <a:ext uri="{FF2B5EF4-FFF2-40B4-BE49-F238E27FC236}">
                <a16:creationId xmlns:a16="http://schemas.microsoft.com/office/drawing/2014/main" id="{09761930-1F40-43ED-03B5-89CBD99B578E}"/>
              </a:ext>
            </a:extLst>
          </p:cNvPr>
          <p:cNvSpPr>
            <a:spLocks noGrp="1"/>
          </p:cNvSpPr>
          <p:nvPr>
            <p:ph idx="1"/>
          </p:nvPr>
        </p:nvSpPr>
        <p:spPr>
          <a:xfrm>
            <a:off x="674144" y="1093222"/>
            <a:ext cx="10843712" cy="5022640"/>
          </a:xfrm>
        </p:spPr>
        <p:txBody>
          <a:bodyPr>
            <a:normAutofit fontScale="92500" lnSpcReduction="20000"/>
          </a:bodyPr>
          <a:lstStyle/>
          <a:p>
            <a:r>
              <a:rPr lang="en-GB" sz="2800" dirty="0"/>
              <a:t>Situated on a council brownfield site on south bank of the River Tyne</a:t>
            </a:r>
          </a:p>
          <a:p>
            <a:r>
              <a:rPr lang="en-GB" sz="2800" dirty="0"/>
              <a:t>Extract river water and use Water Source Heat Pump (WSHP) technology</a:t>
            </a:r>
          </a:p>
          <a:p>
            <a:r>
              <a:rPr lang="en-GB" sz="2800" dirty="0"/>
              <a:t>Connect nine buildings via network of pipelines and power cables including leisure centre, residential tower blocks, business centre and Town Hall.</a:t>
            </a:r>
          </a:p>
          <a:p>
            <a:r>
              <a:rPr lang="en-GB" sz="2800" dirty="0"/>
              <a:t>Situated on a former industrial site which has been disused for 12 years.</a:t>
            </a:r>
          </a:p>
          <a:p>
            <a:r>
              <a:rPr lang="en-GB" sz="2800" dirty="0"/>
              <a:t>Savings of 1,000 tonnes of carbon and £500k a year.</a:t>
            </a:r>
          </a:p>
          <a:p>
            <a:r>
              <a:rPr lang="en-GB" sz="2800" dirty="0"/>
              <a:t>Possible future expansion</a:t>
            </a:r>
          </a:p>
          <a:p>
            <a:r>
              <a:rPr lang="en-GB" sz="2800" dirty="0"/>
              <a:t>Heat network powered by 1MW solar farm</a:t>
            </a:r>
          </a:p>
          <a:p>
            <a:r>
              <a:rPr lang="en-GB" sz="2800" dirty="0"/>
              <a:t>Gas CHP back-up system</a:t>
            </a:r>
          </a:p>
          <a:p>
            <a:r>
              <a:rPr lang="en-GB" sz="2800" dirty="0"/>
              <a:t>Private wire electrical network with storge battery</a:t>
            </a:r>
          </a:p>
          <a:p>
            <a:r>
              <a:rPr lang="en-GB" sz="2800" dirty="0"/>
              <a:t>ERDF funding</a:t>
            </a:r>
          </a:p>
          <a:p>
            <a:endParaRPr lang="en-GB" sz="2800" dirty="0"/>
          </a:p>
          <a:p>
            <a:r>
              <a:rPr lang="en-GB" sz="2800" b="0" i="0" u="none" strike="noStrike" dirty="0">
                <a:solidFill>
                  <a:srgbClr val="FFFFFF"/>
                </a:solidFill>
                <a:effectLst/>
                <a:latin typeface="YouTube Noto"/>
                <a:hlinkClick r:id="rId3"/>
              </a:rPr>
              <a:t>https://youtu.be/hlzaS8lFOI0</a:t>
            </a:r>
            <a:endParaRPr lang="en-GB" sz="2800" dirty="0"/>
          </a:p>
          <a:p>
            <a:endParaRPr lang="en-GB" sz="2800" dirty="0"/>
          </a:p>
        </p:txBody>
      </p:sp>
    </p:spTree>
    <p:extLst>
      <p:ext uri="{BB962C8B-B14F-4D97-AF65-F5344CB8AC3E}">
        <p14:creationId xmlns:p14="http://schemas.microsoft.com/office/powerpoint/2010/main" val="1261447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0A73D-305B-D149-80A1-4A578DCD7E90}"/>
              </a:ext>
            </a:extLst>
          </p:cNvPr>
          <p:cNvPicPr>
            <a:picLocks noChangeAspect="1"/>
          </p:cNvPicPr>
          <p:nvPr/>
        </p:nvPicPr>
        <p:blipFill>
          <a:blip r:embed="rId3"/>
          <a:srcRect/>
          <a:stretch/>
        </p:blipFill>
        <p:spPr>
          <a:xfrm>
            <a:off x="3657600" y="3041650"/>
            <a:ext cx="4876800" cy="774700"/>
          </a:xfrm>
          <a:prstGeom prst="rect">
            <a:avLst/>
          </a:prstGeom>
        </p:spPr>
      </p:pic>
      <p:sp>
        <p:nvSpPr>
          <p:cNvPr id="2" name="TextBox 1">
            <a:extLst>
              <a:ext uri="{FF2B5EF4-FFF2-40B4-BE49-F238E27FC236}">
                <a16:creationId xmlns:a16="http://schemas.microsoft.com/office/drawing/2014/main" id="{2B270D5F-9E99-4495-3825-8DBCDAB67565}"/>
              </a:ext>
            </a:extLst>
          </p:cNvPr>
          <p:cNvSpPr txBox="1"/>
          <p:nvPr/>
        </p:nvSpPr>
        <p:spPr>
          <a:xfrm>
            <a:off x="2171700" y="4457699"/>
            <a:ext cx="7658100" cy="1569660"/>
          </a:xfrm>
          <a:prstGeom prst="rect">
            <a:avLst/>
          </a:prstGeom>
          <a:noFill/>
        </p:spPr>
        <p:txBody>
          <a:bodyPr wrap="square" rtlCol="0">
            <a:spAutoFit/>
          </a:bodyPr>
          <a:lstStyle/>
          <a:p>
            <a:pPr algn="ctr"/>
            <a:r>
              <a:rPr lang="en-GB" sz="2400" dirty="0"/>
              <a:t>Thank you for listening</a:t>
            </a:r>
          </a:p>
          <a:p>
            <a:pPr algn="ctr"/>
            <a:endParaRPr lang="en-GB" sz="2400" dirty="0"/>
          </a:p>
          <a:p>
            <a:pPr algn="ctr"/>
            <a:r>
              <a:rPr lang="en-GB" sz="2400" dirty="0"/>
              <a:t>Elizabeth.lunn@northoftyne-ca.gov.uk</a:t>
            </a:r>
          </a:p>
          <a:p>
            <a:pPr algn="ctr"/>
            <a:endParaRPr lang="en-GB" sz="2400" dirty="0"/>
          </a:p>
        </p:txBody>
      </p:sp>
    </p:spTree>
    <p:extLst>
      <p:ext uri="{BB962C8B-B14F-4D97-AF65-F5344CB8AC3E}">
        <p14:creationId xmlns:p14="http://schemas.microsoft.com/office/powerpoint/2010/main" val="1896289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3166-1F40-5BF2-886A-471119E468EB}"/>
              </a:ext>
            </a:extLst>
          </p:cNvPr>
          <p:cNvSpPr>
            <a:spLocks noGrp="1"/>
          </p:cNvSpPr>
          <p:nvPr>
            <p:ph type="title"/>
          </p:nvPr>
        </p:nvSpPr>
        <p:spPr>
          <a:xfrm>
            <a:off x="204537" y="318662"/>
            <a:ext cx="10658474" cy="566121"/>
          </a:xfrm>
        </p:spPr>
        <p:txBody>
          <a:bodyPr/>
          <a:lstStyle/>
          <a:p>
            <a:r>
              <a:rPr lang="en-GB"/>
              <a:t>Overview</a:t>
            </a:r>
          </a:p>
        </p:txBody>
      </p:sp>
      <p:sp>
        <p:nvSpPr>
          <p:cNvPr id="3" name="Content Placeholder 2">
            <a:extLst>
              <a:ext uri="{FF2B5EF4-FFF2-40B4-BE49-F238E27FC236}">
                <a16:creationId xmlns:a16="http://schemas.microsoft.com/office/drawing/2014/main" id="{CF16BBE2-37D1-C71C-D1B3-3E68FD7A5791}"/>
              </a:ext>
            </a:extLst>
          </p:cNvPr>
          <p:cNvSpPr>
            <a:spLocks noGrp="1"/>
          </p:cNvSpPr>
          <p:nvPr>
            <p:ph idx="1"/>
          </p:nvPr>
        </p:nvSpPr>
        <p:spPr>
          <a:xfrm>
            <a:off x="583660" y="1186775"/>
            <a:ext cx="10841577" cy="4697660"/>
          </a:xfrm>
        </p:spPr>
        <p:txBody>
          <a:bodyPr>
            <a:normAutofit/>
          </a:bodyPr>
          <a:lstStyle/>
          <a:p>
            <a:r>
              <a:rPr lang="en-GB" sz="2400" dirty="0"/>
              <a:t>North East and Devolution</a:t>
            </a:r>
          </a:p>
          <a:p>
            <a:r>
              <a:rPr lang="en-GB" sz="2400" dirty="0"/>
              <a:t>Context</a:t>
            </a:r>
          </a:p>
          <a:p>
            <a:r>
              <a:rPr lang="en-GB" sz="2400" dirty="0"/>
              <a:t>Benefits of heat networks</a:t>
            </a:r>
          </a:p>
          <a:p>
            <a:r>
              <a:rPr lang="en-GB" sz="2400" dirty="0"/>
              <a:t>Heat Network Zoning</a:t>
            </a:r>
          </a:p>
          <a:p>
            <a:r>
              <a:rPr lang="en-GB" sz="2400" dirty="0"/>
              <a:t>Sources of heat</a:t>
            </a:r>
          </a:p>
          <a:p>
            <a:r>
              <a:rPr lang="en-GB" sz="2400" dirty="0"/>
              <a:t>Heat Networks and the North East</a:t>
            </a:r>
          </a:p>
          <a:p>
            <a:pPr lvl="1"/>
            <a:r>
              <a:rPr lang="en-GB" sz="2400" dirty="0"/>
              <a:t>Support and the Energy Accelerator</a:t>
            </a:r>
          </a:p>
          <a:p>
            <a:pPr lvl="1"/>
            <a:r>
              <a:rPr lang="en-GB" sz="2400" dirty="0"/>
              <a:t>Opportunities for the sector</a:t>
            </a:r>
          </a:p>
          <a:p>
            <a:pPr lvl="1"/>
            <a:r>
              <a:rPr lang="en-GB" sz="2400" dirty="0"/>
              <a:t>Key Examples</a:t>
            </a:r>
          </a:p>
          <a:p>
            <a:pPr marL="457200" lvl="1" indent="0">
              <a:buNone/>
            </a:pPr>
            <a:endParaRPr lang="en-GB" sz="2400" dirty="0"/>
          </a:p>
        </p:txBody>
      </p:sp>
    </p:spTree>
    <p:extLst>
      <p:ext uri="{BB962C8B-B14F-4D97-AF65-F5344CB8AC3E}">
        <p14:creationId xmlns:p14="http://schemas.microsoft.com/office/powerpoint/2010/main" val="338030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22450-341D-AC47-A794-10AC3C880C76}"/>
              </a:ext>
            </a:extLst>
          </p:cNvPr>
          <p:cNvSpPr>
            <a:spLocks noGrp="1"/>
          </p:cNvSpPr>
          <p:nvPr>
            <p:ph type="ctrTitle"/>
          </p:nvPr>
        </p:nvSpPr>
        <p:spPr>
          <a:xfrm>
            <a:off x="4931765" y="248962"/>
            <a:ext cx="6596132" cy="1264932"/>
          </a:xfrm>
        </p:spPr>
        <p:txBody>
          <a:bodyPr>
            <a:normAutofit fontScale="90000"/>
          </a:bodyPr>
          <a:lstStyle/>
          <a:p>
            <a:r>
              <a:rPr lang="en-GB"/>
              <a:t>North East Devolution:</a:t>
            </a:r>
            <a:br>
              <a:rPr lang="en-GB"/>
            </a:br>
            <a:r>
              <a:rPr lang="en-GB"/>
              <a:t>North East Mayoral Combined Authority</a:t>
            </a:r>
          </a:p>
        </p:txBody>
      </p:sp>
      <p:sp>
        <p:nvSpPr>
          <p:cNvPr id="3" name="Subtitle 2">
            <a:extLst>
              <a:ext uri="{FF2B5EF4-FFF2-40B4-BE49-F238E27FC236}">
                <a16:creationId xmlns:a16="http://schemas.microsoft.com/office/drawing/2014/main" id="{81A45D02-8336-7444-89BC-CC04C4ABBC0E}"/>
              </a:ext>
            </a:extLst>
          </p:cNvPr>
          <p:cNvSpPr>
            <a:spLocks noGrp="1"/>
          </p:cNvSpPr>
          <p:nvPr>
            <p:ph type="subTitle" idx="1"/>
          </p:nvPr>
        </p:nvSpPr>
        <p:spPr>
          <a:xfrm>
            <a:off x="5089566" y="2656114"/>
            <a:ext cx="6409891" cy="3373582"/>
          </a:xfrm>
        </p:spPr>
        <p:txBody>
          <a:bodyPr>
            <a:normAutofit fontScale="92500" lnSpcReduction="20000"/>
          </a:bodyPr>
          <a:lstStyle/>
          <a:p>
            <a:pPr marL="457200" indent="-457200" algn="l">
              <a:buFont typeface="Arial" panose="020B0604020202020204" pitchFamily="34" charset="0"/>
              <a:buChar char="•"/>
            </a:pPr>
            <a:r>
              <a:rPr lang="en-GB"/>
              <a:t>North East has agreed devolution deal which transfers new powers and a £1.4bn investment fund over 30 years.</a:t>
            </a:r>
          </a:p>
          <a:p>
            <a:pPr marL="457200" indent="-457200" algn="l">
              <a:buFont typeface="Arial" panose="020B0604020202020204" pitchFamily="34" charset="0"/>
              <a:buChar char="•"/>
            </a:pPr>
            <a:r>
              <a:rPr lang="en-GB"/>
              <a:t>Result of strong cross-regional working and collaboration. </a:t>
            </a:r>
          </a:p>
          <a:p>
            <a:pPr marL="457200" indent="-457200" algn="l">
              <a:buFont typeface="Arial" panose="020B0604020202020204" pitchFamily="34" charset="0"/>
              <a:buChar char="•"/>
            </a:pPr>
            <a:r>
              <a:rPr lang="en-GB"/>
              <a:t>Opportunity to strengthen business, community and place collaboration and voice. </a:t>
            </a:r>
          </a:p>
          <a:p>
            <a:pPr marL="457200" indent="-457200" algn="l">
              <a:buFont typeface="Arial" panose="020B0604020202020204" pitchFamily="34" charset="0"/>
              <a:buChar char="•"/>
            </a:pPr>
            <a:r>
              <a:rPr lang="en-GB"/>
              <a:t>Mayor to be elected in May 2024.</a:t>
            </a:r>
          </a:p>
          <a:p>
            <a:pPr marL="457200" indent="-457200" algn="l">
              <a:buFont typeface="Arial" panose="020B0604020202020204" pitchFamily="34" charset="0"/>
              <a:buChar char="•"/>
            </a:pPr>
            <a:r>
              <a:rPr lang="en-GB"/>
              <a:t>Integration of the North East LEP.</a:t>
            </a:r>
          </a:p>
          <a:p>
            <a:pPr algn="l"/>
            <a:endParaRPr lang="en-GB"/>
          </a:p>
          <a:p>
            <a:pPr marL="457200" indent="-457200" algn="l">
              <a:buFont typeface="Arial" panose="020B0604020202020204" pitchFamily="34" charset="0"/>
              <a:buChar char="•"/>
            </a:pPr>
            <a:endParaRPr lang="en-GB"/>
          </a:p>
        </p:txBody>
      </p:sp>
      <p:pic>
        <p:nvPicPr>
          <p:cNvPr id="4" name="Picture 2" descr="Map&#10;&#10;Description automatically generated">
            <a:extLst>
              <a:ext uri="{FF2B5EF4-FFF2-40B4-BE49-F238E27FC236}">
                <a16:creationId xmlns:a16="http://schemas.microsoft.com/office/drawing/2014/main" id="{84F096CA-9CDA-9694-506B-5544CCEBE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82" y="747781"/>
            <a:ext cx="4137301" cy="577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12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81D8-75B8-E100-8DFE-C781F916F41F}"/>
              </a:ext>
            </a:extLst>
          </p:cNvPr>
          <p:cNvSpPr>
            <a:spLocks noGrp="1"/>
          </p:cNvSpPr>
          <p:nvPr>
            <p:ph type="title"/>
          </p:nvPr>
        </p:nvSpPr>
        <p:spPr>
          <a:xfrm>
            <a:off x="165100" y="119974"/>
            <a:ext cx="10658476" cy="641425"/>
          </a:xfrm>
        </p:spPr>
        <p:txBody>
          <a:bodyPr/>
          <a:lstStyle/>
          <a:p>
            <a:r>
              <a:rPr lang="en-GB" dirty="0"/>
              <a:t>Decarbonising Heat</a:t>
            </a:r>
          </a:p>
        </p:txBody>
      </p:sp>
      <p:sp>
        <p:nvSpPr>
          <p:cNvPr id="3" name="Content Placeholder 2">
            <a:extLst>
              <a:ext uri="{FF2B5EF4-FFF2-40B4-BE49-F238E27FC236}">
                <a16:creationId xmlns:a16="http://schemas.microsoft.com/office/drawing/2014/main" id="{09761930-1F40-43ED-03B5-89CBD99B578E}"/>
              </a:ext>
            </a:extLst>
          </p:cNvPr>
          <p:cNvSpPr>
            <a:spLocks noGrp="1"/>
          </p:cNvSpPr>
          <p:nvPr>
            <p:ph idx="1"/>
          </p:nvPr>
        </p:nvSpPr>
        <p:spPr>
          <a:xfrm>
            <a:off x="766762" y="877322"/>
            <a:ext cx="10658476" cy="5381238"/>
          </a:xfrm>
        </p:spPr>
        <p:txBody>
          <a:bodyPr>
            <a:normAutofit lnSpcReduction="10000"/>
          </a:bodyPr>
          <a:lstStyle/>
          <a:p>
            <a:r>
              <a:rPr lang="en-GB" sz="2800" dirty="0"/>
              <a:t>The Climate Change Act commits the UK government by law to reducing greenhouse gas emissions by at least 100% of 1990 levels (net zero) by 2050.</a:t>
            </a:r>
          </a:p>
          <a:p>
            <a:r>
              <a:rPr lang="en-GB" sz="2800" dirty="0"/>
              <a:t>Heating accounts for about 37% of total UK carbon emissions (17% for space heating, 4% hot water, 2% cooking and 14% industrial processes)</a:t>
            </a:r>
          </a:p>
          <a:p>
            <a:r>
              <a:rPr lang="en-GB" sz="2800" dirty="0"/>
              <a:t>Keeping our homes warm costs us nearly half of our total energy spend.</a:t>
            </a:r>
          </a:p>
          <a:p>
            <a:r>
              <a:rPr lang="en-GB" sz="2800" dirty="0"/>
              <a:t>Significant opportunity for job creation and other benefits, however some challenges include:</a:t>
            </a:r>
          </a:p>
          <a:p>
            <a:pPr lvl="1"/>
            <a:r>
              <a:rPr lang="en-GB" sz="2800" dirty="0"/>
              <a:t>Scale / size of the challenge – only ~5% of homes currently have low carbon heating</a:t>
            </a:r>
          </a:p>
          <a:p>
            <a:pPr lvl="1"/>
            <a:r>
              <a:rPr lang="en-GB" sz="2800" dirty="0"/>
              <a:t>No silver bullet for decarbonising heat</a:t>
            </a:r>
          </a:p>
          <a:p>
            <a:pPr lvl="1"/>
            <a:r>
              <a:rPr lang="en-GB" sz="2800" dirty="0"/>
              <a:t>Poor energy efficiency in the UK </a:t>
            </a:r>
          </a:p>
          <a:p>
            <a:pPr lvl="1"/>
            <a:r>
              <a:rPr lang="en-GB" sz="2800" dirty="0"/>
              <a:t>Lack of incentives and workforce </a:t>
            </a:r>
          </a:p>
          <a:p>
            <a:pPr lvl="1"/>
            <a:endParaRPr lang="en-GB" sz="2800" dirty="0">
              <a:solidFill>
                <a:srgbClr val="FF0000"/>
              </a:solidFill>
            </a:endParaRPr>
          </a:p>
          <a:p>
            <a:endParaRPr lang="en-GB" sz="2800" dirty="0">
              <a:solidFill>
                <a:srgbClr val="FF0000"/>
              </a:solidFill>
            </a:endParaRPr>
          </a:p>
        </p:txBody>
      </p:sp>
    </p:spTree>
    <p:extLst>
      <p:ext uri="{BB962C8B-B14F-4D97-AF65-F5344CB8AC3E}">
        <p14:creationId xmlns:p14="http://schemas.microsoft.com/office/powerpoint/2010/main" val="48785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81D8-75B8-E100-8DFE-C781F916F41F}"/>
              </a:ext>
            </a:extLst>
          </p:cNvPr>
          <p:cNvSpPr>
            <a:spLocks noGrp="1"/>
          </p:cNvSpPr>
          <p:nvPr>
            <p:ph type="title"/>
          </p:nvPr>
        </p:nvSpPr>
        <p:spPr>
          <a:xfrm>
            <a:off x="194553" y="235897"/>
            <a:ext cx="10658476" cy="641425"/>
          </a:xfrm>
        </p:spPr>
        <p:txBody>
          <a:bodyPr/>
          <a:lstStyle/>
          <a:p>
            <a:r>
              <a:rPr lang="en-GB" dirty="0"/>
              <a:t>Heat Networks</a:t>
            </a:r>
          </a:p>
        </p:txBody>
      </p:sp>
      <p:sp>
        <p:nvSpPr>
          <p:cNvPr id="3" name="Content Placeholder 2">
            <a:extLst>
              <a:ext uri="{FF2B5EF4-FFF2-40B4-BE49-F238E27FC236}">
                <a16:creationId xmlns:a16="http://schemas.microsoft.com/office/drawing/2014/main" id="{09761930-1F40-43ED-03B5-89CBD99B578E}"/>
              </a:ext>
            </a:extLst>
          </p:cNvPr>
          <p:cNvSpPr>
            <a:spLocks noGrp="1"/>
          </p:cNvSpPr>
          <p:nvPr>
            <p:ph idx="1"/>
          </p:nvPr>
        </p:nvSpPr>
        <p:spPr>
          <a:xfrm>
            <a:off x="194553" y="877322"/>
            <a:ext cx="11230685" cy="5022640"/>
          </a:xfrm>
        </p:spPr>
        <p:txBody>
          <a:bodyPr>
            <a:normAutofit fontScale="77500" lnSpcReduction="20000"/>
          </a:bodyPr>
          <a:lstStyle/>
          <a:p>
            <a:r>
              <a:rPr lang="en-GB" sz="2800" dirty="0"/>
              <a:t>In the UK today there are around 17000 heat networks connecting 500,000 customers, with 446,517 homes connected. </a:t>
            </a:r>
          </a:p>
          <a:p>
            <a:r>
              <a:rPr lang="en-GB" sz="2800" dirty="0"/>
              <a:t>Can deliver warmth, cooling and security of supply to our homes and businesses.</a:t>
            </a:r>
          </a:p>
          <a:p>
            <a:r>
              <a:rPr lang="en-GB" sz="2800" dirty="0"/>
              <a:t>Customers connected include domestic customers, retail, universities, hospitals, art, leisure and community buildings. </a:t>
            </a:r>
          </a:p>
          <a:p>
            <a:r>
              <a:rPr lang="en-GB" sz="2800" dirty="0"/>
              <a:t>According to CCC, can provide around 18% of UK heat demand by 2050 (3% today)  </a:t>
            </a:r>
          </a:p>
          <a:p>
            <a:endParaRPr lang="en-GB" sz="2800" dirty="0"/>
          </a:p>
          <a:p>
            <a:endParaRPr lang="en-GB" sz="2800" dirty="0"/>
          </a:p>
          <a:p>
            <a:r>
              <a:rPr lang="en-GB" sz="2800" dirty="0"/>
              <a:t>Cost effective low carbon heat –reduce CO</a:t>
            </a:r>
            <a:r>
              <a:rPr lang="en-GB" sz="2800" baseline="-25000" dirty="0"/>
              <a:t>2 </a:t>
            </a:r>
            <a:r>
              <a:rPr lang="en-GB" sz="2800" dirty="0"/>
              <a:t>by 700,000 tonnes and save 3,000GWh of gas imports a year</a:t>
            </a:r>
          </a:p>
          <a:p>
            <a:r>
              <a:rPr lang="en-GB" sz="2800" dirty="0"/>
              <a:t>Utilising waste heat</a:t>
            </a:r>
          </a:p>
          <a:p>
            <a:r>
              <a:rPr lang="en-GB" sz="2800" dirty="0"/>
              <a:t>Create jobs – 20-35,000 new direct jobs by 2050</a:t>
            </a:r>
          </a:p>
          <a:p>
            <a:r>
              <a:rPr lang="en-GB" sz="2800" dirty="0"/>
              <a:t>Reduce consumer bills – customers on average save £100 a year compared to gas </a:t>
            </a:r>
          </a:p>
          <a:p>
            <a:r>
              <a:rPr lang="en-GB" sz="2800" dirty="0"/>
              <a:t>Catalyst for growth - attract up to £60-80bn investment by 2050</a:t>
            </a:r>
          </a:p>
          <a:p>
            <a:r>
              <a:rPr lang="en-GB" sz="2800" dirty="0"/>
              <a:t>Flexible stable energy system</a:t>
            </a:r>
          </a:p>
        </p:txBody>
      </p:sp>
      <p:sp>
        <p:nvSpPr>
          <p:cNvPr id="4" name="Title 1">
            <a:extLst>
              <a:ext uri="{FF2B5EF4-FFF2-40B4-BE49-F238E27FC236}">
                <a16:creationId xmlns:a16="http://schemas.microsoft.com/office/drawing/2014/main" id="{FD43E92C-6652-699D-9E73-316C4C35C99F}"/>
              </a:ext>
            </a:extLst>
          </p:cNvPr>
          <p:cNvSpPr txBox="1">
            <a:spLocks/>
          </p:cNvSpPr>
          <p:nvPr/>
        </p:nvSpPr>
        <p:spPr>
          <a:xfrm>
            <a:off x="194553" y="2908076"/>
            <a:ext cx="10658476" cy="641425"/>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cap="none" baseline="0">
                <a:solidFill>
                  <a:schemeClr val="accent1"/>
                </a:solidFill>
                <a:latin typeface="+mj-lt"/>
                <a:ea typeface="+mj-ea"/>
                <a:cs typeface="+mj-cs"/>
              </a:defRPr>
            </a:lvl1pPr>
          </a:lstStyle>
          <a:p>
            <a:r>
              <a:rPr lang="en-GB" dirty="0"/>
              <a:t>Benefits</a:t>
            </a:r>
          </a:p>
        </p:txBody>
      </p:sp>
    </p:spTree>
    <p:extLst>
      <p:ext uri="{BB962C8B-B14F-4D97-AF65-F5344CB8AC3E}">
        <p14:creationId xmlns:p14="http://schemas.microsoft.com/office/powerpoint/2010/main" val="222926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9560-7FEE-5FA6-5019-DF5644303CEF}"/>
              </a:ext>
            </a:extLst>
          </p:cNvPr>
          <p:cNvSpPr>
            <a:spLocks noGrp="1"/>
          </p:cNvSpPr>
          <p:nvPr>
            <p:ph type="title"/>
          </p:nvPr>
        </p:nvSpPr>
        <p:spPr>
          <a:xfrm>
            <a:off x="336729" y="130939"/>
            <a:ext cx="10658476" cy="641425"/>
          </a:xfrm>
        </p:spPr>
        <p:txBody>
          <a:bodyPr>
            <a:normAutofit fontScale="90000"/>
          </a:bodyPr>
          <a:lstStyle/>
          <a:p>
            <a:r>
              <a:rPr lang="en-GB" dirty="0">
                <a:ea typeface="Calibri Light"/>
                <a:cs typeface="Calibri Light"/>
              </a:rPr>
              <a:t>What role does a Local Authority have in the development of Heat Networks? </a:t>
            </a:r>
            <a:endParaRPr lang="en-GB" dirty="0"/>
          </a:p>
        </p:txBody>
      </p:sp>
      <p:pic>
        <p:nvPicPr>
          <p:cNvPr id="5" name="Content Placeholder 4" descr="A diagram of a local authority&#10;&#10;Description automatically generated">
            <a:extLst>
              <a:ext uri="{FF2B5EF4-FFF2-40B4-BE49-F238E27FC236}">
                <a16:creationId xmlns:a16="http://schemas.microsoft.com/office/drawing/2014/main" id="{40D4DF1E-0E05-EB92-587B-DE56736FAD2A}"/>
              </a:ext>
            </a:extLst>
          </p:cNvPr>
          <p:cNvPicPr>
            <a:picLocks noGrp="1" noChangeAspect="1"/>
          </p:cNvPicPr>
          <p:nvPr>
            <p:ph idx="1"/>
          </p:nvPr>
        </p:nvPicPr>
        <p:blipFill>
          <a:blip r:embed="rId3"/>
          <a:stretch>
            <a:fillRect/>
          </a:stretch>
        </p:blipFill>
        <p:spPr>
          <a:xfrm>
            <a:off x="1307223" y="1039304"/>
            <a:ext cx="8717489" cy="5037406"/>
          </a:xfrm>
        </p:spPr>
      </p:pic>
      <p:sp>
        <p:nvSpPr>
          <p:cNvPr id="6" name="TextBox 5">
            <a:extLst>
              <a:ext uri="{FF2B5EF4-FFF2-40B4-BE49-F238E27FC236}">
                <a16:creationId xmlns:a16="http://schemas.microsoft.com/office/drawing/2014/main" id="{64B71F95-F74A-D4C1-CBBB-65AD514E2339}"/>
              </a:ext>
            </a:extLst>
          </p:cNvPr>
          <p:cNvSpPr txBox="1"/>
          <p:nvPr/>
        </p:nvSpPr>
        <p:spPr>
          <a:xfrm>
            <a:off x="1619250" y="6343650"/>
            <a:ext cx="4470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Source: Newcastle City Council</a:t>
            </a:r>
            <a:endParaRPr lang="en-GB"/>
          </a:p>
        </p:txBody>
      </p:sp>
    </p:spTree>
    <p:extLst>
      <p:ext uri="{BB962C8B-B14F-4D97-AF65-F5344CB8AC3E}">
        <p14:creationId xmlns:p14="http://schemas.microsoft.com/office/powerpoint/2010/main" val="815272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CAA1-E77B-D4BC-345F-495177915131}"/>
              </a:ext>
            </a:extLst>
          </p:cNvPr>
          <p:cNvSpPr>
            <a:spLocks noGrp="1"/>
          </p:cNvSpPr>
          <p:nvPr>
            <p:ph type="title"/>
          </p:nvPr>
        </p:nvSpPr>
        <p:spPr>
          <a:xfrm>
            <a:off x="292100" y="21888"/>
            <a:ext cx="10658476" cy="641425"/>
          </a:xfrm>
        </p:spPr>
        <p:txBody>
          <a:bodyPr/>
          <a:lstStyle/>
          <a:p>
            <a:r>
              <a:rPr lang="en-GB" dirty="0"/>
              <a:t>Heat Network Zoning</a:t>
            </a:r>
          </a:p>
        </p:txBody>
      </p:sp>
      <p:sp>
        <p:nvSpPr>
          <p:cNvPr id="3" name="Content Placeholder 2">
            <a:extLst>
              <a:ext uri="{FF2B5EF4-FFF2-40B4-BE49-F238E27FC236}">
                <a16:creationId xmlns:a16="http://schemas.microsoft.com/office/drawing/2014/main" id="{DEF40A48-03F5-EB54-91B3-554FEA3F3310}"/>
              </a:ext>
            </a:extLst>
          </p:cNvPr>
          <p:cNvSpPr>
            <a:spLocks noGrp="1"/>
          </p:cNvSpPr>
          <p:nvPr>
            <p:ph idx="1"/>
          </p:nvPr>
        </p:nvSpPr>
        <p:spPr>
          <a:xfrm>
            <a:off x="622570" y="663313"/>
            <a:ext cx="8151779" cy="5197738"/>
          </a:xfrm>
        </p:spPr>
        <p:txBody>
          <a:bodyPr vert="horz" lIns="0" tIns="0" rIns="0" bIns="0" rtlCol="0" anchor="t">
            <a:normAutofit/>
          </a:bodyPr>
          <a:lstStyle/>
          <a:p>
            <a:r>
              <a:rPr lang="en-GB" sz="2800" dirty="0"/>
              <a:t>Heat network zoning will designate areas of England where heat networks can provide the lowest cost, low carbon heating solution.</a:t>
            </a:r>
          </a:p>
          <a:p>
            <a:r>
              <a:rPr lang="en-GB" sz="2800" dirty="0"/>
              <a:t>It will enable pace and scale through:</a:t>
            </a:r>
          </a:p>
          <a:p>
            <a:pPr lvl="1"/>
            <a:r>
              <a:rPr lang="en-GB" sz="2800" dirty="0"/>
              <a:t>Clear signalling</a:t>
            </a:r>
          </a:p>
          <a:p>
            <a:pPr lvl="1"/>
            <a:r>
              <a:rPr lang="en-GB" sz="2800" dirty="0"/>
              <a:t>Reducing risk by</a:t>
            </a:r>
          </a:p>
          <a:p>
            <a:pPr lvl="2"/>
            <a:r>
              <a:rPr lang="en-GB" sz="2800" dirty="0"/>
              <a:t>Facilitating co-ordination</a:t>
            </a:r>
          </a:p>
          <a:p>
            <a:pPr lvl="2"/>
            <a:r>
              <a:rPr lang="en-GB" sz="2800" dirty="0"/>
              <a:t>Increasing revenue certainty</a:t>
            </a:r>
          </a:p>
          <a:p>
            <a:r>
              <a:rPr lang="en-GB" sz="2800" dirty="0"/>
              <a:t>Developing heat network zones across the country will require billions of pounds of investment and deliver a low carbon heating revolution</a:t>
            </a:r>
          </a:p>
        </p:txBody>
      </p:sp>
      <p:pic>
        <p:nvPicPr>
          <p:cNvPr id="6" name="Picture 5">
            <a:extLst>
              <a:ext uri="{FF2B5EF4-FFF2-40B4-BE49-F238E27FC236}">
                <a16:creationId xmlns:a16="http://schemas.microsoft.com/office/drawing/2014/main" id="{7D94E7F0-3170-F80A-D0B0-18363D489F1E}"/>
              </a:ext>
            </a:extLst>
          </p:cNvPr>
          <p:cNvPicPr>
            <a:picLocks noChangeAspect="1"/>
          </p:cNvPicPr>
          <p:nvPr/>
        </p:nvPicPr>
        <p:blipFill>
          <a:blip r:embed="rId3"/>
          <a:stretch>
            <a:fillRect/>
          </a:stretch>
        </p:blipFill>
        <p:spPr>
          <a:xfrm>
            <a:off x="8972234" y="1109552"/>
            <a:ext cx="2597196" cy="3915519"/>
          </a:xfrm>
          <a:prstGeom prst="rect">
            <a:avLst/>
          </a:prstGeom>
        </p:spPr>
      </p:pic>
    </p:spTree>
    <p:extLst>
      <p:ext uri="{BB962C8B-B14F-4D97-AF65-F5344CB8AC3E}">
        <p14:creationId xmlns:p14="http://schemas.microsoft.com/office/powerpoint/2010/main" val="3986752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7710-FBD6-7CB6-0417-480CF163826D}"/>
              </a:ext>
            </a:extLst>
          </p:cNvPr>
          <p:cNvSpPr>
            <a:spLocks noGrp="1"/>
          </p:cNvSpPr>
          <p:nvPr>
            <p:ph type="title"/>
          </p:nvPr>
        </p:nvSpPr>
        <p:spPr>
          <a:xfrm>
            <a:off x="282862" y="2433"/>
            <a:ext cx="10658476" cy="641425"/>
          </a:xfrm>
        </p:spPr>
        <p:txBody>
          <a:bodyPr/>
          <a:lstStyle/>
          <a:p>
            <a:r>
              <a:rPr lang="en-GB" dirty="0"/>
              <a:t>Primary Legislation</a:t>
            </a:r>
          </a:p>
        </p:txBody>
      </p:sp>
      <p:sp>
        <p:nvSpPr>
          <p:cNvPr id="3" name="Content Placeholder 2">
            <a:extLst>
              <a:ext uri="{FF2B5EF4-FFF2-40B4-BE49-F238E27FC236}">
                <a16:creationId xmlns:a16="http://schemas.microsoft.com/office/drawing/2014/main" id="{79BAD10B-043D-48C2-1EE9-4A2F4ED222FA}"/>
              </a:ext>
            </a:extLst>
          </p:cNvPr>
          <p:cNvSpPr>
            <a:spLocks noGrp="1"/>
          </p:cNvSpPr>
          <p:nvPr>
            <p:ph idx="1"/>
          </p:nvPr>
        </p:nvSpPr>
        <p:spPr>
          <a:xfrm>
            <a:off x="282862" y="643858"/>
            <a:ext cx="10788938" cy="3889232"/>
          </a:xfrm>
        </p:spPr>
        <p:txBody>
          <a:bodyPr/>
          <a:lstStyle/>
          <a:p>
            <a:pPr marL="0" indent="0">
              <a:buNone/>
            </a:pPr>
            <a:r>
              <a:rPr lang="en-GB" dirty="0"/>
              <a:t>The Energy Bill is proceeding through Parliament. It will:</a:t>
            </a:r>
          </a:p>
          <a:p>
            <a:r>
              <a:rPr lang="en-GB" dirty="0"/>
              <a:t>Provide powers to deliver zoning through regulations:</a:t>
            </a:r>
          </a:p>
          <a:p>
            <a:pPr lvl="1"/>
            <a:r>
              <a:rPr lang="en-GB" dirty="0"/>
              <a:t>Nationwide methodology for identifying and designating zones</a:t>
            </a:r>
          </a:p>
          <a:p>
            <a:pPr lvl="1"/>
            <a:r>
              <a:rPr lang="en-GB" dirty="0"/>
              <a:t>Creation of Zone Coordinator and Central Authority roles</a:t>
            </a:r>
          </a:p>
          <a:p>
            <a:pPr lvl="1"/>
            <a:r>
              <a:rPr lang="en-GB" dirty="0"/>
              <a:t>Certain buildings and heat sources required to connect. </a:t>
            </a:r>
          </a:p>
          <a:p>
            <a:r>
              <a:rPr lang="en-GB" dirty="0"/>
              <a:t>Establish the wider regulatory framework</a:t>
            </a:r>
          </a:p>
          <a:p>
            <a:pPr lvl="1"/>
            <a:r>
              <a:rPr lang="en-GB" dirty="0"/>
              <a:t>Ofgem as regulator</a:t>
            </a:r>
          </a:p>
          <a:p>
            <a:pPr lvl="2"/>
            <a:r>
              <a:rPr lang="en-GB" dirty="0"/>
              <a:t>Ensure fair and transparent pricing</a:t>
            </a:r>
          </a:p>
          <a:p>
            <a:pPr lvl="2"/>
            <a:r>
              <a:rPr lang="en-GB" dirty="0"/>
              <a:t>Safeguard service standards</a:t>
            </a:r>
          </a:p>
          <a:p>
            <a:pPr lvl="2"/>
            <a:r>
              <a:rPr lang="en-GB" dirty="0"/>
              <a:t>Enforce technical standards</a:t>
            </a:r>
          </a:p>
          <a:p>
            <a:pPr lvl="1"/>
            <a:r>
              <a:rPr lang="en-GB" dirty="0"/>
              <a:t>Rights and powers licensing regime</a:t>
            </a:r>
          </a:p>
          <a:p>
            <a:pPr lvl="1"/>
            <a:r>
              <a:rPr lang="en-GB" dirty="0"/>
              <a:t>Energy Ombudsman and Citizen Advice as alternative dispute resolution and consumer advocacy bodies. </a:t>
            </a:r>
          </a:p>
        </p:txBody>
      </p:sp>
      <p:sp>
        <p:nvSpPr>
          <p:cNvPr id="5" name="Title 1">
            <a:extLst>
              <a:ext uri="{FF2B5EF4-FFF2-40B4-BE49-F238E27FC236}">
                <a16:creationId xmlns:a16="http://schemas.microsoft.com/office/drawing/2014/main" id="{0CAB1238-EA92-C5CB-8FB4-2867FDCBE7AF}"/>
              </a:ext>
            </a:extLst>
          </p:cNvPr>
          <p:cNvSpPr txBox="1">
            <a:spLocks/>
          </p:cNvSpPr>
          <p:nvPr/>
        </p:nvSpPr>
        <p:spPr>
          <a:xfrm>
            <a:off x="282862" y="4594369"/>
            <a:ext cx="10658476" cy="641425"/>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cap="none" baseline="0">
                <a:solidFill>
                  <a:schemeClr val="accent1"/>
                </a:solidFill>
                <a:latin typeface="+mj-lt"/>
                <a:ea typeface="+mj-ea"/>
                <a:cs typeface="+mj-cs"/>
              </a:defRPr>
            </a:lvl1pPr>
          </a:lstStyle>
          <a:p>
            <a:r>
              <a:rPr lang="en-GB"/>
              <a:t>Identifying Heat Network Zones</a:t>
            </a:r>
          </a:p>
        </p:txBody>
      </p:sp>
      <p:sp>
        <p:nvSpPr>
          <p:cNvPr id="6" name="TextBox 5">
            <a:extLst>
              <a:ext uri="{FF2B5EF4-FFF2-40B4-BE49-F238E27FC236}">
                <a16:creationId xmlns:a16="http://schemas.microsoft.com/office/drawing/2014/main" id="{68F74AAF-BE06-428F-D29E-06D6AA3C33B6}"/>
              </a:ext>
            </a:extLst>
          </p:cNvPr>
          <p:cNvSpPr txBox="1"/>
          <p:nvPr/>
        </p:nvSpPr>
        <p:spPr>
          <a:xfrm>
            <a:off x="152400" y="5249304"/>
            <a:ext cx="10324493" cy="923330"/>
          </a:xfrm>
          <a:prstGeom prst="rect">
            <a:avLst/>
          </a:prstGeom>
          <a:noFill/>
        </p:spPr>
        <p:txBody>
          <a:bodyPr wrap="square" rtlCol="0">
            <a:spAutoFit/>
          </a:bodyPr>
          <a:lstStyle/>
          <a:p>
            <a:pPr marL="285750" indent="-285750">
              <a:buFont typeface="Arial" panose="020B0604020202020204" pitchFamily="34" charset="0"/>
              <a:buChar char="•"/>
            </a:pPr>
            <a:r>
              <a:rPr lang="en-GB">
                <a:solidFill>
                  <a:schemeClr val="accent6">
                    <a:lumMod val="75000"/>
                  </a:schemeClr>
                </a:solidFill>
              </a:rPr>
              <a:t>Standard methodology for identifying and designating zones. </a:t>
            </a:r>
          </a:p>
          <a:p>
            <a:pPr marL="285750" indent="-285750">
              <a:buFont typeface="Arial" panose="020B0604020202020204" pitchFamily="34" charset="0"/>
              <a:buChar char="•"/>
            </a:pPr>
            <a:r>
              <a:rPr lang="en-GB">
                <a:solidFill>
                  <a:schemeClr val="accent6">
                    <a:lumMod val="75000"/>
                  </a:schemeClr>
                </a:solidFill>
              </a:rPr>
              <a:t>Initial national modelling followed by local refinement</a:t>
            </a:r>
          </a:p>
          <a:p>
            <a:pPr marL="285750" indent="-285750">
              <a:buFont typeface="Arial" panose="020B0604020202020204" pitchFamily="34" charset="0"/>
              <a:buChar char="•"/>
            </a:pPr>
            <a:r>
              <a:rPr lang="en-GB">
                <a:solidFill>
                  <a:schemeClr val="accent6">
                    <a:lumMod val="75000"/>
                  </a:schemeClr>
                </a:solidFill>
              </a:rPr>
              <a:t>Initial pilot underway in 28 towns and cities including Newcastle and Sunderland</a:t>
            </a:r>
          </a:p>
        </p:txBody>
      </p:sp>
      <p:pic>
        <p:nvPicPr>
          <p:cNvPr id="8" name="Picture 7">
            <a:extLst>
              <a:ext uri="{FF2B5EF4-FFF2-40B4-BE49-F238E27FC236}">
                <a16:creationId xmlns:a16="http://schemas.microsoft.com/office/drawing/2014/main" id="{DDD3F204-204E-EE61-206A-1256B9BF0C8F}"/>
              </a:ext>
            </a:extLst>
          </p:cNvPr>
          <p:cNvPicPr>
            <a:picLocks noChangeAspect="1"/>
          </p:cNvPicPr>
          <p:nvPr/>
        </p:nvPicPr>
        <p:blipFill>
          <a:blip r:embed="rId3"/>
          <a:stretch>
            <a:fillRect/>
          </a:stretch>
        </p:blipFill>
        <p:spPr>
          <a:xfrm>
            <a:off x="6888540" y="582579"/>
            <a:ext cx="5020598" cy="2854260"/>
          </a:xfrm>
          <a:prstGeom prst="rect">
            <a:avLst/>
          </a:prstGeom>
        </p:spPr>
      </p:pic>
    </p:spTree>
    <p:extLst>
      <p:ext uri="{BB962C8B-B14F-4D97-AF65-F5344CB8AC3E}">
        <p14:creationId xmlns:p14="http://schemas.microsoft.com/office/powerpoint/2010/main" val="3885907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A9E2-B92E-E5BE-FEC5-AF83C9FB9BBA}"/>
              </a:ext>
            </a:extLst>
          </p:cNvPr>
          <p:cNvSpPr>
            <a:spLocks noGrp="1"/>
          </p:cNvSpPr>
          <p:nvPr>
            <p:ph type="title"/>
          </p:nvPr>
        </p:nvSpPr>
        <p:spPr>
          <a:xfrm>
            <a:off x="203200" y="88901"/>
            <a:ext cx="5219307" cy="787114"/>
          </a:xfrm>
        </p:spPr>
        <p:txBody>
          <a:bodyPr vert="horz" lIns="91440" tIns="45720" rIns="91440" bIns="45720" rtlCol="0" anchor="b">
            <a:normAutofit/>
          </a:bodyPr>
          <a:lstStyle/>
          <a:p>
            <a:r>
              <a:rPr lang="en-US" kern="1200" dirty="0">
                <a:latin typeface="+mj-lt"/>
                <a:ea typeface="+mj-ea"/>
                <a:cs typeface="+mj-cs"/>
              </a:rPr>
              <a:t>Sources of Heat</a:t>
            </a:r>
          </a:p>
        </p:txBody>
      </p:sp>
      <p:sp>
        <p:nvSpPr>
          <p:cNvPr id="3" name="Content Placeholder 2">
            <a:extLst>
              <a:ext uri="{FF2B5EF4-FFF2-40B4-BE49-F238E27FC236}">
                <a16:creationId xmlns:a16="http://schemas.microsoft.com/office/drawing/2014/main" id="{2DE2DE34-398C-AFE8-3820-88C6192EDCF6}"/>
              </a:ext>
            </a:extLst>
          </p:cNvPr>
          <p:cNvSpPr>
            <a:spLocks noGrp="1"/>
          </p:cNvSpPr>
          <p:nvPr>
            <p:ph idx="1"/>
          </p:nvPr>
        </p:nvSpPr>
        <p:spPr>
          <a:xfrm>
            <a:off x="432192" y="1093500"/>
            <a:ext cx="5968608" cy="5142199"/>
          </a:xfrm>
        </p:spPr>
        <p:txBody>
          <a:bodyPr vert="horz" lIns="91440" tIns="45720" rIns="91440" bIns="45720" rtlCol="0" anchor="t">
            <a:normAutofit/>
          </a:bodyPr>
          <a:lstStyle/>
          <a:p>
            <a:pPr marL="0" indent="0">
              <a:buNone/>
            </a:pPr>
            <a:r>
              <a:rPr lang="en-US" dirty="0"/>
              <a:t>Heat networks are fuel agnostic</a:t>
            </a:r>
          </a:p>
          <a:p>
            <a:pPr marL="0" indent="0">
              <a:buNone/>
            </a:pPr>
            <a:r>
              <a:rPr lang="en-US" dirty="0"/>
              <a:t>Examples:</a:t>
            </a:r>
          </a:p>
          <a:p>
            <a:pPr lvl="1"/>
            <a:r>
              <a:rPr lang="en-US" dirty="0"/>
              <a:t>Gas boilers</a:t>
            </a:r>
          </a:p>
          <a:p>
            <a:pPr lvl="1"/>
            <a:r>
              <a:rPr lang="en-US" dirty="0"/>
              <a:t>Combined Heat and Power plants</a:t>
            </a:r>
          </a:p>
          <a:p>
            <a:pPr lvl="1"/>
            <a:r>
              <a:rPr lang="en-US" dirty="0"/>
              <a:t>Waste heat (from industrial processes)</a:t>
            </a:r>
          </a:p>
          <a:p>
            <a:pPr lvl="1"/>
            <a:r>
              <a:rPr lang="en-US" dirty="0"/>
              <a:t>Biomass </a:t>
            </a:r>
            <a:r>
              <a:rPr lang="en-US" dirty="0" err="1"/>
              <a:t>fuelled</a:t>
            </a:r>
            <a:r>
              <a:rPr lang="en-US" dirty="0"/>
              <a:t> boilers</a:t>
            </a:r>
          </a:p>
          <a:p>
            <a:pPr lvl="1"/>
            <a:r>
              <a:rPr lang="en-US" dirty="0"/>
              <a:t>Large –scale heat pumps (water, air, or ground)</a:t>
            </a:r>
          </a:p>
          <a:p>
            <a:pPr lvl="1"/>
            <a:r>
              <a:rPr lang="en-US" dirty="0"/>
              <a:t>Geothermal sources </a:t>
            </a:r>
          </a:p>
          <a:p>
            <a:pPr lvl="1"/>
            <a:r>
              <a:rPr lang="en-US" dirty="0"/>
              <a:t>Underground transport e.g. London Underground waste heat</a:t>
            </a:r>
          </a:p>
          <a:p>
            <a:pPr lvl="1"/>
            <a:r>
              <a:rPr lang="en-US" dirty="0"/>
              <a:t>Waste heat from </a:t>
            </a:r>
            <a:r>
              <a:rPr lang="en-US" dirty="0" err="1"/>
              <a:t>minewater</a:t>
            </a:r>
            <a:endParaRPr lang="en-US" dirty="0"/>
          </a:p>
          <a:p>
            <a:pPr lvl="1"/>
            <a:r>
              <a:rPr lang="en-US" dirty="0"/>
              <a:t>Deep geothermal</a:t>
            </a:r>
          </a:p>
          <a:p>
            <a:pPr lvl="1"/>
            <a:r>
              <a:rPr lang="en-US" dirty="0"/>
              <a:t>Data </a:t>
            </a:r>
            <a:r>
              <a:rPr lang="en-US" dirty="0" err="1"/>
              <a:t>centres</a:t>
            </a:r>
            <a:endParaRPr lang="en-US" dirty="0"/>
          </a:p>
          <a:p>
            <a:pPr lvl="1"/>
            <a:r>
              <a:rPr lang="en-US" dirty="0"/>
              <a:t>Large-scale solar thermal (often with seasonal thermal stores). </a:t>
            </a:r>
          </a:p>
          <a:p>
            <a:endParaRPr lang="en-US" dirty="0"/>
          </a:p>
        </p:txBody>
      </p:sp>
      <p:pic>
        <p:nvPicPr>
          <p:cNvPr id="5" name="Picture 4">
            <a:extLst>
              <a:ext uri="{FF2B5EF4-FFF2-40B4-BE49-F238E27FC236}">
                <a16:creationId xmlns:a16="http://schemas.microsoft.com/office/drawing/2014/main" id="{274BC5AC-5914-8189-BD50-48FA6FC941C7}"/>
              </a:ext>
            </a:extLst>
          </p:cNvPr>
          <p:cNvPicPr>
            <a:picLocks noChangeAspect="1"/>
          </p:cNvPicPr>
          <p:nvPr/>
        </p:nvPicPr>
        <p:blipFill>
          <a:blip r:embed="rId3"/>
          <a:stretch>
            <a:fillRect/>
          </a:stretch>
        </p:blipFill>
        <p:spPr>
          <a:xfrm>
            <a:off x="6683773" y="2227088"/>
            <a:ext cx="4597710" cy="2586211"/>
          </a:xfrm>
          <a:prstGeom prst="rect">
            <a:avLst/>
          </a:prstGeom>
        </p:spPr>
      </p:pic>
      <p:grpSp>
        <p:nvGrpSpPr>
          <p:cNvPr id="7" name="Group 9">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9AD741F1-EABE-3BD9-59A4-6186D8773458}"/>
              </a:ext>
            </a:extLst>
          </p:cNvPr>
          <p:cNvSpPr txBox="1"/>
          <p:nvPr/>
        </p:nvSpPr>
        <p:spPr>
          <a:xfrm>
            <a:off x="6794108" y="4892694"/>
            <a:ext cx="4965700" cy="600164"/>
          </a:xfrm>
          <a:prstGeom prst="rect">
            <a:avLst/>
          </a:prstGeom>
          <a:noFill/>
        </p:spPr>
        <p:txBody>
          <a:bodyPr wrap="square" rtlCol="0">
            <a:spAutoFit/>
          </a:bodyPr>
          <a:lstStyle/>
          <a:p>
            <a:r>
              <a:rPr lang="en-GB" sz="1100" dirty="0"/>
              <a:t>Source: ADE, 2018: https://www.theade.co.uk/assets/docs/resources/Heat%20Networks%20in%20the%20UK_v5%20web%20single%20pages.pdf</a:t>
            </a:r>
          </a:p>
        </p:txBody>
      </p:sp>
    </p:spTree>
    <p:extLst>
      <p:ext uri="{BB962C8B-B14F-4D97-AF65-F5344CB8AC3E}">
        <p14:creationId xmlns:p14="http://schemas.microsoft.com/office/powerpoint/2010/main" val="840786526"/>
      </p:ext>
    </p:extLst>
  </p:cSld>
  <p:clrMapOvr>
    <a:masterClrMapping/>
  </p:clrMapOvr>
</p:sld>
</file>

<file path=ppt/theme/theme1.xml><?xml version="1.0" encoding="utf-8"?>
<a:theme xmlns:a="http://schemas.openxmlformats.org/drawingml/2006/main" name="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308053-a768-43f1-bf66-06210bb74c0d">
      <Value>1</Value>
    </TaxCatchAll>
    <lcf76f155ced4ddcb4097134ff3c332f xmlns="c51e0c16-3c70-4bed-930f-b02839d0dd8b">
      <Terms xmlns="http://schemas.microsoft.com/office/infopath/2007/PartnerControls"/>
    </lcf76f155ced4ddcb4097134ff3c332f>
    <MigrationWizIdPermissionLevels xmlns="c51e0c16-3c70-4bed-930f-b02839d0dd8b" xsi:nil="true"/>
    <Review_x0020_Status xmlns="c51e0c16-3c70-4bed-930f-b02839d0dd8b" xsi:nil="true"/>
    <MigrationWizId xmlns="c51e0c16-3c70-4bed-930f-b02839d0dd8b" xsi:nil="true"/>
    <MigrationWizIdPermissions xmlns="c51e0c16-3c70-4bed-930f-b02839d0dd8b" xsi:nil="true"/>
    <MigrationWizIdDocumentLibraryPermissions xmlns="c51e0c16-3c70-4bed-930f-b02839d0dd8b" xsi:nil="true"/>
    <Progress xmlns="c51e0c16-3c70-4bed-930f-b02839d0dd8b">In Review</Progress>
    <Link xmlns="c51e0c16-3c70-4bed-930f-b02839d0dd8b">
      <Url xsi:nil="true"/>
      <Description xsi:nil="true"/>
    </Link>
    <_Flow_SignoffStatus xmlns="c51e0c16-3c70-4bed-930f-b02839d0dd8b" xsi:nil="true"/>
    <MigrationWizIdSecurityGroups xmlns="c51e0c16-3c70-4bed-930f-b02839d0dd8b"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A3B37C370094A947B45A665807D95A87" ma:contentTypeVersion="29" ma:contentTypeDescription="Create a new document." ma:contentTypeScope="" ma:versionID="01d97a06b5e695cf0457bf3342bb977e">
  <xsd:schema xmlns:xsd="http://www.w3.org/2001/XMLSchema" xmlns:xs="http://www.w3.org/2001/XMLSchema" xmlns:p="http://schemas.microsoft.com/office/2006/metadata/properties" xmlns:ns1="c51e0c16-3c70-4bed-930f-b02839d0dd8b" xmlns:ns3="5f308053-a768-43f1-bf66-06210bb74c0d" targetNamespace="http://schemas.microsoft.com/office/2006/metadata/properties" ma:root="true" ma:fieldsID="d7c2235b88ac9abb34b0b2e78184de51" ns1:_="" ns3:_="">
    <xsd:import namespace="c51e0c16-3c70-4bed-930f-b02839d0dd8b"/>
    <xsd:import namespace="5f308053-a768-43f1-bf66-06210bb74c0d"/>
    <xsd:element name="properties">
      <xsd:complexType>
        <xsd:sequence>
          <xsd:element name="documentManagement">
            <xsd:complexType>
              <xsd:all>
                <xsd:element ref="ns1:Review_x0020_Status" minOccurs="0"/>
                <xsd:element ref="ns1:Link" minOccurs="0"/>
                <xsd:element ref="ns1:_Flow_SignoffStatus" minOccurs="0"/>
                <xsd:element ref="ns1:MigrationWizId" minOccurs="0"/>
                <xsd:element ref="ns1:MigrationWizIdPermissions" minOccurs="0"/>
                <xsd:element ref="ns1:MigrationWizIdPermissionLevels" minOccurs="0"/>
                <xsd:element ref="ns1:MigrationWizIdDocumentLibraryPermissions" minOccurs="0"/>
                <xsd:element ref="ns1:MigrationWizIdSecurityGroup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AutoTags" minOccurs="0"/>
                <xsd:element ref="ns1:MediaServiceOCR" minOccurs="0"/>
                <xsd:element ref="ns1:MediaServiceGenerationTime" minOccurs="0"/>
                <xsd:element ref="ns1:MediaServiceEventHashCode" minOccurs="0"/>
                <xsd:element ref="ns1:MediaServiceLocation" minOccurs="0"/>
                <xsd:element ref="ns3:SharedWithUsers" minOccurs="0"/>
                <xsd:element ref="ns3:SharedWithDetails" minOccurs="0"/>
                <xsd:element ref="ns1:MediaLengthInSeconds" minOccurs="0"/>
                <xsd:element ref="ns1:lcf76f155ced4ddcb4097134ff3c332f" minOccurs="0"/>
                <xsd:element ref="ns3:TaxCatchAll" minOccurs="0"/>
                <xsd:element ref="ns1:MediaServiceObjectDetectorVersions" minOccurs="0"/>
                <xsd:element ref="ns1: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e0c16-3c70-4bed-930f-b02839d0dd8b" elementFormDefault="qualified">
    <xsd:import namespace="http://schemas.microsoft.com/office/2006/documentManagement/types"/>
    <xsd:import namespace="http://schemas.microsoft.com/office/infopath/2007/PartnerControls"/>
    <xsd:element name="Review_x0020_Status" ma:index="0" nillable="true" ma:displayName="Review Status" ma:format="Dropdown"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In Process"/>
                        <xsd:enumeration value="In Review"/>
                        <xsd:enumeration value="Signed Off"/>
                      </xsd:restriction>
                    </xsd:simpleType>
                  </xsd:union>
                </xsd:simpleType>
              </xsd:element>
            </xsd:sequence>
          </xsd:extension>
        </xsd:complexContent>
      </xsd:complexType>
    </xsd:element>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5" nillable="true" ma:displayName="Sign-off status" ma:hidden="true" ma:internalName="Sign_x002d_off_x0020_status" ma:readOnly="false">
      <xsd:simpleType>
        <xsd:restriction base="dms:Text"/>
      </xsd:simple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PermissionLevels" ma:index="10" nillable="true" ma:displayName="MigrationWizIdPermissionLevels" ma:hidden="true" ma:internalName="MigrationWizIdPermissionLevels" ma:readOnly="false">
      <xsd:simpleType>
        <xsd:restriction base="dms:Text"/>
      </xsd:simpleType>
    </xsd:element>
    <xsd:element name="MigrationWizIdDocumentLibraryPermissions" ma:index="11" nillable="true" ma:displayName="MigrationWizIdDocumentLibraryPermissions" ma:hidden="true" ma:internalName="MigrationWizIdDocumentLibraryPermissions" ma:readOnly="false">
      <xsd:simpleType>
        <xsd:restriction base="dms:Text"/>
      </xsd:simpleType>
    </xsd:element>
    <xsd:element name="MigrationWizIdSecurityGroups" ma:index="12" nillable="true" ma:displayName="MigrationWizIdSecurityGroups" ma:hidden="true" ma:internalName="MigrationWizIdSecurityGroups"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LengthInSeconds" ma:index="26" nillable="true" ma:displayName="Length (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4afddb5-dc7d-4a25-90c0-e68c37b0a6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Progress" ma:index="33" nillable="true" ma:displayName="Progress" ma:default="In Review" ma:description="Where is this document in process" ma:format="Dropdown" ma:internalName="Progress">
      <xsd:simpleType>
        <xsd:restriction base="dms:Choice">
          <xsd:enumeration value="In Review"/>
          <xsd:enumeration value="With TVCA Comm"/>
          <xsd:enumeration value="Live on Website"/>
          <xsd:enumeration value="Archived"/>
        </xsd:restriction>
      </xsd:simpleType>
    </xsd:element>
  </xsd:schema>
  <xsd:schema xmlns:xsd="http://www.w3.org/2001/XMLSchema" xmlns:xs="http://www.w3.org/2001/XMLSchema" xmlns:dms="http://schemas.microsoft.com/office/2006/documentManagement/types" xmlns:pc="http://schemas.microsoft.com/office/infopath/2007/PartnerControls" targetNamespace="5f308053-a768-43f1-bf66-06210bb74c0d"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43247f23-7141-4778-a08d-7843529ef0d0}" ma:internalName="TaxCatchAll" ma:readOnly="false" ma:showField="CatchAllData" ma:web="5f308053-a768-43f1-bf66-06210bb74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143C72-EF16-46F4-8CE8-EC2419F12CFE}">
  <ds:schemaRefs>
    <ds:schemaRef ds:uri="http://purl.org/dc/elements/1.1/"/>
    <ds:schemaRef ds:uri="http://schemas.microsoft.com/office/2006/metadata/properties"/>
    <ds:schemaRef ds:uri="2ec6ebee-eb2c-4409-bb6f-44a62ab4077e"/>
    <ds:schemaRef ds:uri="075b2052-407b-4e27-9218-519b2acbe890"/>
    <ds:schemaRef ds:uri="http://purl.org/dc/terms/"/>
    <ds:schemaRef ds:uri="aaacb922-5235-4a66-b188-303b9b46fbd7"/>
    <ds:schemaRef ds:uri="http://schemas.microsoft.com/office/infopath/2007/PartnerControls"/>
    <ds:schemaRef ds:uri="http://schemas.microsoft.com/office/2006/documentManagement/types"/>
    <ds:schemaRef ds:uri="http://schemas.openxmlformats.org/package/2006/metadata/core-properties"/>
    <ds:schemaRef ds:uri="a8f60570-4bd3-4f2b-950b-a996de8ab151"/>
    <ds:schemaRef ds:uri="b413c3fd-5a3b-4239-b985-69032e371c04"/>
    <ds:schemaRef ds:uri="0063f72e-ace3-48fb-9c1f-5b513408b31f"/>
    <ds:schemaRef ds:uri="http://www.w3.org/XML/1998/namespace"/>
    <ds:schemaRef ds:uri="http://purl.org/dc/dcmitype/"/>
  </ds:schemaRefs>
</ds:datastoreItem>
</file>

<file path=customXml/itemProps2.xml><?xml version="1.0" encoding="utf-8"?>
<ds:datastoreItem xmlns:ds="http://schemas.openxmlformats.org/officeDocument/2006/customXml" ds:itemID="{B2FA29EB-20EF-4819-9169-F672D753F8EE}">
  <ds:schemaRefs>
    <ds:schemaRef ds:uri="http://schemas.microsoft.com/sharepoint/events"/>
  </ds:schemaRefs>
</ds:datastoreItem>
</file>

<file path=customXml/itemProps3.xml><?xml version="1.0" encoding="utf-8"?>
<ds:datastoreItem xmlns:ds="http://schemas.openxmlformats.org/officeDocument/2006/customXml" ds:itemID="{16575BE5-8ECB-4DE7-89C3-B5119CF988EB}"/>
</file>

<file path=customXml/itemProps4.xml><?xml version="1.0" encoding="utf-8"?>
<ds:datastoreItem xmlns:ds="http://schemas.openxmlformats.org/officeDocument/2006/customXml" ds:itemID="{B511ED00-B458-48C1-954D-BCCF3885D0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1126</TotalTime>
  <Words>2293</Words>
  <Application>Microsoft Office PowerPoint</Application>
  <PresentationFormat>Widescreen</PresentationFormat>
  <Paragraphs>204</Paragraphs>
  <Slides>19</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Arial</vt:lpstr>
      <vt:lpstr>Calibri</vt:lpstr>
      <vt:lpstr>Calibri Light</vt:lpstr>
      <vt:lpstr>YouTube Noto</vt:lpstr>
      <vt:lpstr>Office Theme</vt:lpstr>
      <vt:lpstr>1_Office Theme</vt:lpstr>
      <vt:lpstr>2_Office Theme</vt:lpstr>
      <vt:lpstr>Net Zero Hub Summit </vt:lpstr>
      <vt:lpstr>Overview</vt:lpstr>
      <vt:lpstr>North East Devolution: North East Mayoral Combined Authority</vt:lpstr>
      <vt:lpstr>Decarbonising Heat</vt:lpstr>
      <vt:lpstr>Heat Networks</vt:lpstr>
      <vt:lpstr>What role does a Local Authority have in the development of Heat Networks? </vt:lpstr>
      <vt:lpstr>Heat Network Zoning</vt:lpstr>
      <vt:lpstr>Primary Legislation</vt:lpstr>
      <vt:lpstr>Sources of Heat</vt:lpstr>
      <vt:lpstr>Minewater White Paper</vt:lpstr>
      <vt:lpstr>Deep Geothermal Whitepaper</vt:lpstr>
      <vt:lpstr>Support</vt:lpstr>
      <vt:lpstr>The North East Energy Accelerator</vt:lpstr>
      <vt:lpstr>Heat networks in the North East: the opportunity</vt:lpstr>
      <vt:lpstr>Examples : Newcastle Helix</vt:lpstr>
      <vt:lpstr>Gateshead Town Centre District Energy Scheme </vt:lpstr>
      <vt:lpstr>Seaham Garden Village Project: Geothermal heat shallow – Mine Energy Heat Networks </vt:lpstr>
      <vt:lpstr>River heat source – River Tyne Viking Energy Network Jarrow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Dickinson</dc:creator>
  <cp:lastModifiedBy>Lunn, Elizabeth (North Of Tyne)</cp:lastModifiedBy>
  <cp:revision>7</cp:revision>
  <cp:lastPrinted>2023-10-10T08:08:13Z</cp:lastPrinted>
  <dcterms:created xsi:type="dcterms:W3CDTF">2021-03-17T14:30:56Z</dcterms:created>
  <dcterms:modified xsi:type="dcterms:W3CDTF">2023-10-13T08:13:46Z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0x010100A3B37C370094A947B45A665807D95A87</vt:lpwstr>
  </property>
  <property fmtid="{D5CDD505-2E9C-101B-9397-08002B2CF9AE}" pid="3" name="MediaServiceImageTags">
    <vt:lpwstr/>
  </property>
  <property fmtid="{D5CDD505-2E9C-101B-9397-08002B2CF9AE}" pid="4" name="Business Unit">
    <vt:i4>1</vt:i4>
  </property>
  <property fmtid="{D5CDD505-2E9C-101B-9397-08002B2CF9AE}" pid="5" name="_dlc_DocIdItemGuid">
    <vt:lpwstr>91bf6d63-e438-48f1-9bc8-e961881f409d</vt:lpwstr>
  </property>
</Properties>
</file>