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34" r:id="rId2"/>
    <p:sldMasterId id="2147483721" r:id="rId3"/>
  </p:sldMasterIdLst>
  <p:notesMasterIdLst>
    <p:notesMasterId r:id="rId18"/>
  </p:notesMasterIdLst>
  <p:sldIdLst>
    <p:sldId id="270" r:id="rId4"/>
    <p:sldId id="269" r:id="rId5"/>
    <p:sldId id="268" r:id="rId6"/>
    <p:sldId id="267" r:id="rId7"/>
    <p:sldId id="266" r:id="rId8"/>
    <p:sldId id="265" r:id="rId9"/>
    <p:sldId id="264" r:id="rId10"/>
    <p:sldId id="263" r:id="rId11"/>
    <p:sldId id="262" r:id="rId12"/>
    <p:sldId id="261" r:id="rId13"/>
    <p:sldId id="260" r:id="rId14"/>
    <p:sldId id="259" r:id="rId15"/>
    <p:sldId id="258" r:id="rId16"/>
    <p:sldId id="257" r:id="rId1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C6ED7-20B8-8DCF-B957-8AFEA4894056}" v="15" dt="2023-11-02T10:34:52.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 Id="rId27"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72522-1569-41C2-B799-1A731EB40D83}"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88B101A5-B300-468A-B4A6-D5CF0BFFD8CF}">
      <dgm:prSet/>
      <dgm:spPr/>
      <dgm:t>
        <a:bodyPr/>
        <a:lstStyle/>
        <a:p>
          <a:pPr>
            <a:lnSpc>
              <a:spcPct val="100000"/>
            </a:lnSpc>
            <a:defRPr b="1"/>
          </a:pPr>
          <a:r>
            <a:rPr lang="en-US"/>
            <a:t>We are busy but are we effective?</a:t>
          </a:r>
        </a:p>
      </dgm:t>
    </dgm:pt>
    <dgm:pt modelId="{176337E1-CA8B-4E35-AC92-4DD2C8413E42}" type="parTrans" cxnId="{410BBEB6-2D6A-4EFA-BBAB-DEF867C70E6C}">
      <dgm:prSet/>
      <dgm:spPr/>
      <dgm:t>
        <a:bodyPr/>
        <a:lstStyle/>
        <a:p>
          <a:endParaRPr lang="en-US"/>
        </a:p>
      </dgm:t>
    </dgm:pt>
    <dgm:pt modelId="{A158A7A3-53AB-4D44-A9E2-1F1CA2B64DF9}" type="sibTrans" cxnId="{410BBEB6-2D6A-4EFA-BBAB-DEF867C70E6C}">
      <dgm:prSet/>
      <dgm:spPr/>
      <dgm:t>
        <a:bodyPr/>
        <a:lstStyle/>
        <a:p>
          <a:endParaRPr lang="en-US"/>
        </a:p>
      </dgm:t>
    </dgm:pt>
    <dgm:pt modelId="{2F5785F4-5F84-4300-97FF-E708C2158CED}">
      <dgm:prSet/>
      <dgm:spPr/>
      <dgm:t>
        <a:bodyPr/>
        <a:lstStyle/>
        <a:p>
          <a:pPr>
            <a:lnSpc>
              <a:spcPct val="100000"/>
            </a:lnSpc>
            <a:defRPr b="1"/>
          </a:pPr>
          <a:r>
            <a:rPr lang="en-US"/>
            <a:t>What are the Critical Success Factors?</a:t>
          </a:r>
        </a:p>
      </dgm:t>
    </dgm:pt>
    <dgm:pt modelId="{87C32CA2-4B85-4297-8D24-C53A78666823}" type="parTrans" cxnId="{0BBD8F15-EC8F-43A8-87EA-398E838CE4EF}">
      <dgm:prSet/>
      <dgm:spPr/>
      <dgm:t>
        <a:bodyPr/>
        <a:lstStyle/>
        <a:p>
          <a:endParaRPr lang="en-US"/>
        </a:p>
      </dgm:t>
    </dgm:pt>
    <dgm:pt modelId="{B22E885C-D95D-4C6A-A62C-CFA24EE20346}" type="sibTrans" cxnId="{0BBD8F15-EC8F-43A8-87EA-398E838CE4EF}">
      <dgm:prSet/>
      <dgm:spPr/>
      <dgm:t>
        <a:bodyPr/>
        <a:lstStyle/>
        <a:p>
          <a:endParaRPr lang="en-US"/>
        </a:p>
      </dgm:t>
    </dgm:pt>
    <dgm:pt modelId="{2D50D74C-5209-42DC-BBA8-F52ABA98E4B0}">
      <dgm:prSet/>
      <dgm:spPr/>
      <dgm:t>
        <a:bodyPr/>
        <a:lstStyle/>
        <a:p>
          <a:pPr>
            <a:lnSpc>
              <a:spcPct val="100000"/>
            </a:lnSpc>
          </a:pPr>
          <a:r>
            <a:rPr lang="en-US" dirty="0"/>
            <a:t>Short-termism</a:t>
          </a:r>
        </a:p>
      </dgm:t>
    </dgm:pt>
    <dgm:pt modelId="{AD4D98E9-05AC-4AE0-8691-33680035A33A}" type="parTrans" cxnId="{605A238E-C1EE-478F-9EE9-C0454A1D1CA9}">
      <dgm:prSet/>
      <dgm:spPr/>
      <dgm:t>
        <a:bodyPr/>
        <a:lstStyle/>
        <a:p>
          <a:endParaRPr lang="en-US"/>
        </a:p>
      </dgm:t>
    </dgm:pt>
    <dgm:pt modelId="{617B5E90-5835-4D9F-BFF8-AFAB520EF290}" type="sibTrans" cxnId="{605A238E-C1EE-478F-9EE9-C0454A1D1CA9}">
      <dgm:prSet/>
      <dgm:spPr/>
      <dgm:t>
        <a:bodyPr/>
        <a:lstStyle/>
        <a:p>
          <a:endParaRPr lang="en-US"/>
        </a:p>
      </dgm:t>
    </dgm:pt>
    <dgm:pt modelId="{C029D43D-B19B-4E60-9361-21A2347B9CE6}">
      <dgm:prSet/>
      <dgm:spPr/>
      <dgm:t>
        <a:bodyPr/>
        <a:lstStyle/>
        <a:p>
          <a:pPr>
            <a:lnSpc>
              <a:spcPct val="100000"/>
            </a:lnSpc>
          </a:pPr>
          <a:r>
            <a:rPr lang="en-US" dirty="0"/>
            <a:t>Reliant on or responding to </a:t>
          </a:r>
          <a:r>
            <a:rPr lang="en-US" dirty="0" err="1"/>
            <a:t>UKGov</a:t>
          </a:r>
          <a:r>
            <a:rPr lang="en-US" dirty="0"/>
            <a:t> funding</a:t>
          </a:r>
        </a:p>
      </dgm:t>
    </dgm:pt>
    <dgm:pt modelId="{90E6792A-DB37-4739-A484-14B6587B8BCA}" type="parTrans" cxnId="{474218AB-2631-4D44-AD86-A24C070098A6}">
      <dgm:prSet/>
      <dgm:spPr/>
      <dgm:t>
        <a:bodyPr/>
        <a:lstStyle/>
        <a:p>
          <a:endParaRPr lang="en-US"/>
        </a:p>
      </dgm:t>
    </dgm:pt>
    <dgm:pt modelId="{B7855F26-E481-4BF5-A952-20230EAFC859}" type="sibTrans" cxnId="{474218AB-2631-4D44-AD86-A24C070098A6}">
      <dgm:prSet/>
      <dgm:spPr/>
      <dgm:t>
        <a:bodyPr/>
        <a:lstStyle/>
        <a:p>
          <a:endParaRPr lang="en-US"/>
        </a:p>
      </dgm:t>
    </dgm:pt>
    <dgm:pt modelId="{4EEF4D8C-B0F2-41E1-A4F4-5869D45B24CF}">
      <dgm:prSet/>
      <dgm:spPr/>
      <dgm:t>
        <a:bodyPr/>
        <a:lstStyle/>
        <a:p>
          <a:pPr>
            <a:lnSpc>
              <a:spcPct val="100000"/>
            </a:lnSpc>
          </a:pPr>
          <a:r>
            <a:rPr lang="en-US"/>
            <a:t>UKGov policy driven</a:t>
          </a:r>
        </a:p>
      </dgm:t>
    </dgm:pt>
    <dgm:pt modelId="{C1B30E12-8C23-466F-BEE2-8D92128BD507}" type="parTrans" cxnId="{AB72E407-2BCF-49EA-B16E-E4F6AA80F3E8}">
      <dgm:prSet/>
      <dgm:spPr/>
      <dgm:t>
        <a:bodyPr/>
        <a:lstStyle/>
        <a:p>
          <a:endParaRPr lang="en-US"/>
        </a:p>
      </dgm:t>
    </dgm:pt>
    <dgm:pt modelId="{6E68952D-1AE0-46FB-81A4-896EFE721B79}" type="sibTrans" cxnId="{AB72E407-2BCF-49EA-B16E-E4F6AA80F3E8}">
      <dgm:prSet/>
      <dgm:spPr/>
      <dgm:t>
        <a:bodyPr/>
        <a:lstStyle/>
        <a:p>
          <a:endParaRPr lang="en-US"/>
        </a:p>
      </dgm:t>
    </dgm:pt>
    <dgm:pt modelId="{EB3757F3-4E93-470E-9AF5-FAF414E3294E}">
      <dgm:prSet/>
      <dgm:spPr/>
      <dgm:t>
        <a:bodyPr/>
        <a:lstStyle/>
        <a:p>
          <a:pPr>
            <a:lnSpc>
              <a:spcPct val="100000"/>
            </a:lnSpc>
            <a:defRPr b="1"/>
          </a:pPr>
          <a:r>
            <a:rPr lang="en-US"/>
            <a:t>Many routes to Net Zero, how do we choose?</a:t>
          </a:r>
        </a:p>
      </dgm:t>
    </dgm:pt>
    <dgm:pt modelId="{4C40E73F-0AA9-4932-A48B-46142D7298F6}" type="parTrans" cxnId="{268D4B92-18AB-4E13-BBEA-645D99BAF301}">
      <dgm:prSet/>
      <dgm:spPr/>
      <dgm:t>
        <a:bodyPr/>
        <a:lstStyle/>
        <a:p>
          <a:endParaRPr lang="en-US"/>
        </a:p>
      </dgm:t>
    </dgm:pt>
    <dgm:pt modelId="{9633CDC4-D08A-4154-B702-7DAF5576DC38}" type="sibTrans" cxnId="{268D4B92-18AB-4E13-BBEA-645D99BAF301}">
      <dgm:prSet/>
      <dgm:spPr/>
      <dgm:t>
        <a:bodyPr/>
        <a:lstStyle/>
        <a:p>
          <a:endParaRPr lang="en-US"/>
        </a:p>
      </dgm:t>
    </dgm:pt>
    <dgm:pt modelId="{F1E3B495-DA75-408B-8FEF-079147566043}" type="pres">
      <dgm:prSet presAssocID="{FC172522-1569-41C2-B799-1A731EB40D83}" presName="root" presStyleCnt="0">
        <dgm:presLayoutVars>
          <dgm:dir/>
          <dgm:resizeHandles val="exact"/>
        </dgm:presLayoutVars>
      </dgm:prSet>
      <dgm:spPr/>
    </dgm:pt>
    <dgm:pt modelId="{72C58939-2996-4C4B-A6F9-66152C563426}" type="pres">
      <dgm:prSet presAssocID="{88B101A5-B300-468A-B4A6-D5CF0BFFD8CF}" presName="compNode" presStyleCnt="0"/>
      <dgm:spPr/>
    </dgm:pt>
    <dgm:pt modelId="{F41BF9E0-A369-4C69-BA82-5F722EB90414}" type="pres">
      <dgm:prSet presAssocID="{88B101A5-B300-468A-B4A6-D5CF0BFFD8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41C8EEE9-7DA4-4A03-BAF0-F6863312F4E6}" type="pres">
      <dgm:prSet presAssocID="{88B101A5-B300-468A-B4A6-D5CF0BFFD8CF}" presName="iconSpace" presStyleCnt="0"/>
      <dgm:spPr/>
    </dgm:pt>
    <dgm:pt modelId="{84E7CE83-F7F1-48A4-A030-116FF75139EF}" type="pres">
      <dgm:prSet presAssocID="{88B101A5-B300-468A-B4A6-D5CF0BFFD8CF}" presName="parTx" presStyleLbl="revTx" presStyleIdx="0" presStyleCnt="6">
        <dgm:presLayoutVars>
          <dgm:chMax val="0"/>
          <dgm:chPref val="0"/>
        </dgm:presLayoutVars>
      </dgm:prSet>
      <dgm:spPr/>
    </dgm:pt>
    <dgm:pt modelId="{AD7779CA-B4DC-48AE-9F3A-2B361C2F7D97}" type="pres">
      <dgm:prSet presAssocID="{88B101A5-B300-468A-B4A6-D5CF0BFFD8CF}" presName="txSpace" presStyleCnt="0"/>
      <dgm:spPr/>
    </dgm:pt>
    <dgm:pt modelId="{092EF2E3-CE25-4659-A238-5ED612DFE4A0}" type="pres">
      <dgm:prSet presAssocID="{88B101A5-B300-468A-B4A6-D5CF0BFFD8CF}" presName="desTx" presStyleLbl="revTx" presStyleIdx="1" presStyleCnt="6">
        <dgm:presLayoutVars/>
      </dgm:prSet>
      <dgm:spPr/>
    </dgm:pt>
    <dgm:pt modelId="{0D9FDC32-DA5D-4D1B-9DF1-A337528F002E}" type="pres">
      <dgm:prSet presAssocID="{A158A7A3-53AB-4D44-A9E2-1F1CA2B64DF9}" presName="sibTrans" presStyleCnt="0"/>
      <dgm:spPr/>
    </dgm:pt>
    <dgm:pt modelId="{E2D8D252-7C9A-46EC-AB44-3286379224C3}" type="pres">
      <dgm:prSet presAssocID="{2F5785F4-5F84-4300-97FF-E708C2158CED}" presName="compNode" presStyleCnt="0"/>
      <dgm:spPr/>
    </dgm:pt>
    <dgm:pt modelId="{C569F51A-CC62-4179-A9A2-C74D76F24533}" type="pres">
      <dgm:prSet presAssocID="{2F5785F4-5F84-4300-97FF-E708C2158C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882F61D-560A-411E-ABE3-10E207B225A9}" type="pres">
      <dgm:prSet presAssocID="{2F5785F4-5F84-4300-97FF-E708C2158CED}" presName="iconSpace" presStyleCnt="0"/>
      <dgm:spPr/>
    </dgm:pt>
    <dgm:pt modelId="{FE9A65A0-3F60-4E72-BCA0-F2FDDAA71EE6}" type="pres">
      <dgm:prSet presAssocID="{2F5785F4-5F84-4300-97FF-E708C2158CED}" presName="parTx" presStyleLbl="revTx" presStyleIdx="2" presStyleCnt="6">
        <dgm:presLayoutVars>
          <dgm:chMax val="0"/>
          <dgm:chPref val="0"/>
        </dgm:presLayoutVars>
      </dgm:prSet>
      <dgm:spPr/>
    </dgm:pt>
    <dgm:pt modelId="{F54C9A99-7BBA-485C-B029-E6BF9C98F5B7}" type="pres">
      <dgm:prSet presAssocID="{2F5785F4-5F84-4300-97FF-E708C2158CED}" presName="txSpace" presStyleCnt="0"/>
      <dgm:spPr/>
    </dgm:pt>
    <dgm:pt modelId="{3A2E595E-E0BC-4396-9F54-B0C6E6A9C706}" type="pres">
      <dgm:prSet presAssocID="{2F5785F4-5F84-4300-97FF-E708C2158CED}" presName="desTx" presStyleLbl="revTx" presStyleIdx="3" presStyleCnt="6" custLinFactX="-17690" custLinFactNeighborX="-100000" custLinFactNeighborY="5282">
        <dgm:presLayoutVars/>
      </dgm:prSet>
      <dgm:spPr/>
    </dgm:pt>
    <dgm:pt modelId="{DAA3F6E1-59F8-42D3-99BF-F5B2D5650006}" type="pres">
      <dgm:prSet presAssocID="{B22E885C-D95D-4C6A-A62C-CFA24EE20346}" presName="sibTrans" presStyleCnt="0"/>
      <dgm:spPr/>
    </dgm:pt>
    <dgm:pt modelId="{392DE28D-A159-409B-85E9-8D168BAC1432}" type="pres">
      <dgm:prSet presAssocID="{EB3757F3-4E93-470E-9AF5-FAF414E3294E}" presName="compNode" presStyleCnt="0"/>
      <dgm:spPr/>
    </dgm:pt>
    <dgm:pt modelId="{AF11CDD8-864D-4ED1-A7D5-94D03DC6DBEB}" type="pres">
      <dgm:prSet presAssocID="{EB3757F3-4E93-470E-9AF5-FAF414E329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rrow Circle"/>
        </a:ext>
      </dgm:extLst>
    </dgm:pt>
    <dgm:pt modelId="{158D6D55-8EDE-4EB3-89D0-6132EC75E1C9}" type="pres">
      <dgm:prSet presAssocID="{EB3757F3-4E93-470E-9AF5-FAF414E3294E}" presName="iconSpace" presStyleCnt="0"/>
      <dgm:spPr/>
    </dgm:pt>
    <dgm:pt modelId="{FA0F3507-ECF0-43C9-BBC1-CB74D01ECBE7}" type="pres">
      <dgm:prSet presAssocID="{EB3757F3-4E93-470E-9AF5-FAF414E3294E}" presName="parTx" presStyleLbl="revTx" presStyleIdx="4" presStyleCnt="6">
        <dgm:presLayoutVars>
          <dgm:chMax val="0"/>
          <dgm:chPref val="0"/>
        </dgm:presLayoutVars>
      </dgm:prSet>
      <dgm:spPr/>
    </dgm:pt>
    <dgm:pt modelId="{EE6FB20A-49D3-4AE5-9E62-8E0A14572FCD}" type="pres">
      <dgm:prSet presAssocID="{EB3757F3-4E93-470E-9AF5-FAF414E3294E}" presName="txSpace" presStyleCnt="0"/>
      <dgm:spPr/>
    </dgm:pt>
    <dgm:pt modelId="{0576A1DB-F981-4687-A84E-DB86D279B814}" type="pres">
      <dgm:prSet presAssocID="{EB3757F3-4E93-470E-9AF5-FAF414E3294E}" presName="desTx" presStyleLbl="revTx" presStyleIdx="5" presStyleCnt="6">
        <dgm:presLayoutVars/>
      </dgm:prSet>
      <dgm:spPr/>
    </dgm:pt>
  </dgm:ptLst>
  <dgm:cxnLst>
    <dgm:cxn modelId="{4C615A03-3706-4471-ADB8-B8DE9B865D4F}" type="presOf" srcId="{FC172522-1569-41C2-B799-1A731EB40D83}" destId="{F1E3B495-DA75-408B-8FEF-079147566043}" srcOrd="0" destOrd="0" presId="urn:microsoft.com/office/officeart/2018/5/layout/CenteredIconLabelDescriptionList"/>
    <dgm:cxn modelId="{AB72E407-2BCF-49EA-B16E-E4F6AA80F3E8}" srcId="{2F5785F4-5F84-4300-97FF-E708C2158CED}" destId="{4EEF4D8C-B0F2-41E1-A4F4-5869D45B24CF}" srcOrd="2" destOrd="0" parTransId="{C1B30E12-8C23-466F-BEE2-8D92128BD507}" sibTransId="{6E68952D-1AE0-46FB-81A4-896EFE721B79}"/>
    <dgm:cxn modelId="{DD2CCD0E-789E-4DEE-BAF8-553804AD41F6}" type="presOf" srcId="{88B101A5-B300-468A-B4A6-D5CF0BFFD8CF}" destId="{84E7CE83-F7F1-48A4-A030-116FF75139EF}" srcOrd="0" destOrd="0" presId="urn:microsoft.com/office/officeart/2018/5/layout/CenteredIconLabelDescriptionList"/>
    <dgm:cxn modelId="{0BBD8F15-EC8F-43A8-87EA-398E838CE4EF}" srcId="{FC172522-1569-41C2-B799-1A731EB40D83}" destId="{2F5785F4-5F84-4300-97FF-E708C2158CED}" srcOrd="1" destOrd="0" parTransId="{87C32CA2-4B85-4297-8D24-C53A78666823}" sibTransId="{B22E885C-D95D-4C6A-A62C-CFA24EE20346}"/>
    <dgm:cxn modelId="{D861DD30-6B18-4B1B-A9B4-4B880D5CABF4}" type="presOf" srcId="{2D50D74C-5209-42DC-BBA8-F52ABA98E4B0}" destId="{3A2E595E-E0BC-4396-9F54-B0C6E6A9C706}" srcOrd="0" destOrd="0" presId="urn:microsoft.com/office/officeart/2018/5/layout/CenteredIconLabelDescriptionList"/>
    <dgm:cxn modelId="{72BEE131-E577-4FF0-8CBD-BD9613CFDCD6}" type="presOf" srcId="{2F5785F4-5F84-4300-97FF-E708C2158CED}" destId="{FE9A65A0-3F60-4E72-BCA0-F2FDDAA71EE6}" srcOrd="0" destOrd="0" presId="urn:microsoft.com/office/officeart/2018/5/layout/CenteredIconLabelDescriptionList"/>
    <dgm:cxn modelId="{ED3DC93E-9794-4182-AD35-551184B14C6B}" type="presOf" srcId="{C029D43D-B19B-4E60-9361-21A2347B9CE6}" destId="{3A2E595E-E0BC-4396-9F54-B0C6E6A9C706}" srcOrd="0" destOrd="1" presId="urn:microsoft.com/office/officeart/2018/5/layout/CenteredIconLabelDescriptionList"/>
    <dgm:cxn modelId="{CF834963-9F2E-43A2-ADEF-56047C0D3DCF}" type="presOf" srcId="{EB3757F3-4E93-470E-9AF5-FAF414E3294E}" destId="{FA0F3507-ECF0-43C9-BBC1-CB74D01ECBE7}" srcOrd="0" destOrd="0" presId="urn:microsoft.com/office/officeart/2018/5/layout/CenteredIconLabelDescriptionList"/>
    <dgm:cxn modelId="{605A238E-C1EE-478F-9EE9-C0454A1D1CA9}" srcId="{2F5785F4-5F84-4300-97FF-E708C2158CED}" destId="{2D50D74C-5209-42DC-BBA8-F52ABA98E4B0}" srcOrd="0" destOrd="0" parTransId="{AD4D98E9-05AC-4AE0-8691-33680035A33A}" sibTransId="{617B5E90-5835-4D9F-BFF8-AFAB520EF290}"/>
    <dgm:cxn modelId="{268D4B92-18AB-4E13-BBEA-645D99BAF301}" srcId="{FC172522-1569-41C2-B799-1A731EB40D83}" destId="{EB3757F3-4E93-470E-9AF5-FAF414E3294E}" srcOrd="2" destOrd="0" parTransId="{4C40E73F-0AA9-4932-A48B-46142D7298F6}" sibTransId="{9633CDC4-D08A-4154-B702-7DAF5576DC38}"/>
    <dgm:cxn modelId="{474218AB-2631-4D44-AD86-A24C070098A6}" srcId="{2F5785F4-5F84-4300-97FF-E708C2158CED}" destId="{C029D43D-B19B-4E60-9361-21A2347B9CE6}" srcOrd="1" destOrd="0" parTransId="{90E6792A-DB37-4739-A484-14B6587B8BCA}" sibTransId="{B7855F26-E481-4BF5-A952-20230EAFC859}"/>
    <dgm:cxn modelId="{410BBEB6-2D6A-4EFA-BBAB-DEF867C70E6C}" srcId="{FC172522-1569-41C2-B799-1A731EB40D83}" destId="{88B101A5-B300-468A-B4A6-D5CF0BFFD8CF}" srcOrd="0" destOrd="0" parTransId="{176337E1-CA8B-4E35-AC92-4DD2C8413E42}" sibTransId="{A158A7A3-53AB-4D44-A9E2-1F1CA2B64DF9}"/>
    <dgm:cxn modelId="{E16E14C5-B7C8-4192-A92D-283307F36EA8}" type="presOf" srcId="{4EEF4D8C-B0F2-41E1-A4F4-5869D45B24CF}" destId="{3A2E595E-E0BC-4396-9F54-B0C6E6A9C706}" srcOrd="0" destOrd="2" presId="urn:microsoft.com/office/officeart/2018/5/layout/CenteredIconLabelDescriptionList"/>
    <dgm:cxn modelId="{35384F53-B805-4CC5-A86D-0E3159E9E3AF}" type="presParOf" srcId="{F1E3B495-DA75-408B-8FEF-079147566043}" destId="{72C58939-2996-4C4B-A6F9-66152C563426}" srcOrd="0" destOrd="0" presId="urn:microsoft.com/office/officeart/2018/5/layout/CenteredIconLabelDescriptionList"/>
    <dgm:cxn modelId="{9BF75A1C-6552-41C6-AB9B-163BA311D393}" type="presParOf" srcId="{72C58939-2996-4C4B-A6F9-66152C563426}" destId="{F41BF9E0-A369-4C69-BA82-5F722EB90414}" srcOrd="0" destOrd="0" presId="urn:microsoft.com/office/officeart/2018/5/layout/CenteredIconLabelDescriptionList"/>
    <dgm:cxn modelId="{C49833E4-001B-4463-8A9B-4C56CE26738D}" type="presParOf" srcId="{72C58939-2996-4C4B-A6F9-66152C563426}" destId="{41C8EEE9-7DA4-4A03-BAF0-F6863312F4E6}" srcOrd="1" destOrd="0" presId="urn:microsoft.com/office/officeart/2018/5/layout/CenteredIconLabelDescriptionList"/>
    <dgm:cxn modelId="{7BF6886C-AFD1-4E93-8760-C144688267B4}" type="presParOf" srcId="{72C58939-2996-4C4B-A6F9-66152C563426}" destId="{84E7CE83-F7F1-48A4-A030-116FF75139EF}" srcOrd="2" destOrd="0" presId="urn:microsoft.com/office/officeart/2018/5/layout/CenteredIconLabelDescriptionList"/>
    <dgm:cxn modelId="{BE87BA71-2D69-4943-96B1-C7D931220129}" type="presParOf" srcId="{72C58939-2996-4C4B-A6F9-66152C563426}" destId="{AD7779CA-B4DC-48AE-9F3A-2B361C2F7D97}" srcOrd="3" destOrd="0" presId="urn:microsoft.com/office/officeart/2018/5/layout/CenteredIconLabelDescriptionList"/>
    <dgm:cxn modelId="{2C94BDFD-BEF8-4339-8599-3AA49CE05CE1}" type="presParOf" srcId="{72C58939-2996-4C4B-A6F9-66152C563426}" destId="{092EF2E3-CE25-4659-A238-5ED612DFE4A0}" srcOrd="4" destOrd="0" presId="urn:microsoft.com/office/officeart/2018/5/layout/CenteredIconLabelDescriptionList"/>
    <dgm:cxn modelId="{A135AA38-FE8B-43E6-8FAD-BA68709A4964}" type="presParOf" srcId="{F1E3B495-DA75-408B-8FEF-079147566043}" destId="{0D9FDC32-DA5D-4D1B-9DF1-A337528F002E}" srcOrd="1" destOrd="0" presId="urn:microsoft.com/office/officeart/2018/5/layout/CenteredIconLabelDescriptionList"/>
    <dgm:cxn modelId="{3979DCEE-587D-430A-B140-7B7CF0AF1A05}" type="presParOf" srcId="{F1E3B495-DA75-408B-8FEF-079147566043}" destId="{E2D8D252-7C9A-46EC-AB44-3286379224C3}" srcOrd="2" destOrd="0" presId="urn:microsoft.com/office/officeart/2018/5/layout/CenteredIconLabelDescriptionList"/>
    <dgm:cxn modelId="{CD2B2A09-30C8-4F7A-B76C-5D4D68C10AEE}" type="presParOf" srcId="{E2D8D252-7C9A-46EC-AB44-3286379224C3}" destId="{C569F51A-CC62-4179-A9A2-C74D76F24533}" srcOrd="0" destOrd="0" presId="urn:microsoft.com/office/officeart/2018/5/layout/CenteredIconLabelDescriptionList"/>
    <dgm:cxn modelId="{7C3AE0F6-766A-49F9-806B-0DF3D3612D54}" type="presParOf" srcId="{E2D8D252-7C9A-46EC-AB44-3286379224C3}" destId="{D882F61D-560A-411E-ABE3-10E207B225A9}" srcOrd="1" destOrd="0" presId="urn:microsoft.com/office/officeart/2018/5/layout/CenteredIconLabelDescriptionList"/>
    <dgm:cxn modelId="{271A0618-F3D3-479B-9035-471A11DD85E5}" type="presParOf" srcId="{E2D8D252-7C9A-46EC-AB44-3286379224C3}" destId="{FE9A65A0-3F60-4E72-BCA0-F2FDDAA71EE6}" srcOrd="2" destOrd="0" presId="urn:microsoft.com/office/officeart/2018/5/layout/CenteredIconLabelDescriptionList"/>
    <dgm:cxn modelId="{C41764D5-40AF-4134-8D8F-3E3AE8D1991D}" type="presParOf" srcId="{E2D8D252-7C9A-46EC-AB44-3286379224C3}" destId="{F54C9A99-7BBA-485C-B029-E6BF9C98F5B7}" srcOrd="3" destOrd="0" presId="urn:microsoft.com/office/officeart/2018/5/layout/CenteredIconLabelDescriptionList"/>
    <dgm:cxn modelId="{89992178-97D4-476B-8C1D-E88B1BB42797}" type="presParOf" srcId="{E2D8D252-7C9A-46EC-AB44-3286379224C3}" destId="{3A2E595E-E0BC-4396-9F54-B0C6E6A9C706}" srcOrd="4" destOrd="0" presId="urn:microsoft.com/office/officeart/2018/5/layout/CenteredIconLabelDescriptionList"/>
    <dgm:cxn modelId="{32D3581C-B782-4792-BEC1-09A7107F3CC2}" type="presParOf" srcId="{F1E3B495-DA75-408B-8FEF-079147566043}" destId="{DAA3F6E1-59F8-42D3-99BF-F5B2D5650006}" srcOrd="3" destOrd="0" presId="urn:microsoft.com/office/officeart/2018/5/layout/CenteredIconLabelDescriptionList"/>
    <dgm:cxn modelId="{EFFE639B-CCD1-4027-B588-E6861C4098FD}" type="presParOf" srcId="{F1E3B495-DA75-408B-8FEF-079147566043}" destId="{392DE28D-A159-409B-85E9-8D168BAC1432}" srcOrd="4" destOrd="0" presId="urn:microsoft.com/office/officeart/2018/5/layout/CenteredIconLabelDescriptionList"/>
    <dgm:cxn modelId="{89687F3B-B2D8-43D8-B145-2EA79898FAAC}" type="presParOf" srcId="{392DE28D-A159-409B-85E9-8D168BAC1432}" destId="{AF11CDD8-864D-4ED1-A7D5-94D03DC6DBEB}" srcOrd="0" destOrd="0" presId="urn:microsoft.com/office/officeart/2018/5/layout/CenteredIconLabelDescriptionList"/>
    <dgm:cxn modelId="{A958170F-939C-4309-85C5-0F869E08AF6D}" type="presParOf" srcId="{392DE28D-A159-409B-85E9-8D168BAC1432}" destId="{158D6D55-8EDE-4EB3-89D0-6132EC75E1C9}" srcOrd="1" destOrd="0" presId="urn:microsoft.com/office/officeart/2018/5/layout/CenteredIconLabelDescriptionList"/>
    <dgm:cxn modelId="{EE9A669F-7303-46B6-A352-A1AE935D18AF}" type="presParOf" srcId="{392DE28D-A159-409B-85E9-8D168BAC1432}" destId="{FA0F3507-ECF0-43C9-BBC1-CB74D01ECBE7}" srcOrd="2" destOrd="0" presId="urn:microsoft.com/office/officeart/2018/5/layout/CenteredIconLabelDescriptionList"/>
    <dgm:cxn modelId="{4F41F540-4808-4BAE-8965-3F7D2D1BFE94}" type="presParOf" srcId="{392DE28D-A159-409B-85E9-8D168BAC1432}" destId="{EE6FB20A-49D3-4AE5-9E62-8E0A14572FCD}" srcOrd="3" destOrd="0" presId="urn:microsoft.com/office/officeart/2018/5/layout/CenteredIconLabelDescriptionList"/>
    <dgm:cxn modelId="{A9EAD523-4DDD-4C10-A972-9CDD46FF0501}" type="presParOf" srcId="{392DE28D-A159-409B-85E9-8D168BAC1432}" destId="{0576A1DB-F981-4687-A84E-DB86D279B814}"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81F6F7-AD4D-418B-81A5-F54B8900738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EE0A1BF-1C19-4B87-AD76-B9D9C2E8D19B}">
      <dgm:prSet/>
      <dgm:spPr/>
      <dgm:t>
        <a:bodyPr/>
        <a:lstStyle/>
        <a:p>
          <a:pPr>
            <a:lnSpc>
              <a:spcPct val="100000"/>
            </a:lnSpc>
            <a:defRPr b="1"/>
          </a:pPr>
          <a:r>
            <a:rPr lang="en-US" dirty="0"/>
            <a:t>Spatial</a:t>
          </a:r>
        </a:p>
      </dgm:t>
    </dgm:pt>
    <dgm:pt modelId="{0C6409C1-46A0-4BB3-B3E1-453058FB6F96}" type="parTrans" cxnId="{12CAF95F-8B0E-4B46-9540-98D6EC9BD3C6}">
      <dgm:prSet/>
      <dgm:spPr/>
      <dgm:t>
        <a:bodyPr/>
        <a:lstStyle/>
        <a:p>
          <a:endParaRPr lang="en-US"/>
        </a:p>
      </dgm:t>
    </dgm:pt>
    <dgm:pt modelId="{98CE7EA1-D043-4874-93D4-13775214A64C}" type="sibTrans" cxnId="{12CAF95F-8B0E-4B46-9540-98D6EC9BD3C6}">
      <dgm:prSet/>
      <dgm:spPr/>
      <dgm:t>
        <a:bodyPr/>
        <a:lstStyle/>
        <a:p>
          <a:endParaRPr lang="en-US"/>
        </a:p>
      </dgm:t>
    </dgm:pt>
    <dgm:pt modelId="{63D81561-FA4B-46EE-9BF2-0733E6A2DA94}">
      <dgm:prSet/>
      <dgm:spPr/>
      <dgm:t>
        <a:bodyPr/>
        <a:lstStyle/>
        <a:p>
          <a:pPr>
            <a:lnSpc>
              <a:spcPct val="100000"/>
            </a:lnSpc>
          </a:pPr>
          <a:r>
            <a:rPr lang="en-GB" dirty="0"/>
            <a:t>Range of credible pathways explored</a:t>
          </a:r>
        </a:p>
        <a:p>
          <a:pPr>
            <a:lnSpc>
              <a:spcPct val="100000"/>
            </a:lnSpc>
          </a:pPr>
          <a:r>
            <a:rPr lang="en-GB" dirty="0"/>
            <a:t>Pathways map to geography</a:t>
          </a:r>
        </a:p>
        <a:p>
          <a:pPr>
            <a:lnSpc>
              <a:spcPct val="100000"/>
            </a:lnSpc>
          </a:pPr>
          <a:r>
            <a:rPr lang="en-GB" dirty="0"/>
            <a:t>Project development</a:t>
          </a:r>
        </a:p>
        <a:p>
          <a:pPr>
            <a:lnSpc>
              <a:spcPct val="100000"/>
            </a:lnSpc>
          </a:pPr>
          <a:endParaRPr lang="en-US" dirty="0"/>
        </a:p>
      </dgm:t>
    </dgm:pt>
    <dgm:pt modelId="{159CBAD5-6FEA-426D-B947-0F60455E61E5}" type="parTrans" cxnId="{C3E7F86B-59E6-4E85-87A0-BBE42C9B7A54}">
      <dgm:prSet/>
      <dgm:spPr/>
      <dgm:t>
        <a:bodyPr/>
        <a:lstStyle/>
        <a:p>
          <a:endParaRPr lang="en-US"/>
        </a:p>
      </dgm:t>
    </dgm:pt>
    <dgm:pt modelId="{C63484EF-156F-4514-8C34-F34F8AA8E1F8}" type="sibTrans" cxnId="{C3E7F86B-59E6-4E85-87A0-BBE42C9B7A54}">
      <dgm:prSet/>
      <dgm:spPr/>
      <dgm:t>
        <a:bodyPr/>
        <a:lstStyle/>
        <a:p>
          <a:endParaRPr lang="en-US"/>
        </a:p>
      </dgm:t>
    </dgm:pt>
    <dgm:pt modelId="{9B0560C5-48AB-43DF-8182-754550397211}">
      <dgm:prSet/>
      <dgm:spPr/>
      <dgm:t>
        <a:bodyPr/>
        <a:lstStyle/>
        <a:p>
          <a:pPr>
            <a:lnSpc>
              <a:spcPct val="100000"/>
            </a:lnSpc>
            <a:defRPr b="1"/>
          </a:pPr>
          <a:r>
            <a:rPr lang="en-US" dirty="0"/>
            <a:t>Temporal</a:t>
          </a:r>
        </a:p>
      </dgm:t>
    </dgm:pt>
    <dgm:pt modelId="{17A59B1B-069C-4CA9-9825-F1D52CE25D22}" type="parTrans" cxnId="{E228F13D-C557-4E67-B749-B7DA9ED7A6EA}">
      <dgm:prSet/>
      <dgm:spPr/>
      <dgm:t>
        <a:bodyPr/>
        <a:lstStyle/>
        <a:p>
          <a:endParaRPr lang="en-US"/>
        </a:p>
      </dgm:t>
    </dgm:pt>
    <dgm:pt modelId="{27FCE355-6D26-4A46-8A1E-7F203914B0C4}" type="sibTrans" cxnId="{E228F13D-C557-4E67-B749-B7DA9ED7A6EA}">
      <dgm:prSet/>
      <dgm:spPr/>
      <dgm:t>
        <a:bodyPr/>
        <a:lstStyle/>
        <a:p>
          <a:endParaRPr lang="en-US"/>
        </a:p>
      </dgm:t>
    </dgm:pt>
    <dgm:pt modelId="{AE391DE3-0A53-46F3-85AA-AF1E0CF2A76E}">
      <dgm:prSet/>
      <dgm:spPr/>
      <dgm:t>
        <a:bodyPr/>
        <a:lstStyle/>
        <a:p>
          <a:pPr>
            <a:lnSpc>
              <a:spcPct val="100000"/>
            </a:lnSpc>
          </a:pPr>
          <a:r>
            <a:rPr lang="en-GB" dirty="0"/>
            <a:t>Use of data driven scenarios</a:t>
          </a:r>
          <a:endParaRPr lang="en-US" dirty="0"/>
        </a:p>
      </dgm:t>
    </dgm:pt>
    <dgm:pt modelId="{C7D47C0E-7E56-4BDA-8325-06A8FBB7E7F1}" type="parTrans" cxnId="{0126A617-275D-45D0-A6A7-06FB9E9AEF7E}">
      <dgm:prSet/>
      <dgm:spPr/>
      <dgm:t>
        <a:bodyPr/>
        <a:lstStyle/>
        <a:p>
          <a:endParaRPr lang="en-US"/>
        </a:p>
      </dgm:t>
    </dgm:pt>
    <dgm:pt modelId="{F898D566-2AAA-4351-9C25-7F523D595F7B}" type="sibTrans" cxnId="{0126A617-275D-45D0-A6A7-06FB9E9AEF7E}">
      <dgm:prSet/>
      <dgm:spPr/>
      <dgm:t>
        <a:bodyPr/>
        <a:lstStyle/>
        <a:p>
          <a:endParaRPr lang="en-US"/>
        </a:p>
      </dgm:t>
    </dgm:pt>
    <dgm:pt modelId="{C5478BA9-2612-4CC7-8E26-2A22769C9B28}">
      <dgm:prSet/>
      <dgm:spPr/>
      <dgm:t>
        <a:bodyPr/>
        <a:lstStyle/>
        <a:p>
          <a:pPr>
            <a:lnSpc>
              <a:spcPct val="100000"/>
            </a:lnSpc>
          </a:pPr>
          <a:r>
            <a:rPr lang="en-GB" dirty="0"/>
            <a:t>Pathways can be tested</a:t>
          </a:r>
        </a:p>
        <a:p>
          <a:pPr>
            <a:lnSpc>
              <a:spcPct val="100000"/>
            </a:lnSpc>
          </a:pPr>
          <a:r>
            <a:rPr lang="en-GB" dirty="0"/>
            <a:t>Changes can be incorporated</a:t>
          </a:r>
          <a:endParaRPr lang="en-US" dirty="0"/>
        </a:p>
      </dgm:t>
    </dgm:pt>
    <dgm:pt modelId="{E53E179A-CF99-4E29-8FA5-3D45961FD95C}" type="parTrans" cxnId="{710417E7-68B5-48EE-BEBC-53E2098AD1B0}">
      <dgm:prSet/>
      <dgm:spPr/>
      <dgm:t>
        <a:bodyPr/>
        <a:lstStyle/>
        <a:p>
          <a:endParaRPr lang="en-US"/>
        </a:p>
      </dgm:t>
    </dgm:pt>
    <dgm:pt modelId="{BDD264B8-ADDF-46C8-BFD8-0896A758F631}" type="sibTrans" cxnId="{710417E7-68B5-48EE-BEBC-53E2098AD1B0}">
      <dgm:prSet/>
      <dgm:spPr/>
      <dgm:t>
        <a:bodyPr/>
        <a:lstStyle/>
        <a:p>
          <a:endParaRPr lang="en-US"/>
        </a:p>
      </dgm:t>
    </dgm:pt>
    <dgm:pt modelId="{F487431F-C06A-495B-B834-7FF322433CE0}">
      <dgm:prSet/>
      <dgm:spPr/>
      <dgm:t>
        <a:bodyPr/>
        <a:lstStyle/>
        <a:p>
          <a:pPr>
            <a:lnSpc>
              <a:spcPct val="100000"/>
            </a:lnSpc>
            <a:defRPr b="1"/>
          </a:pPr>
          <a:r>
            <a:rPr lang="en-GB" dirty="0"/>
            <a:t>Adaptive</a:t>
          </a:r>
          <a:endParaRPr lang="en-US" dirty="0"/>
        </a:p>
      </dgm:t>
    </dgm:pt>
    <dgm:pt modelId="{DC44194C-3C7D-4498-823E-D5B9B2102171}" type="parTrans" cxnId="{04F4FBA6-BBEB-47F7-9737-9F4E1235C122}">
      <dgm:prSet/>
      <dgm:spPr/>
      <dgm:t>
        <a:bodyPr/>
        <a:lstStyle/>
        <a:p>
          <a:endParaRPr lang="en-US"/>
        </a:p>
      </dgm:t>
    </dgm:pt>
    <dgm:pt modelId="{0C4C65E8-138D-47BB-9977-90BA043608B3}" type="sibTrans" cxnId="{04F4FBA6-BBEB-47F7-9737-9F4E1235C122}">
      <dgm:prSet/>
      <dgm:spPr/>
      <dgm:t>
        <a:bodyPr/>
        <a:lstStyle/>
        <a:p>
          <a:endParaRPr lang="en-US"/>
        </a:p>
      </dgm:t>
    </dgm:pt>
    <dgm:pt modelId="{4078EA4F-1230-4C4F-973B-BB78B93E8251}">
      <dgm:prSet/>
      <dgm:spPr/>
      <dgm:t>
        <a:bodyPr/>
        <a:lstStyle/>
        <a:p>
          <a:pPr>
            <a:lnSpc>
              <a:spcPct val="100000"/>
            </a:lnSpc>
          </a:pPr>
          <a:r>
            <a:rPr lang="en-GB" dirty="0"/>
            <a:t>Responder as well as activist</a:t>
          </a:r>
        </a:p>
        <a:p>
          <a:pPr>
            <a:lnSpc>
              <a:spcPct val="100000"/>
            </a:lnSpc>
          </a:pPr>
          <a:r>
            <a:rPr lang="en-GB" dirty="0"/>
            <a:t>Model can be updated and calibrated against reality</a:t>
          </a:r>
        </a:p>
        <a:p>
          <a:pPr>
            <a:lnSpc>
              <a:spcPct val="100000"/>
            </a:lnSpc>
          </a:pPr>
          <a:r>
            <a:rPr lang="en-GB" dirty="0"/>
            <a:t>Data granularity can be improved</a:t>
          </a:r>
          <a:endParaRPr lang="en-US" dirty="0"/>
        </a:p>
      </dgm:t>
    </dgm:pt>
    <dgm:pt modelId="{D2F8319D-FC69-443E-99CD-BF8B6F66AECC}" type="parTrans" cxnId="{03AFC490-1D7C-4C95-AC4E-C15CAFDF21EE}">
      <dgm:prSet/>
      <dgm:spPr/>
      <dgm:t>
        <a:bodyPr/>
        <a:lstStyle/>
        <a:p>
          <a:endParaRPr lang="en-US"/>
        </a:p>
      </dgm:t>
    </dgm:pt>
    <dgm:pt modelId="{526BC7C9-A495-4978-BB4C-643B7FEC2FC3}" type="sibTrans" cxnId="{03AFC490-1D7C-4C95-AC4E-C15CAFDF21EE}">
      <dgm:prSet/>
      <dgm:spPr/>
      <dgm:t>
        <a:bodyPr/>
        <a:lstStyle/>
        <a:p>
          <a:endParaRPr lang="en-US"/>
        </a:p>
      </dgm:t>
    </dgm:pt>
    <dgm:pt modelId="{E5E37D73-F304-460B-9BF7-B6D3622F901D}">
      <dgm:prSet/>
      <dgm:spPr/>
      <dgm:t>
        <a:bodyPr/>
        <a:lstStyle/>
        <a:p>
          <a:pPr>
            <a:lnSpc>
              <a:spcPct val="100000"/>
            </a:lnSpc>
            <a:defRPr b="1"/>
          </a:pPr>
          <a:r>
            <a:rPr lang="en-GB"/>
            <a:t>Linear</a:t>
          </a:r>
          <a:endParaRPr lang="en-US"/>
        </a:p>
      </dgm:t>
    </dgm:pt>
    <dgm:pt modelId="{E9C35CCD-E291-42C1-B356-CAEEE48B7B09}" type="parTrans" cxnId="{E9533D05-FBBB-4972-9284-8183D0ABE121}">
      <dgm:prSet/>
      <dgm:spPr/>
      <dgm:t>
        <a:bodyPr/>
        <a:lstStyle/>
        <a:p>
          <a:endParaRPr lang="en-US"/>
        </a:p>
      </dgm:t>
    </dgm:pt>
    <dgm:pt modelId="{730E967B-E137-4273-8487-8281A4AAA6EE}" type="sibTrans" cxnId="{E9533D05-FBBB-4972-9284-8183D0ABE121}">
      <dgm:prSet/>
      <dgm:spPr/>
      <dgm:t>
        <a:bodyPr/>
        <a:lstStyle/>
        <a:p>
          <a:endParaRPr lang="en-US"/>
        </a:p>
      </dgm:t>
    </dgm:pt>
    <dgm:pt modelId="{E7B5BE52-1DDE-45FF-9D0B-964A3148A95D}">
      <dgm:prSet/>
      <dgm:spPr/>
      <dgm:t>
        <a:bodyPr/>
        <a:lstStyle/>
        <a:p>
          <a:pPr>
            <a:lnSpc>
              <a:spcPct val="100000"/>
            </a:lnSpc>
          </a:pPr>
          <a:r>
            <a:rPr lang="en-GB"/>
            <a:t>End goal remains the same</a:t>
          </a:r>
          <a:endParaRPr lang="en-US"/>
        </a:p>
      </dgm:t>
    </dgm:pt>
    <dgm:pt modelId="{8C8CE1FF-62A8-4C70-8860-EF54756CA330}" type="parTrans" cxnId="{56B2736B-7D47-41D0-93BD-8A04B144E159}">
      <dgm:prSet/>
      <dgm:spPr/>
      <dgm:t>
        <a:bodyPr/>
        <a:lstStyle/>
        <a:p>
          <a:endParaRPr lang="en-US"/>
        </a:p>
      </dgm:t>
    </dgm:pt>
    <dgm:pt modelId="{34B23B8D-59B3-4CBB-8C2D-154BA5F7F9FF}" type="sibTrans" cxnId="{56B2736B-7D47-41D0-93BD-8A04B144E159}">
      <dgm:prSet/>
      <dgm:spPr/>
      <dgm:t>
        <a:bodyPr/>
        <a:lstStyle/>
        <a:p>
          <a:endParaRPr lang="en-US"/>
        </a:p>
      </dgm:t>
    </dgm:pt>
    <dgm:pt modelId="{B6146C77-C217-41F8-94FA-1A0FCF9076A5}">
      <dgm:prSet/>
      <dgm:spPr/>
      <dgm:t>
        <a:bodyPr/>
        <a:lstStyle/>
        <a:p>
          <a:pPr>
            <a:lnSpc>
              <a:spcPct val="100000"/>
            </a:lnSpc>
          </a:pPr>
          <a:r>
            <a:rPr lang="en-GB"/>
            <a:t>Policy and strategy based</a:t>
          </a:r>
          <a:endParaRPr lang="en-US"/>
        </a:p>
      </dgm:t>
    </dgm:pt>
    <dgm:pt modelId="{1608E106-DC17-4608-BA8F-095DE255604E}" type="parTrans" cxnId="{4297486A-5B67-4691-9B03-BC2FD39D04ED}">
      <dgm:prSet/>
      <dgm:spPr/>
      <dgm:t>
        <a:bodyPr/>
        <a:lstStyle/>
        <a:p>
          <a:endParaRPr lang="en-US"/>
        </a:p>
      </dgm:t>
    </dgm:pt>
    <dgm:pt modelId="{65970AD8-6872-486C-B6B5-C7D4374DDD14}" type="sibTrans" cxnId="{4297486A-5B67-4691-9B03-BC2FD39D04ED}">
      <dgm:prSet/>
      <dgm:spPr/>
      <dgm:t>
        <a:bodyPr/>
        <a:lstStyle/>
        <a:p>
          <a:endParaRPr lang="en-US"/>
        </a:p>
      </dgm:t>
    </dgm:pt>
    <dgm:pt modelId="{249A2853-DC9D-4319-B894-053FE3F52B74}">
      <dgm:prSet/>
      <dgm:spPr/>
      <dgm:t>
        <a:bodyPr/>
        <a:lstStyle/>
        <a:p>
          <a:pPr>
            <a:lnSpc>
              <a:spcPct val="100000"/>
            </a:lnSpc>
          </a:pPr>
          <a:r>
            <a:rPr lang="en-GB"/>
            <a:t>Continuous improvement</a:t>
          </a:r>
          <a:endParaRPr lang="en-US"/>
        </a:p>
      </dgm:t>
    </dgm:pt>
    <dgm:pt modelId="{ADE2B545-D75F-4BF2-BF2A-95B5523BAB94}" type="parTrans" cxnId="{D8ACD5BA-9C55-4AE7-941B-A587BDE8ACE8}">
      <dgm:prSet/>
      <dgm:spPr/>
      <dgm:t>
        <a:bodyPr/>
        <a:lstStyle/>
        <a:p>
          <a:endParaRPr lang="en-US"/>
        </a:p>
      </dgm:t>
    </dgm:pt>
    <dgm:pt modelId="{7810D4B8-4A0E-42E1-B8D2-37989908CB7F}" type="sibTrans" cxnId="{D8ACD5BA-9C55-4AE7-941B-A587BDE8ACE8}">
      <dgm:prSet/>
      <dgm:spPr/>
      <dgm:t>
        <a:bodyPr/>
        <a:lstStyle/>
        <a:p>
          <a:endParaRPr lang="en-US"/>
        </a:p>
      </dgm:t>
    </dgm:pt>
    <dgm:pt modelId="{2E6102B9-0123-4E56-9995-6D3AE78370D7}" type="pres">
      <dgm:prSet presAssocID="{7081F6F7-AD4D-418B-81A5-F54B8900738D}" presName="root" presStyleCnt="0">
        <dgm:presLayoutVars>
          <dgm:dir/>
          <dgm:resizeHandles val="exact"/>
        </dgm:presLayoutVars>
      </dgm:prSet>
      <dgm:spPr/>
    </dgm:pt>
    <dgm:pt modelId="{EB432A6F-6A87-4678-A3A1-8D061E051DB3}" type="pres">
      <dgm:prSet presAssocID="{EEE0A1BF-1C19-4B87-AD76-B9D9C2E8D19B}" presName="compNode" presStyleCnt="0"/>
      <dgm:spPr/>
    </dgm:pt>
    <dgm:pt modelId="{637CED45-C639-4033-8B13-8632EE248D5E}" type="pres">
      <dgm:prSet presAssocID="{EEE0A1BF-1C19-4B87-AD76-B9D9C2E8D19B}" presName="iconRect" presStyleLbl="node1" presStyleIdx="0" presStyleCnt="4" custLinFactX="136507" custLinFactNeighborX="200000" custLinFactNeighborY="97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pass with solid fill"/>
        </a:ext>
      </dgm:extLst>
    </dgm:pt>
    <dgm:pt modelId="{D6DB9D55-3FE6-47EE-803C-79A1DF7052FB}" type="pres">
      <dgm:prSet presAssocID="{EEE0A1BF-1C19-4B87-AD76-B9D9C2E8D19B}" presName="iconSpace" presStyleCnt="0"/>
      <dgm:spPr/>
    </dgm:pt>
    <dgm:pt modelId="{56772E0D-3EE6-44CD-8D06-B509D06689AE}" type="pres">
      <dgm:prSet presAssocID="{EEE0A1BF-1C19-4B87-AD76-B9D9C2E8D19B}" presName="parTx" presStyleLbl="revTx" presStyleIdx="0" presStyleCnt="8">
        <dgm:presLayoutVars>
          <dgm:chMax val="0"/>
          <dgm:chPref val="0"/>
        </dgm:presLayoutVars>
      </dgm:prSet>
      <dgm:spPr/>
    </dgm:pt>
    <dgm:pt modelId="{EA3F11C1-3201-447B-BA5F-9D457B99DB8F}" type="pres">
      <dgm:prSet presAssocID="{EEE0A1BF-1C19-4B87-AD76-B9D9C2E8D19B}" presName="txSpace" presStyleCnt="0"/>
      <dgm:spPr/>
    </dgm:pt>
    <dgm:pt modelId="{6AC04C25-F6CB-4F85-A9EF-9AEFF7B9CC9C}" type="pres">
      <dgm:prSet presAssocID="{EEE0A1BF-1C19-4B87-AD76-B9D9C2E8D19B}" presName="desTx" presStyleLbl="revTx" presStyleIdx="1" presStyleCnt="8">
        <dgm:presLayoutVars/>
      </dgm:prSet>
      <dgm:spPr/>
    </dgm:pt>
    <dgm:pt modelId="{EB7F8751-A3A0-41D4-8D9C-26B86058161E}" type="pres">
      <dgm:prSet presAssocID="{98CE7EA1-D043-4874-93D4-13775214A64C}" presName="sibTrans" presStyleCnt="0"/>
      <dgm:spPr/>
    </dgm:pt>
    <dgm:pt modelId="{9812564E-4781-4557-95F0-83236F8AB93C}" type="pres">
      <dgm:prSet presAssocID="{9B0560C5-48AB-43DF-8182-754550397211}" presName="compNode" presStyleCnt="0"/>
      <dgm:spPr/>
    </dgm:pt>
    <dgm:pt modelId="{8C69DC4F-71E5-48ED-8040-28B6796BEB11}" type="pres">
      <dgm:prSet presAssocID="{9B0560C5-48AB-43DF-8182-754550397211}" presName="iconRect" presStyleLbl="node1" presStyleIdx="1" presStyleCnt="4" custLinFactX="-135793" custLinFactNeighborX="-200000" custLinFactNeighborY="97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th globe: Americas with solid fill"/>
        </a:ext>
      </dgm:extLst>
    </dgm:pt>
    <dgm:pt modelId="{F22BFB8A-3288-49B9-BDD4-CD6DADFEBF2C}" type="pres">
      <dgm:prSet presAssocID="{9B0560C5-48AB-43DF-8182-754550397211}" presName="iconSpace" presStyleCnt="0"/>
      <dgm:spPr/>
    </dgm:pt>
    <dgm:pt modelId="{6B247EBB-9EFF-46DF-8EA7-3CE292753149}" type="pres">
      <dgm:prSet presAssocID="{9B0560C5-48AB-43DF-8182-754550397211}" presName="parTx" presStyleLbl="revTx" presStyleIdx="2" presStyleCnt="8">
        <dgm:presLayoutVars>
          <dgm:chMax val="0"/>
          <dgm:chPref val="0"/>
        </dgm:presLayoutVars>
      </dgm:prSet>
      <dgm:spPr/>
    </dgm:pt>
    <dgm:pt modelId="{F51726E4-D06D-45DD-98D9-DA8C13F4FF85}" type="pres">
      <dgm:prSet presAssocID="{9B0560C5-48AB-43DF-8182-754550397211}" presName="txSpace" presStyleCnt="0"/>
      <dgm:spPr/>
    </dgm:pt>
    <dgm:pt modelId="{4BFBE0BB-EB40-4CAB-B40B-F4ED10F04E96}" type="pres">
      <dgm:prSet presAssocID="{9B0560C5-48AB-43DF-8182-754550397211}" presName="desTx" presStyleLbl="revTx" presStyleIdx="3" presStyleCnt="8">
        <dgm:presLayoutVars/>
      </dgm:prSet>
      <dgm:spPr/>
    </dgm:pt>
    <dgm:pt modelId="{5C5BF8CC-5D0A-489F-B57F-AE21122F8677}" type="pres">
      <dgm:prSet presAssocID="{27FCE355-6D26-4A46-8A1E-7F203914B0C4}" presName="sibTrans" presStyleCnt="0"/>
      <dgm:spPr/>
    </dgm:pt>
    <dgm:pt modelId="{BD6247D1-FB35-4453-97FF-AF2118BA378C}" type="pres">
      <dgm:prSet presAssocID="{F487431F-C06A-495B-B834-7FF322433CE0}" presName="compNode" presStyleCnt="0"/>
      <dgm:spPr/>
    </dgm:pt>
    <dgm:pt modelId="{498F205E-8CB5-45F8-890A-F423080471A1}" type="pres">
      <dgm:prSet presAssocID="{F487431F-C06A-495B-B834-7FF322433C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igh voltage with solid fill"/>
        </a:ext>
      </dgm:extLst>
    </dgm:pt>
    <dgm:pt modelId="{A2DA1386-8202-4D0C-A40D-77747098FFC3}" type="pres">
      <dgm:prSet presAssocID="{F487431F-C06A-495B-B834-7FF322433CE0}" presName="iconSpace" presStyleCnt="0"/>
      <dgm:spPr/>
    </dgm:pt>
    <dgm:pt modelId="{922C75D0-10AA-431C-9425-A7EB99ED6A6B}" type="pres">
      <dgm:prSet presAssocID="{F487431F-C06A-495B-B834-7FF322433CE0}" presName="parTx" presStyleLbl="revTx" presStyleIdx="4" presStyleCnt="8">
        <dgm:presLayoutVars>
          <dgm:chMax val="0"/>
          <dgm:chPref val="0"/>
        </dgm:presLayoutVars>
      </dgm:prSet>
      <dgm:spPr/>
    </dgm:pt>
    <dgm:pt modelId="{344EB22D-F441-42B1-9D17-D2221EA1E426}" type="pres">
      <dgm:prSet presAssocID="{F487431F-C06A-495B-B834-7FF322433CE0}" presName="txSpace" presStyleCnt="0"/>
      <dgm:spPr/>
    </dgm:pt>
    <dgm:pt modelId="{00A95084-2C7A-43FD-9C2A-4F0267FEC4A1}" type="pres">
      <dgm:prSet presAssocID="{F487431F-C06A-495B-B834-7FF322433CE0}" presName="desTx" presStyleLbl="revTx" presStyleIdx="5" presStyleCnt="8">
        <dgm:presLayoutVars/>
      </dgm:prSet>
      <dgm:spPr/>
    </dgm:pt>
    <dgm:pt modelId="{BE748C7D-944E-4F4F-8213-7985EF7B99FD}" type="pres">
      <dgm:prSet presAssocID="{0C4C65E8-138D-47BB-9977-90BA043608B3}" presName="sibTrans" presStyleCnt="0"/>
      <dgm:spPr/>
    </dgm:pt>
    <dgm:pt modelId="{57F50E66-6B30-4DD0-BDD2-9E9F9B6DE9F3}" type="pres">
      <dgm:prSet presAssocID="{E5E37D73-F304-460B-9BF7-B6D3622F901D}" presName="compNode" presStyleCnt="0"/>
      <dgm:spPr/>
    </dgm:pt>
    <dgm:pt modelId="{E414B6F4-EC24-43EB-BBD0-9A2D804C3E39}" type="pres">
      <dgm:prSet presAssocID="{E5E37D73-F304-460B-9BF7-B6D3622F90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D606B867-8822-4684-866C-AF8FD35067D9}" type="pres">
      <dgm:prSet presAssocID="{E5E37D73-F304-460B-9BF7-B6D3622F901D}" presName="iconSpace" presStyleCnt="0"/>
      <dgm:spPr/>
    </dgm:pt>
    <dgm:pt modelId="{039806E5-F414-47F8-808D-19218380A7FE}" type="pres">
      <dgm:prSet presAssocID="{E5E37D73-F304-460B-9BF7-B6D3622F901D}" presName="parTx" presStyleLbl="revTx" presStyleIdx="6" presStyleCnt="8">
        <dgm:presLayoutVars>
          <dgm:chMax val="0"/>
          <dgm:chPref val="0"/>
        </dgm:presLayoutVars>
      </dgm:prSet>
      <dgm:spPr/>
    </dgm:pt>
    <dgm:pt modelId="{A975D124-420B-4C9F-A994-830B0D311F9C}" type="pres">
      <dgm:prSet presAssocID="{E5E37D73-F304-460B-9BF7-B6D3622F901D}" presName="txSpace" presStyleCnt="0"/>
      <dgm:spPr/>
    </dgm:pt>
    <dgm:pt modelId="{0A93BEDD-974B-40D0-B6EC-554A5488847C}" type="pres">
      <dgm:prSet presAssocID="{E5E37D73-F304-460B-9BF7-B6D3622F901D}" presName="desTx" presStyleLbl="revTx" presStyleIdx="7" presStyleCnt="8">
        <dgm:presLayoutVars/>
      </dgm:prSet>
      <dgm:spPr/>
    </dgm:pt>
  </dgm:ptLst>
  <dgm:cxnLst>
    <dgm:cxn modelId="{3F222904-ADE7-43D3-B5D2-7F9E00B8AE07}" type="presOf" srcId="{4078EA4F-1230-4C4F-973B-BB78B93E8251}" destId="{00A95084-2C7A-43FD-9C2A-4F0267FEC4A1}" srcOrd="0" destOrd="0" presId="urn:microsoft.com/office/officeart/2018/2/layout/IconLabelDescriptionList"/>
    <dgm:cxn modelId="{E9533D05-FBBB-4972-9284-8183D0ABE121}" srcId="{7081F6F7-AD4D-418B-81A5-F54B8900738D}" destId="{E5E37D73-F304-460B-9BF7-B6D3622F901D}" srcOrd="3" destOrd="0" parTransId="{E9C35CCD-E291-42C1-B356-CAEEE48B7B09}" sibTransId="{730E967B-E137-4273-8487-8281A4AAA6EE}"/>
    <dgm:cxn modelId="{0126A617-275D-45D0-A6A7-06FB9E9AEF7E}" srcId="{9B0560C5-48AB-43DF-8182-754550397211}" destId="{AE391DE3-0A53-46F3-85AA-AF1E0CF2A76E}" srcOrd="0" destOrd="0" parTransId="{C7D47C0E-7E56-4BDA-8325-06A8FBB7E7F1}" sibTransId="{F898D566-2AAA-4351-9C25-7F523D595F7B}"/>
    <dgm:cxn modelId="{E228F13D-C557-4E67-B749-B7DA9ED7A6EA}" srcId="{7081F6F7-AD4D-418B-81A5-F54B8900738D}" destId="{9B0560C5-48AB-43DF-8182-754550397211}" srcOrd="1" destOrd="0" parTransId="{17A59B1B-069C-4CA9-9825-F1D52CE25D22}" sibTransId="{27FCE355-6D26-4A46-8A1E-7F203914B0C4}"/>
    <dgm:cxn modelId="{12CAF95F-8B0E-4B46-9540-98D6EC9BD3C6}" srcId="{7081F6F7-AD4D-418B-81A5-F54B8900738D}" destId="{EEE0A1BF-1C19-4B87-AD76-B9D9C2E8D19B}" srcOrd="0" destOrd="0" parTransId="{0C6409C1-46A0-4BB3-B3E1-453058FB6F96}" sibTransId="{98CE7EA1-D043-4874-93D4-13775214A64C}"/>
    <dgm:cxn modelId="{EE8B4144-2169-43FD-B930-B9847E42E1F0}" type="presOf" srcId="{C5478BA9-2612-4CC7-8E26-2A22769C9B28}" destId="{4BFBE0BB-EB40-4CAB-B40B-F4ED10F04E96}" srcOrd="0" destOrd="1" presId="urn:microsoft.com/office/officeart/2018/2/layout/IconLabelDescriptionList"/>
    <dgm:cxn modelId="{34C45465-78A5-44FC-AEFF-60B90A43AC6A}" type="presOf" srcId="{63D81561-FA4B-46EE-9BF2-0733E6A2DA94}" destId="{6AC04C25-F6CB-4F85-A9EF-9AEFF7B9CC9C}" srcOrd="0" destOrd="0" presId="urn:microsoft.com/office/officeart/2018/2/layout/IconLabelDescriptionList"/>
    <dgm:cxn modelId="{4297486A-5B67-4691-9B03-BC2FD39D04ED}" srcId="{E5E37D73-F304-460B-9BF7-B6D3622F901D}" destId="{B6146C77-C217-41F8-94FA-1A0FCF9076A5}" srcOrd="1" destOrd="0" parTransId="{1608E106-DC17-4608-BA8F-095DE255604E}" sibTransId="{65970AD8-6872-486C-B6B5-C7D4374DDD14}"/>
    <dgm:cxn modelId="{56B2736B-7D47-41D0-93BD-8A04B144E159}" srcId="{E5E37D73-F304-460B-9BF7-B6D3622F901D}" destId="{E7B5BE52-1DDE-45FF-9D0B-964A3148A95D}" srcOrd="0" destOrd="0" parTransId="{8C8CE1FF-62A8-4C70-8860-EF54756CA330}" sibTransId="{34B23B8D-59B3-4CBB-8C2D-154BA5F7F9FF}"/>
    <dgm:cxn modelId="{C3E7F86B-59E6-4E85-87A0-BBE42C9B7A54}" srcId="{EEE0A1BF-1C19-4B87-AD76-B9D9C2E8D19B}" destId="{63D81561-FA4B-46EE-9BF2-0733E6A2DA94}" srcOrd="0" destOrd="0" parTransId="{159CBAD5-6FEA-426D-B947-0F60455E61E5}" sibTransId="{C63484EF-156F-4514-8C34-F34F8AA8E1F8}"/>
    <dgm:cxn modelId="{AED6CC6D-F400-4DE9-A2C5-EA9909C41DB6}" type="presOf" srcId="{EEE0A1BF-1C19-4B87-AD76-B9D9C2E8D19B}" destId="{56772E0D-3EE6-44CD-8D06-B509D06689AE}" srcOrd="0" destOrd="0" presId="urn:microsoft.com/office/officeart/2018/2/layout/IconLabelDescriptionList"/>
    <dgm:cxn modelId="{1794B980-8BB6-45C0-BB29-894823E28390}" type="presOf" srcId="{E5E37D73-F304-460B-9BF7-B6D3622F901D}" destId="{039806E5-F414-47F8-808D-19218380A7FE}" srcOrd="0" destOrd="0" presId="urn:microsoft.com/office/officeart/2018/2/layout/IconLabelDescriptionList"/>
    <dgm:cxn modelId="{0D32C28A-D7C2-4DED-982A-B279D7417F11}" type="presOf" srcId="{9B0560C5-48AB-43DF-8182-754550397211}" destId="{6B247EBB-9EFF-46DF-8EA7-3CE292753149}" srcOrd="0" destOrd="0" presId="urn:microsoft.com/office/officeart/2018/2/layout/IconLabelDescriptionList"/>
    <dgm:cxn modelId="{03AFC490-1D7C-4C95-AC4E-C15CAFDF21EE}" srcId="{F487431F-C06A-495B-B834-7FF322433CE0}" destId="{4078EA4F-1230-4C4F-973B-BB78B93E8251}" srcOrd="0" destOrd="0" parTransId="{D2F8319D-FC69-443E-99CD-BF8B6F66AECC}" sibTransId="{526BC7C9-A495-4978-BB4C-643B7FEC2FC3}"/>
    <dgm:cxn modelId="{231C8AA4-E5E1-4843-98E1-C045FE89DF49}" type="presOf" srcId="{AE391DE3-0A53-46F3-85AA-AF1E0CF2A76E}" destId="{4BFBE0BB-EB40-4CAB-B40B-F4ED10F04E96}" srcOrd="0" destOrd="0" presId="urn:microsoft.com/office/officeart/2018/2/layout/IconLabelDescriptionList"/>
    <dgm:cxn modelId="{A802BFA4-DC8C-469C-BCB2-B793B1077F12}" type="presOf" srcId="{F487431F-C06A-495B-B834-7FF322433CE0}" destId="{922C75D0-10AA-431C-9425-A7EB99ED6A6B}" srcOrd="0" destOrd="0" presId="urn:microsoft.com/office/officeart/2018/2/layout/IconLabelDescriptionList"/>
    <dgm:cxn modelId="{04F4FBA6-BBEB-47F7-9737-9F4E1235C122}" srcId="{7081F6F7-AD4D-418B-81A5-F54B8900738D}" destId="{F487431F-C06A-495B-B834-7FF322433CE0}" srcOrd="2" destOrd="0" parTransId="{DC44194C-3C7D-4498-823E-D5B9B2102171}" sibTransId="{0C4C65E8-138D-47BB-9977-90BA043608B3}"/>
    <dgm:cxn modelId="{622BB4AD-277D-4460-AFB6-6CA33CF7460E}" type="presOf" srcId="{B6146C77-C217-41F8-94FA-1A0FCF9076A5}" destId="{0A93BEDD-974B-40D0-B6EC-554A5488847C}" srcOrd="0" destOrd="1" presId="urn:microsoft.com/office/officeart/2018/2/layout/IconLabelDescriptionList"/>
    <dgm:cxn modelId="{D8ACD5BA-9C55-4AE7-941B-A587BDE8ACE8}" srcId="{E5E37D73-F304-460B-9BF7-B6D3622F901D}" destId="{249A2853-DC9D-4319-B894-053FE3F52B74}" srcOrd="2" destOrd="0" parTransId="{ADE2B545-D75F-4BF2-BF2A-95B5523BAB94}" sibTransId="{7810D4B8-4A0E-42E1-B8D2-37989908CB7F}"/>
    <dgm:cxn modelId="{1D4736DB-48E3-4886-8FDA-22FE8A04EFEC}" type="presOf" srcId="{249A2853-DC9D-4319-B894-053FE3F52B74}" destId="{0A93BEDD-974B-40D0-B6EC-554A5488847C}" srcOrd="0" destOrd="2" presId="urn:microsoft.com/office/officeart/2018/2/layout/IconLabelDescriptionList"/>
    <dgm:cxn modelId="{CADC1ADF-0896-4EAB-9A83-3FAAAA74B8CD}" type="presOf" srcId="{7081F6F7-AD4D-418B-81A5-F54B8900738D}" destId="{2E6102B9-0123-4E56-9995-6D3AE78370D7}" srcOrd="0" destOrd="0" presId="urn:microsoft.com/office/officeart/2018/2/layout/IconLabelDescriptionList"/>
    <dgm:cxn modelId="{B23535E0-BFCB-4A88-8916-338F8CF42FC2}" type="presOf" srcId="{E7B5BE52-1DDE-45FF-9D0B-964A3148A95D}" destId="{0A93BEDD-974B-40D0-B6EC-554A5488847C}" srcOrd="0" destOrd="0" presId="urn:microsoft.com/office/officeart/2018/2/layout/IconLabelDescriptionList"/>
    <dgm:cxn modelId="{710417E7-68B5-48EE-BEBC-53E2098AD1B0}" srcId="{9B0560C5-48AB-43DF-8182-754550397211}" destId="{C5478BA9-2612-4CC7-8E26-2A22769C9B28}" srcOrd="1" destOrd="0" parTransId="{E53E179A-CF99-4E29-8FA5-3D45961FD95C}" sibTransId="{BDD264B8-ADDF-46C8-BFD8-0896A758F631}"/>
    <dgm:cxn modelId="{B5694A35-435F-4C8B-A1C1-DF8F1851F11D}" type="presParOf" srcId="{2E6102B9-0123-4E56-9995-6D3AE78370D7}" destId="{EB432A6F-6A87-4678-A3A1-8D061E051DB3}" srcOrd="0" destOrd="0" presId="urn:microsoft.com/office/officeart/2018/2/layout/IconLabelDescriptionList"/>
    <dgm:cxn modelId="{FF29E594-BB9A-44F3-BAAD-1E7D36063AFB}" type="presParOf" srcId="{EB432A6F-6A87-4678-A3A1-8D061E051DB3}" destId="{637CED45-C639-4033-8B13-8632EE248D5E}" srcOrd="0" destOrd="0" presId="urn:microsoft.com/office/officeart/2018/2/layout/IconLabelDescriptionList"/>
    <dgm:cxn modelId="{3232CAAF-F89C-464D-BAA5-3974572C4515}" type="presParOf" srcId="{EB432A6F-6A87-4678-A3A1-8D061E051DB3}" destId="{D6DB9D55-3FE6-47EE-803C-79A1DF7052FB}" srcOrd="1" destOrd="0" presId="urn:microsoft.com/office/officeart/2018/2/layout/IconLabelDescriptionList"/>
    <dgm:cxn modelId="{8D27F60A-DBBA-4C20-95E4-4A449CCAD702}" type="presParOf" srcId="{EB432A6F-6A87-4678-A3A1-8D061E051DB3}" destId="{56772E0D-3EE6-44CD-8D06-B509D06689AE}" srcOrd="2" destOrd="0" presId="urn:microsoft.com/office/officeart/2018/2/layout/IconLabelDescriptionList"/>
    <dgm:cxn modelId="{B2F10FDF-FE28-4B75-BC24-9F7EF873BF07}" type="presParOf" srcId="{EB432A6F-6A87-4678-A3A1-8D061E051DB3}" destId="{EA3F11C1-3201-447B-BA5F-9D457B99DB8F}" srcOrd="3" destOrd="0" presId="urn:microsoft.com/office/officeart/2018/2/layout/IconLabelDescriptionList"/>
    <dgm:cxn modelId="{96FE0883-CF82-4AD2-A91E-ADB024CCC4B7}" type="presParOf" srcId="{EB432A6F-6A87-4678-A3A1-8D061E051DB3}" destId="{6AC04C25-F6CB-4F85-A9EF-9AEFF7B9CC9C}" srcOrd="4" destOrd="0" presId="urn:microsoft.com/office/officeart/2018/2/layout/IconLabelDescriptionList"/>
    <dgm:cxn modelId="{0678BD3B-3C33-4357-BEEA-7DCA7A7DF64A}" type="presParOf" srcId="{2E6102B9-0123-4E56-9995-6D3AE78370D7}" destId="{EB7F8751-A3A0-41D4-8D9C-26B86058161E}" srcOrd="1" destOrd="0" presId="urn:microsoft.com/office/officeart/2018/2/layout/IconLabelDescriptionList"/>
    <dgm:cxn modelId="{2DE4ECC0-D11B-44E2-B568-F2979BFCE652}" type="presParOf" srcId="{2E6102B9-0123-4E56-9995-6D3AE78370D7}" destId="{9812564E-4781-4557-95F0-83236F8AB93C}" srcOrd="2" destOrd="0" presId="urn:microsoft.com/office/officeart/2018/2/layout/IconLabelDescriptionList"/>
    <dgm:cxn modelId="{17FF012C-9E11-4211-BB9C-2D97E1579DC9}" type="presParOf" srcId="{9812564E-4781-4557-95F0-83236F8AB93C}" destId="{8C69DC4F-71E5-48ED-8040-28B6796BEB11}" srcOrd="0" destOrd="0" presId="urn:microsoft.com/office/officeart/2018/2/layout/IconLabelDescriptionList"/>
    <dgm:cxn modelId="{02AABD82-1630-46DB-A92A-9A38555FCC4B}" type="presParOf" srcId="{9812564E-4781-4557-95F0-83236F8AB93C}" destId="{F22BFB8A-3288-49B9-BDD4-CD6DADFEBF2C}" srcOrd="1" destOrd="0" presId="urn:microsoft.com/office/officeart/2018/2/layout/IconLabelDescriptionList"/>
    <dgm:cxn modelId="{F1EF797C-8706-49E8-ABEB-62BA6F2158F3}" type="presParOf" srcId="{9812564E-4781-4557-95F0-83236F8AB93C}" destId="{6B247EBB-9EFF-46DF-8EA7-3CE292753149}" srcOrd="2" destOrd="0" presId="urn:microsoft.com/office/officeart/2018/2/layout/IconLabelDescriptionList"/>
    <dgm:cxn modelId="{B8F82A7E-40CA-45E8-BA60-D5FD6E2A8556}" type="presParOf" srcId="{9812564E-4781-4557-95F0-83236F8AB93C}" destId="{F51726E4-D06D-45DD-98D9-DA8C13F4FF85}" srcOrd="3" destOrd="0" presId="urn:microsoft.com/office/officeart/2018/2/layout/IconLabelDescriptionList"/>
    <dgm:cxn modelId="{C515179D-DBF0-49B4-86A0-D0CCC04A615B}" type="presParOf" srcId="{9812564E-4781-4557-95F0-83236F8AB93C}" destId="{4BFBE0BB-EB40-4CAB-B40B-F4ED10F04E96}" srcOrd="4" destOrd="0" presId="urn:microsoft.com/office/officeart/2018/2/layout/IconLabelDescriptionList"/>
    <dgm:cxn modelId="{2C0FE9A0-81F3-4CB3-AD39-5B424EC83EBA}" type="presParOf" srcId="{2E6102B9-0123-4E56-9995-6D3AE78370D7}" destId="{5C5BF8CC-5D0A-489F-B57F-AE21122F8677}" srcOrd="3" destOrd="0" presId="urn:microsoft.com/office/officeart/2018/2/layout/IconLabelDescriptionList"/>
    <dgm:cxn modelId="{9B3302A9-0D67-48FF-B1B2-78298DE8ED43}" type="presParOf" srcId="{2E6102B9-0123-4E56-9995-6D3AE78370D7}" destId="{BD6247D1-FB35-4453-97FF-AF2118BA378C}" srcOrd="4" destOrd="0" presId="urn:microsoft.com/office/officeart/2018/2/layout/IconLabelDescriptionList"/>
    <dgm:cxn modelId="{F859B58F-9D42-4685-BE37-8AD563DA64FA}" type="presParOf" srcId="{BD6247D1-FB35-4453-97FF-AF2118BA378C}" destId="{498F205E-8CB5-45F8-890A-F423080471A1}" srcOrd="0" destOrd="0" presId="urn:microsoft.com/office/officeart/2018/2/layout/IconLabelDescriptionList"/>
    <dgm:cxn modelId="{D9DB3AFD-9831-468D-9707-0A8DF7BA187E}" type="presParOf" srcId="{BD6247D1-FB35-4453-97FF-AF2118BA378C}" destId="{A2DA1386-8202-4D0C-A40D-77747098FFC3}" srcOrd="1" destOrd="0" presId="urn:microsoft.com/office/officeart/2018/2/layout/IconLabelDescriptionList"/>
    <dgm:cxn modelId="{6BF48058-2761-4A84-B1DD-5B987DE2B87D}" type="presParOf" srcId="{BD6247D1-FB35-4453-97FF-AF2118BA378C}" destId="{922C75D0-10AA-431C-9425-A7EB99ED6A6B}" srcOrd="2" destOrd="0" presId="urn:microsoft.com/office/officeart/2018/2/layout/IconLabelDescriptionList"/>
    <dgm:cxn modelId="{4DC3821C-DD06-4EA1-8F2C-7610C029DE29}" type="presParOf" srcId="{BD6247D1-FB35-4453-97FF-AF2118BA378C}" destId="{344EB22D-F441-42B1-9D17-D2221EA1E426}" srcOrd="3" destOrd="0" presId="urn:microsoft.com/office/officeart/2018/2/layout/IconLabelDescriptionList"/>
    <dgm:cxn modelId="{6DF51115-437E-44C4-AD31-0FBC8B3DE435}" type="presParOf" srcId="{BD6247D1-FB35-4453-97FF-AF2118BA378C}" destId="{00A95084-2C7A-43FD-9C2A-4F0267FEC4A1}" srcOrd="4" destOrd="0" presId="urn:microsoft.com/office/officeart/2018/2/layout/IconLabelDescriptionList"/>
    <dgm:cxn modelId="{D4CD3A91-3DCC-4D6F-A9B5-C80667E1CE3C}" type="presParOf" srcId="{2E6102B9-0123-4E56-9995-6D3AE78370D7}" destId="{BE748C7D-944E-4F4F-8213-7985EF7B99FD}" srcOrd="5" destOrd="0" presId="urn:microsoft.com/office/officeart/2018/2/layout/IconLabelDescriptionList"/>
    <dgm:cxn modelId="{ABC3E5BC-447A-4D56-91ED-46F193854658}" type="presParOf" srcId="{2E6102B9-0123-4E56-9995-6D3AE78370D7}" destId="{57F50E66-6B30-4DD0-BDD2-9E9F9B6DE9F3}" srcOrd="6" destOrd="0" presId="urn:microsoft.com/office/officeart/2018/2/layout/IconLabelDescriptionList"/>
    <dgm:cxn modelId="{B56DB523-342B-4408-9B4F-8E93414EEDCC}" type="presParOf" srcId="{57F50E66-6B30-4DD0-BDD2-9E9F9B6DE9F3}" destId="{E414B6F4-EC24-43EB-BBD0-9A2D804C3E39}" srcOrd="0" destOrd="0" presId="urn:microsoft.com/office/officeart/2018/2/layout/IconLabelDescriptionList"/>
    <dgm:cxn modelId="{CC636C69-4F39-4624-9FE6-39244AB5E856}" type="presParOf" srcId="{57F50E66-6B30-4DD0-BDD2-9E9F9B6DE9F3}" destId="{D606B867-8822-4684-866C-AF8FD35067D9}" srcOrd="1" destOrd="0" presId="urn:microsoft.com/office/officeart/2018/2/layout/IconLabelDescriptionList"/>
    <dgm:cxn modelId="{706CFC2F-99BF-4958-A9E4-97D3DC42A65A}" type="presParOf" srcId="{57F50E66-6B30-4DD0-BDD2-9E9F9B6DE9F3}" destId="{039806E5-F414-47F8-808D-19218380A7FE}" srcOrd="2" destOrd="0" presId="urn:microsoft.com/office/officeart/2018/2/layout/IconLabelDescriptionList"/>
    <dgm:cxn modelId="{CB2B67D7-E81E-472C-B81C-AF21BE4977E2}" type="presParOf" srcId="{57F50E66-6B30-4DD0-BDD2-9E9F9B6DE9F3}" destId="{A975D124-420B-4C9F-A994-830B0D311F9C}" srcOrd="3" destOrd="0" presId="urn:microsoft.com/office/officeart/2018/2/layout/IconLabelDescriptionList"/>
    <dgm:cxn modelId="{CA9A0B73-C94D-4F31-AB65-7DF009B7D766}" type="presParOf" srcId="{57F50E66-6B30-4DD0-BDD2-9E9F9B6DE9F3}" destId="{0A93BEDD-974B-40D0-B6EC-554A5488847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F9E0-A369-4C69-BA82-5F722EB90414}">
      <dsp:nvSpPr>
        <dsp:cNvPr id="0" name=""/>
        <dsp:cNvSpPr/>
      </dsp:nvSpPr>
      <dsp:spPr>
        <a:xfrm>
          <a:off x="569007" y="519255"/>
          <a:ext cx="609224" cy="6092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7CE83-F7F1-48A4-A030-116FF75139EF}">
      <dsp:nvSpPr>
        <dsp:cNvPr id="0" name=""/>
        <dsp:cNvSpPr/>
      </dsp:nvSpPr>
      <dsp:spPr>
        <a:xfrm>
          <a:off x="3299" y="1213843"/>
          <a:ext cx="1740642" cy="6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We are busy but are we effective?</a:t>
          </a:r>
        </a:p>
      </dsp:txBody>
      <dsp:txXfrm>
        <a:off x="3299" y="1213843"/>
        <a:ext cx="1740642" cy="654641"/>
      </dsp:txXfrm>
    </dsp:sp>
    <dsp:sp modelId="{092EF2E3-CE25-4659-A238-5ED612DFE4A0}">
      <dsp:nvSpPr>
        <dsp:cNvPr id="0" name=""/>
        <dsp:cNvSpPr/>
      </dsp:nvSpPr>
      <dsp:spPr>
        <a:xfrm>
          <a:off x="3299" y="1908189"/>
          <a:ext cx="1740642" cy="596256"/>
        </a:xfrm>
        <a:prstGeom prst="rect">
          <a:avLst/>
        </a:prstGeom>
        <a:noFill/>
        <a:ln>
          <a:noFill/>
        </a:ln>
        <a:effectLst/>
      </dsp:spPr>
      <dsp:style>
        <a:lnRef idx="0">
          <a:scrgbClr r="0" g="0" b="0"/>
        </a:lnRef>
        <a:fillRef idx="0">
          <a:scrgbClr r="0" g="0" b="0"/>
        </a:fillRef>
        <a:effectRef idx="0">
          <a:scrgbClr r="0" g="0" b="0"/>
        </a:effectRef>
        <a:fontRef idx="minor"/>
      </dsp:style>
    </dsp:sp>
    <dsp:sp modelId="{C569F51A-CC62-4179-A9A2-C74D76F24533}">
      <dsp:nvSpPr>
        <dsp:cNvPr id="0" name=""/>
        <dsp:cNvSpPr/>
      </dsp:nvSpPr>
      <dsp:spPr>
        <a:xfrm>
          <a:off x="2614262" y="406175"/>
          <a:ext cx="609224" cy="6092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A65A0-3F60-4E72-BCA0-F2FDDAA71EE6}">
      <dsp:nvSpPr>
        <dsp:cNvPr id="0" name=""/>
        <dsp:cNvSpPr/>
      </dsp:nvSpPr>
      <dsp:spPr>
        <a:xfrm>
          <a:off x="2048553" y="1110488"/>
          <a:ext cx="1740642" cy="6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What are the Critical Success Factors?</a:t>
          </a:r>
        </a:p>
      </dsp:txBody>
      <dsp:txXfrm>
        <a:off x="2048553" y="1110488"/>
        <a:ext cx="1740642" cy="654641"/>
      </dsp:txXfrm>
    </dsp:sp>
    <dsp:sp modelId="{3A2E595E-E0BC-4396-9F54-B0C6E6A9C706}">
      <dsp:nvSpPr>
        <dsp:cNvPr id="0" name=""/>
        <dsp:cNvSpPr/>
      </dsp:nvSpPr>
      <dsp:spPr>
        <a:xfrm>
          <a:off x="0" y="1852044"/>
          <a:ext cx="1740642" cy="808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Short-termism</a:t>
          </a:r>
        </a:p>
        <a:p>
          <a:pPr marL="0" lvl="0" indent="0" algn="ctr" defTabSz="488950">
            <a:lnSpc>
              <a:spcPct val="100000"/>
            </a:lnSpc>
            <a:spcBef>
              <a:spcPct val="0"/>
            </a:spcBef>
            <a:spcAft>
              <a:spcPct val="35000"/>
            </a:spcAft>
            <a:buNone/>
          </a:pPr>
          <a:r>
            <a:rPr lang="en-US" sz="1100" kern="1200" dirty="0"/>
            <a:t>Reliant on or responding to </a:t>
          </a:r>
          <a:r>
            <a:rPr lang="en-US" sz="1100" kern="1200" dirty="0" err="1"/>
            <a:t>UKGov</a:t>
          </a:r>
          <a:r>
            <a:rPr lang="en-US" sz="1100" kern="1200" dirty="0"/>
            <a:t> funding</a:t>
          </a:r>
        </a:p>
        <a:p>
          <a:pPr marL="0" lvl="0" indent="0" algn="ctr" defTabSz="488950">
            <a:lnSpc>
              <a:spcPct val="100000"/>
            </a:lnSpc>
            <a:spcBef>
              <a:spcPct val="0"/>
            </a:spcBef>
            <a:spcAft>
              <a:spcPct val="35000"/>
            </a:spcAft>
            <a:buNone/>
          </a:pPr>
          <a:r>
            <a:rPr lang="en-US" sz="1100" kern="1200"/>
            <a:t>UKGov policy driven</a:t>
          </a:r>
        </a:p>
      </dsp:txBody>
      <dsp:txXfrm>
        <a:off x="0" y="1852044"/>
        <a:ext cx="1740642" cy="808169"/>
      </dsp:txXfrm>
    </dsp:sp>
    <dsp:sp modelId="{AF11CDD8-864D-4ED1-A7D5-94D03DC6DBEB}">
      <dsp:nvSpPr>
        <dsp:cNvPr id="0" name=""/>
        <dsp:cNvSpPr/>
      </dsp:nvSpPr>
      <dsp:spPr>
        <a:xfrm>
          <a:off x="4659517" y="406175"/>
          <a:ext cx="609224" cy="6092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F3507-ECF0-43C9-BBC1-CB74D01ECBE7}">
      <dsp:nvSpPr>
        <dsp:cNvPr id="0" name=""/>
        <dsp:cNvSpPr/>
      </dsp:nvSpPr>
      <dsp:spPr>
        <a:xfrm>
          <a:off x="4093808" y="1110488"/>
          <a:ext cx="1740642" cy="654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Many routes to Net Zero, how do we choose?</a:t>
          </a:r>
        </a:p>
      </dsp:txBody>
      <dsp:txXfrm>
        <a:off x="4093808" y="1110488"/>
        <a:ext cx="1740642" cy="654641"/>
      </dsp:txXfrm>
    </dsp:sp>
    <dsp:sp modelId="{0576A1DB-F981-4687-A84E-DB86D279B814}">
      <dsp:nvSpPr>
        <dsp:cNvPr id="0" name=""/>
        <dsp:cNvSpPr/>
      </dsp:nvSpPr>
      <dsp:spPr>
        <a:xfrm>
          <a:off x="4093808" y="1809357"/>
          <a:ext cx="1740642" cy="80816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CED45-C639-4033-8B13-8632EE248D5E}">
      <dsp:nvSpPr>
        <dsp:cNvPr id="0" name=""/>
        <dsp:cNvSpPr/>
      </dsp:nvSpPr>
      <dsp:spPr>
        <a:xfrm>
          <a:off x="2487028" y="1108864"/>
          <a:ext cx="739019" cy="7390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772E0D-3EE6-44CD-8D06-B509D06689AE}">
      <dsp:nvSpPr>
        <dsp:cNvPr id="0" name=""/>
        <dsp:cNvSpPr/>
      </dsp:nvSpPr>
      <dsp:spPr>
        <a:xfrm>
          <a:off x="175" y="1900022"/>
          <a:ext cx="2111484" cy="31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Spatial</a:t>
          </a:r>
        </a:p>
      </dsp:txBody>
      <dsp:txXfrm>
        <a:off x="175" y="1900022"/>
        <a:ext cx="2111484" cy="316722"/>
      </dsp:txXfrm>
    </dsp:sp>
    <dsp:sp modelId="{6AC04C25-F6CB-4F85-A9EF-9AEFF7B9CC9C}">
      <dsp:nvSpPr>
        <dsp:cNvPr id="0" name=""/>
        <dsp:cNvSpPr/>
      </dsp:nvSpPr>
      <dsp:spPr>
        <a:xfrm>
          <a:off x="175" y="2274642"/>
          <a:ext cx="2111484" cy="16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GB" sz="1500" kern="1200" dirty="0"/>
            <a:t>Range of credible pathways explored</a:t>
          </a:r>
        </a:p>
        <a:p>
          <a:pPr marL="0" lvl="0" indent="0" algn="l" defTabSz="666750">
            <a:lnSpc>
              <a:spcPct val="100000"/>
            </a:lnSpc>
            <a:spcBef>
              <a:spcPct val="0"/>
            </a:spcBef>
            <a:spcAft>
              <a:spcPct val="35000"/>
            </a:spcAft>
            <a:buNone/>
          </a:pPr>
          <a:r>
            <a:rPr lang="en-GB" sz="1500" kern="1200" dirty="0"/>
            <a:t>Pathways map to geography</a:t>
          </a:r>
        </a:p>
        <a:p>
          <a:pPr marL="0" lvl="0" indent="0" algn="l" defTabSz="666750">
            <a:lnSpc>
              <a:spcPct val="100000"/>
            </a:lnSpc>
            <a:spcBef>
              <a:spcPct val="0"/>
            </a:spcBef>
            <a:spcAft>
              <a:spcPct val="35000"/>
            </a:spcAft>
            <a:buNone/>
          </a:pPr>
          <a:r>
            <a:rPr lang="en-GB" sz="1500" kern="1200" dirty="0"/>
            <a:t>Project development</a:t>
          </a:r>
        </a:p>
        <a:p>
          <a:pPr marL="0" lvl="0" indent="0" algn="l" defTabSz="666750">
            <a:lnSpc>
              <a:spcPct val="100000"/>
            </a:lnSpc>
            <a:spcBef>
              <a:spcPct val="0"/>
            </a:spcBef>
            <a:spcAft>
              <a:spcPct val="35000"/>
            </a:spcAft>
            <a:buNone/>
          </a:pPr>
          <a:endParaRPr lang="en-US" sz="1500" kern="1200" dirty="0"/>
        </a:p>
      </dsp:txBody>
      <dsp:txXfrm>
        <a:off x="175" y="2274642"/>
        <a:ext cx="2111484" cy="1656768"/>
      </dsp:txXfrm>
    </dsp:sp>
    <dsp:sp modelId="{8C69DC4F-71E5-48ED-8040-28B6796BEB11}">
      <dsp:nvSpPr>
        <dsp:cNvPr id="0" name=""/>
        <dsp:cNvSpPr/>
      </dsp:nvSpPr>
      <dsp:spPr>
        <a:xfrm>
          <a:off x="0" y="1108864"/>
          <a:ext cx="739019" cy="739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247EBB-9EFF-46DF-8EA7-3CE292753149}">
      <dsp:nvSpPr>
        <dsp:cNvPr id="0" name=""/>
        <dsp:cNvSpPr/>
      </dsp:nvSpPr>
      <dsp:spPr>
        <a:xfrm>
          <a:off x="2481169" y="1900022"/>
          <a:ext cx="2111484" cy="31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Temporal</a:t>
          </a:r>
        </a:p>
      </dsp:txBody>
      <dsp:txXfrm>
        <a:off x="2481169" y="1900022"/>
        <a:ext cx="2111484" cy="316722"/>
      </dsp:txXfrm>
    </dsp:sp>
    <dsp:sp modelId="{4BFBE0BB-EB40-4CAB-B40B-F4ED10F04E96}">
      <dsp:nvSpPr>
        <dsp:cNvPr id="0" name=""/>
        <dsp:cNvSpPr/>
      </dsp:nvSpPr>
      <dsp:spPr>
        <a:xfrm>
          <a:off x="2481169" y="2274642"/>
          <a:ext cx="2111484" cy="16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GB" sz="1500" kern="1200" dirty="0"/>
            <a:t>Use of data driven scenarios</a:t>
          </a:r>
          <a:endParaRPr lang="en-US" sz="1500" kern="1200" dirty="0"/>
        </a:p>
        <a:p>
          <a:pPr marL="0" lvl="0" indent="0" algn="l" defTabSz="666750">
            <a:lnSpc>
              <a:spcPct val="100000"/>
            </a:lnSpc>
            <a:spcBef>
              <a:spcPct val="0"/>
            </a:spcBef>
            <a:spcAft>
              <a:spcPct val="35000"/>
            </a:spcAft>
            <a:buNone/>
          </a:pPr>
          <a:r>
            <a:rPr lang="en-GB" sz="1500" kern="1200" dirty="0"/>
            <a:t>Pathways can be tested</a:t>
          </a:r>
        </a:p>
        <a:p>
          <a:pPr marL="0" lvl="0" indent="0" algn="l" defTabSz="666750">
            <a:lnSpc>
              <a:spcPct val="100000"/>
            </a:lnSpc>
            <a:spcBef>
              <a:spcPct val="0"/>
            </a:spcBef>
            <a:spcAft>
              <a:spcPct val="35000"/>
            </a:spcAft>
            <a:buNone/>
          </a:pPr>
          <a:r>
            <a:rPr lang="en-GB" sz="1500" kern="1200" dirty="0"/>
            <a:t>Changes can be incorporated</a:t>
          </a:r>
          <a:endParaRPr lang="en-US" sz="1500" kern="1200" dirty="0"/>
        </a:p>
      </dsp:txBody>
      <dsp:txXfrm>
        <a:off x="2481169" y="2274642"/>
        <a:ext cx="2111484" cy="1656768"/>
      </dsp:txXfrm>
    </dsp:sp>
    <dsp:sp modelId="{498F205E-8CB5-45F8-890A-F423080471A1}">
      <dsp:nvSpPr>
        <dsp:cNvPr id="0" name=""/>
        <dsp:cNvSpPr/>
      </dsp:nvSpPr>
      <dsp:spPr>
        <a:xfrm>
          <a:off x="4962163" y="1036522"/>
          <a:ext cx="739019" cy="739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C75D0-10AA-431C-9425-A7EB99ED6A6B}">
      <dsp:nvSpPr>
        <dsp:cNvPr id="0" name=""/>
        <dsp:cNvSpPr/>
      </dsp:nvSpPr>
      <dsp:spPr>
        <a:xfrm>
          <a:off x="4962163" y="1900022"/>
          <a:ext cx="2111484" cy="31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dirty="0"/>
            <a:t>Adaptive</a:t>
          </a:r>
          <a:endParaRPr lang="en-US" sz="2000" kern="1200" dirty="0"/>
        </a:p>
      </dsp:txBody>
      <dsp:txXfrm>
        <a:off x="4962163" y="1900022"/>
        <a:ext cx="2111484" cy="316722"/>
      </dsp:txXfrm>
    </dsp:sp>
    <dsp:sp modelId="{00A95084-2C7A-43FD-9C2A-4F0267FEC4A1}">
      <dsp:nvSpPr>
        <dsp:cNvPr id="0" name=""/>
        <dsp:cNvSpPr/>
      </dsp:nvSpPr>
      <dsp:spPr>
        <a:xfrm>
          <a:off x="4962163" y="2274642"/>
          <a:ext cx="2111484" cy="16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GB" sz="1500" kern="1200" dirty="0"/>
            <a:t>Responder as well as activist</a:t>
          </a:r>
        </a:p>
        <a:p>
          <a:pPr marL="0" lvl="0" indent="0" algn="l" defTabSz="666750">
            <a:lnSpc>
              <a:spcPct val="100000"/>
            </a:lnSpc>
            <a:spcBef>
              <a:spcPct val="0"/>
            </a:spcBef>
            <a:spcAft>
              <a:spcPct val="35000"/>
            </a:spcAft>
            <a:buNone/>
          </a:pPr>
          <a:r>
            <a:rPr lang="en-GB" sz="1500" kern="1200" dirty="0"/>
            <a:t>Model can be updated and calibrated against reality</a:t>
          </a:r>
        </a:p>
        <a:p>
          <a:pPr marL="0" lvl="0" indent="0" algn="l" defTabSz="666750">
            <a:lnSpc>
              <a:spcPct val="100000"/>
            </a:lnSpc>
            <a:spcBef>
              <a:spcPct val="0"/>
            </a:spcBef>
            <a:spcAft>
              <a:spcPct val="35000"/>
            </a:spcAft>
            <a:buNone/>
          </a:pPr>
          <a:r>
            <a:rPr lang="en-GB" sz="1500" kern="1200" dirty="0"/>
            <a:t>Data granularity can be improved</a:t>
          </a:r>
          <a:endParaRPr lang="en-US" sz="1500" kern="1200" dirty="0"/>
        </a:p>
      </dsp:txBody>
      <dsp:txXfrm>
        <a:off x="4962163" y="2274642"/>
        <a:ext cx="2111484" cy="1656768"/>
      </dsp:txXfrm>
    </dsp:sp>
    <dsp:sp modelId="{E414B6F4-EC24-43EB-BBD0-9A2D804C3E39}">
      <dsp:nvSpPr>
        <dsp:cNvPr id="0" name=""/>
        <dsp:cNvSpPr/>
      </dsp:nvSpPr>
      <dsp:spPr>
        <a:xfrm>
          <a:off x="7443158" y="1036522"/>
          <a:ext cx="739019" cy="7390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806E5-F414-47F8-808D-19218380A7FE}">
      <dsp:nvSpPr>
        <dsp:cNvPr id="0" name=""/>
        <dsp:cNvSpPr/>
      </dsp:nvSpPr>
      <dsp:spPr>
        <a:xfrm>
          <a:off x="7443158" y="1900022"/>
          <a:ext cx="2111484" cy="31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Linear</a:t>
          </a:r>
          <a:endParaRPr lang="en-US" sz="2000" kern="1200"/>
        </a:p>
      </dsp:txBody>
      <dsp:txXfrm>
        <a:off x="7443158" y="1900022"/>
        <a:ext cx="2111484" cy="316722"/>
      </dsp:txXfrm>
    </dsp:sp>
    <dsp:sp modelId="{0A93BEDD-974B-40D0-B6EC-554A5488847C}">
      <dsp:nvSpPr>
        <dsp:cNvPr id="0" name=""/>
        <dsp:cNvSpPr/>
      </dsp:nvSpPr>
      <dsp:spPr>
        <a:xfrm>
          <a:off x="7443158" y="2274642"/>
          <a:ext cx="2111484" cy="16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GB" sz="1500" kern="1200"/>
            <a:t>End goal remains the same</a:t>
          </a:r>
          <a:endParaRPr lang="en-US" sz="1500" kern="1200"/>
        </a:p>
        <a:p>
          <a:pPr marL="0" lvl="0" indent="0" algn="l" defTabSz="666750">
            <a:lnSpc>
              <a:spcPct val="100000"/>
            </a:lnSpc>
            <a:spcBef>
              <a:spcPct val="0"/>
            </a:spcBef>
            <a:spcAft>
              <a:spcPct val="35000"/>
            </a:spcAft>
            <a:buNone/>
          </a:pPr>
          <a:r>
            <a:rPr lang="en-GB" sz="1500" kern="1200"/>
            <a:t>Policy and strategy based</a:t>
          </a:r>
          <a:endParaRPr lang="en-US" sz="1500" kern="1200"/>
        </a:p>
        <a:p>
          <a:pPr marL="0" lvl="0" indent="0" algn="l" defTabSz="666750">
            <a:lnSpc>
              <a:spcPct val="100000"/>
            </a:lnSpc>
            <a:spcBef>
              <a:spcPct val="0"/>
            </a:spcBef>
            <a:spcAft>
              <a:spcPct val="35000"/>
            </a:spcAft>
            <a:buNone/>
          </a:pPr>
          <a:r>
            <a:rPr lang="en-GB" sz="1500" kern="1200"/>
            <a:t>Continuous improvement</a:t>
          </a:r>
          <a:endParaRPr lang="en-US" sz="1500" kern="1200"/>
        </a:p>
      </dsp:txBody>
      <dsp:txXfrm>
        <a:off x="7443158" y="2274642"/>
        <a:ext cx="2111484" cy="165676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EE39A-B615-4611-8B6C-F6427135A6CF}" type="datetimeFigureOut">
              <a:t>02/11/2023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E4B10-A8E1-4466-A2F3-42A3C49B128A}" type="slidenum">
              <a:t>‹#›</a:t>
            </a:fld>
            <a:endParaRPr lang="en-GB"/>
          </a:p>
        </p:txBody>
      </p:sp>
    </p:spTree>
    <p:extLst>
      <p:ext uri="{BB962C8B-B14F-4D97-AF65-F5344CB8AC3E}">
        <p14:creationId xmlns:p14="http://schemas.microsoft.com/office/powerpoint/2010/main" val="2435176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we clearly defined the problem? Net Zero isn’t a goal in itself, it’s one of the measures of success but not the only one, how do we make the right choices and how do we seek support? No solutions, only trade-offs!</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578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Emerging software-as-a-service with data expertise to support to develop detailed models of cities and regions</a:t>
            </a:r>
          </a:p>
          <a:p>
            <a:r>
              <a:rPr lang="en-GB" dirty="0"/>
              <a:t>Based in ‘digital twinning’, so creating virtual simulations of real world systems such as buildings or energy infrastructure to understand the impacts of changes</a:t>
            </a:r>
          </a:p>
          <a:p>
            <a:r>
              <a:rPr lang="en-GB" dirty="0"/>
              <a:t>Temporal modelling not well understood currently but potential to develop using algorithms and Artificial Intelligence</a:t>
            </a:r>
          </a:p>
          <a:p>
            <a:r>
              <a:rPr lang="en-GB" dirty="0"/>
              <a:t>Very nascent field, we need to work with suppliers to ensure we get the tools we need</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402256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targets isolated from each other, it’s possible to do all of these and not achieve Net Zero or create a better future</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06263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would commission consultants to study each target or sector</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19274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Consultants create the evidence base, which they keep, they feed this into models, which they own, and we get the output, typically a pdf report, possibly some GIS layers and a couple of spreadsheets</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045415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rarely have access to the evidence base, we rarely understand or have access to the modelling, too much proprietary software, it’s impossible to harmonise the findings from a number of isolated reports into a coherent plan which accounts for the complex interdependencies, what do we do when things change?</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4007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point in a strategy is to understand the world right now, usually through data gathering. How do we make this a dynamic process? How do we always have a plan based on the latest data? How do we develop models which can account for interdependencies and allow for us to update them?</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94671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examples of how this can be done, some of the oldest are the Future Energy Scenarios and Distribution Future Energy Scenarios but more recent sectoral examples include TFN’s EVCI tool which combine temporal models with geospatial representation and visualisation</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14061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good examples have in common? They are spatial and temporal data based models that have geospatial representation and visualisation</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136506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where does the current LAEP methodology fit into this? Methodology itself is sound but we need to move the key parts of the process, the evidence base, modelling and visualisation, to client ownership </a:t>
            </a:r>
          </a:p>
          <a:p>
            <a:r>
              <a:rPr lang="en-GB" dirty="0"/>
              <a:t>At the moment it’s like printing off a weather forecast for the year, it’s pretty accurate for a few weeks perhaps but then starts to get less and less reliable</a:t>
            </a:r>
          </a:p>
          <a:p>
            <a:r>
              <a:rPr lang="en-GB" dirty="0"/>
              <a:t>What happens when something changes? You go back to the consultant to re-run the model</a:t>
            </a:r>
          </a:p>
          <a:p>
            <a:r>
              <a:rPr lang="en-GB" dirty="0"/>
              <a:t>How do you ensure progress is still keeping you on-track to achieve net zero?</a:t>
            </a:r>
          </a:p>
        </p:txBody>
      </p:sp>
      <p:sp>
        <p:nvSpPr>
          <p:cNvPr id="4" name="Slide Number Placeholder 3"/>
          <p:cNvSpPr>
            <a:spLocks noGrp="1"/>
          </p:cNvSpPr>
          <p:nvPr>
            <p:ph type="sldNum" sz="quarter" idx="5"/>
          </p:nvPr>
        </p:nvSpPr>
        <p:spPr/>
        <p:txBody>
          <a:bodyPr/>
          <a:lstStyle/>
          <a:p>
            <a:fld id="{CE193692-5068-ED4F-BD0A-E4468C9A5747}" type="slidenum">
              <a:rPr lang="en-GB" smtClean="0"/>
              <a:t>2</a:t>
            </a:fld>
            <a:endParaRPr lang="en-GB"/>
          </a:p>
        </p:txBody>
      </p:sp>
    </p:spTree>
    <p:extLst>
      <p:ext uri="{BB962C8B-B14F-4D97-AF65-F5344CB8AC3E}">
        <p14:creationId xmlns:p14="http://schemas.microsoft.com/office/powerpoint/2010/main" val="330095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4"/>
            <a:ext cx="5258117" cy="1735863"/>
          </a:xfrm>
        </p:spPr>
        <p:txBody>
          <a:bodyPr anchor="t" anchorCtr="0">
            <a:noAutofit/>
          </a:bodyPr>
          <a:lstStyle>
            <a:lvl1pPr algn="l">
              <a:defRPr sz="60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429000"/>
            <a:ext cx="5258118" cy="2323730"/>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10" name="Picture 9">
            <a:extLst>
              <a:ext uri="{FF2B5EF4-FFF2-40B4-BE49-F238E27FC236}">
                <a16:creationId xmlns:a16="http://schemas.microsoft.com/office/drawing/2014/main" id="{571F11D5-2F28-5E4D-8942-D389D054C669}"/>
              </a:ext>
            </a:extLst>
          </p:cNvPr>
          <p:cNvPicPr>
            <a:picLocks noChangeAspect="1"/>
          </p:cNvPicPr>
          <p:nvPr userDrawn="1"/>
        </p:nvPicPr>
        <p:blipFill>
          <a:blip r:embed="rId2"/>
          <a:srcRect/>
          <a:stretch/>
        </p:blipFill>
        <p:spPr>
          <a:xfrm>
            <a:off x="766763" y="6036384"/>
            <a:ext cx="2520000" cy="400312"/>
          </a:xfrm>
          <a:prstGeom prst="rect">
            <a:avLst/>
          </a:prstGeom>
        </p:spPr>
      </p:pic>
      <p:pic>
        <p:nvPicPr>
          <p:cNvPr id="12" name="Picture 11" descr="A picture containing wind turbine, outdoor object, clouds">
            <a:extLst>
              <a:ext uri="{FF2B5EF4-FFF2-40B4-BE49-F238E27FC236}">
                <a16:creationId xmlns:a16="http://schemas.microsoft.com/office/drawing/2014/main" id="{476805E3-F7A9-0045-A3EE-76D392E1EDDD}"/>
              </a:ext>
            </a:extLst>
          </p:cNvPr>
          <p:cNvPicPr>
            <a:picLocks noChangeAspect="1"/>
          </p:cNvPicPr>
          <p:nvPr userDrawn="1"/>
        </p:nvPicPr>
        <p:blipFill>
          <a:blip r:embed="rId3"/>
          <a:stretch>
            <a:fillRect/>
          </a:stretch>
        </p:blipFill>
        <p:spPr>
          <a:xfrm>
            <a:off x="5499100" y="2476500"/>
            <a:ext cx="6692900" cy="4381500"/>
          </a:xfrm>
          <a:prstGeom prst="rect">
            <a:avLst/>
          </a:prstGeom>
        </p:spPr>
      </p:pic>
    </p:spTree>
    <p:extLst>
      <p:ext uri="{BB962C8B-B14F-4D97-AF65-F5344CB8AC3E}">
        <p14:creationId xmlns:p14="http://schemas.microsoft.com/office/powerpoint/2010/main" val="2139293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66EA62-D999-E046-9FB5-F25DE29370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5" name="Picture 14">
            <a:extLst>
              <a:ext uri="{FF2B5EF4-FFF2-40B4-BE49-F238E27FC236}">
                <a16:creationId xmlns:a16="http://schemas.microsoft.com/office/drawing/2014/main" id="{D536E698-C8AD-8142-999A-5E00704C935E}"/>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243427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n aerial view of a port">
            <a:extLst>
              <a:ext uri="{FF2B5EF4-FFF2-40B4-BE49-F238E27FC236}">
                <a16:creationId xmlns:a16="http://schemas.microsoft.com/office/drawing/2014/main" id="{4D38FF4E-3280-5D4C-B370-B2E3E38557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B75DF9BE-1323-0547-928A-B03C2BAC611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2769932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descr="A picture of a rural scene&#10;">
            <a:extLst>
              <a:ext uri="{FF2B5EF4-FFF2-40B4-BE49-F238E27FC236}">
                <a16:creationId xmlns:a16="http://schemas.microsoft.com/office/drawing/2014/main" id="{4A549B0C-B2ED-E44E-BCC7-DD392E6218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7" name="TextBox 6">
            <a:extLst>
              <a:ext uri="{FF2B5EF4-FFF2-40B4-BE49-F238E27FC236}">
                <a16:creationId xmlns:a16="http://schemas.microsoft.com/office/drawing/2014/main" id="{9BC768BB-EB3D-0A49-B798-3F48F900D0C8}"/>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spTree>
    <p:extLst>
      <p:ext uri="{BB962C8B-B14F-4D97-AF65-F5344CB8AC3E}">
        <p14:creationId xmlns:p14="http://schemas.microsoft.com/office/powerpoint/2010/main" val="1887049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77FD97-23FE-0945-A8C2-CE28A214F7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1628775"/>
            <a:ext cx="5258117" cy="1439546"/>
          </a:xfrm>
        </p:spPr>
        <p:txBody>
          <a:bodyPr anchor="t" anchorCtr="0">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068322"/>
            <a:ext cx="5258118" cy="2160904"/>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8066DDEF-D4E1-7041-B7B2-5B9138C0809F}"/>
              </a:ext>
            </a:extLst>
          </p:cNvPr>
          <p:cNvPicPr>
            <a:picLocks noChangeAspect="1"/>
          </p:cNvPicPr>
          <p:nvPr userDrawn="1"/>
        </p:nvPicPr>
        <p:blipFill>
          <a:blip r:embed="rId3"/>
          <a:srcRect/>
          <a:stretch/>
        </p:blipFill>
        <p:spPr>
          <a:xfrm>
            <a:off x="766763" y="6036383"/>
            <a:ext cx="2520000" cy="400312"/>
          </a:xfrm>
          <a:prstGeom prst="rect">
            <a:avLst/>
          </a:prstGeom>
        </p:spPr>
      </p:pic>
      <p:sp>
        <p:nvSpPr>
          <p:cNvPr id="9" name="TextBox 8">
            <a:extLst>
              <a:ext uri="{FF2B5EF4-FFF2-40B4-BE49-F238E27FC236}">
                <a16:creationId xmlns:a16="http://schemas.microsoft.com/office/drawing/2014/main" id="{762706FC-5F8E-5A4C-8E9F-90AECBBE449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bg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bg1"/>
              </a:solidFill>
              <a:effectLst/>
              <a:uLnTx/>
              <a:uFillTx/>
            </a:endParaRPr>
          </a:p>
        </p:txBody>
      </p:sp>
    </p:spTree>
    <p:extLst>
      <p:ext uri="{BB962C8B-B14F-4D97-AF65-F5344CB8AC3E}">
        <p14:creationId xmlns:p14="http://schemas.microsoft.com/office/powerpoint/2010/main" val="826564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631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5486398" y="800100"/>
            <a:ext cx="5938838"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5486400" y="4361815"/>
            <a:ext cx="5938838" cy="1674569"/>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pic>
        <p:nvPicPr>
          <p:cNvPr id="25" name="Picture 24" descr="Map">
            <a:extLst>
              <a:ext uri="{FF2B5EF4-FFF2-40B4-BE49-F238E27FC236}">
                <a16:creationId xmlns:a16="http://schemas.microsoft.com/office/drawing/2014/main" id="{7DD11878-257A-2C41-8512-978E66FC60E1}"/>
              </a:ext>
            </a:extLst>
          </p:cNvPr>
          <p:cNvPicPr>
            <a:picLocks noChangeAspect="1"/>
          </p:cNvPicPr>
          <p:nvPr userDrawn="1"/>
        </p:nvPicPr>
        <p:blipFill>
          <a:blip r:embed="rId3"/>
          <a:stretch>
            <a:fillRect/>
          </a:stretch>
        </p:blipFill>
        <p:spPr>
          <a:xfrm>
            <a:off x="0" y="0"/>
            <a:ext cx="4965700" cy="6858000"/>
          </a:xfrm>
          <a:prstGeom prst="rect">
            <a:avLst/>
          </a:prstGeom>
        </p:spPr>
      </p:pic>
      <p:pic>
        <p:nvPicPr>
          <p:cNvPr id="27" name="Picture 26">
            <a:extLst>
              <a:ext uri="{FF2B5EF4-FFF2-40B4-BE49-F238E27FC236}">
                <a16:creationId xmlns:a16="http://schemas.microsoft.com/office/drawing/2014/main" id="{4D1037BE-A352-8549-B028-894FF46C81E4}"/>
              </a:ext>
            </a:extLst>
          </p:cNvPr>
          <p:cNvPicPr>
            <a:picLocks noChangeAspect="1"/>
          </p:cNvPicPr>
          <p:nvPr userDrawn="1"/>
        </p:nvPicPr>
        <p:blipFill>
          <a:blip r:embed="rId4"/>
          <a:srcRect/>
          <a:stretch/>
        </p:blipFill>
        <p:spPr>
          <a:xfrm>
            <a:off x="5381259" y="1924559"/>
            <a:ext cx="4382062" cy="2133874"/>
          </a:xfrm>
          <a:prstGeom prst="rect">
            <a:avLst/>
          </a:prstGeom>
        </p:spPr>
      </p:pic>
    </p:spTree>
    <p:extLst>
      <p:ext uri="{BB962C8B-B14F-4D97-AF65-F5344CB8AC3E}">
        <p14:creationId xmlns:p14="http://schemas.microsoft.com/office/powerpoint/2010/main" val="373938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3" y="800100"/>
            <a:ext cx="10658474" cy="828675"/>
          </a:xfrm>
        </p:spPr>
        <p:txBody>
          <a:bodyPr anchor="t" anchorCtr="0">
            <a:noAutofit/>
          </a:bodyPr>
          <a:lstStyle>
            <a:lvl1pPr algn="l">
              <a:defRPr sz="3600">
                <a:solidFill>
                  <a:schemeClr val="accent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1628775"/>
            <a:ext cx="10658476" cy="40031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F124479F-C610-DD4E-BED7-8465CDF32C87}"/>
              </a:ext>
            </a:extLst>
          </p:cNvPr>
          <p:cNvSpPr txBox="1"/>
          <p:nvPr userDrawn="1"/>
        </p:nvSpPr>
        <p:spPr>
          <a:xfrm>
            <a:off x="8850851"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2"/>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2"/>
              </a:solidFill>
              <a:effectLst/>
              <a:uLnTx/>
              <a:uFillTx/>
            </a:endParaRPr>
          </a:p>
        </p:txBody>
      </p:sp>
      <p:pic>
        <p:nvPicPr>
          <p:cNvPr id="9" name="Picture 8">
            <a:extLst>
              <a:ext uri="{FF2B5EF4-FFF2-40B4-BE49-F238E27FC236}">
                <a16:creationId xmlns:a16="http://schemas.microsoft.com/office/drawing/2014/main" id="{D5808B6A-4384-EE4C-8767-4D827CF6A90B}"/>
              </a:ext>
            </a:extLst>
          </p:cNvPr>
          <p:cNvPicPr>
            <a:picLocks noChangeAspect="1"/>
          </p:cNvPicPr>
          <p:nvPr userDrawn="1"/>
        </p:nvPicPr>
        <p:blipFill>
          <a:blip r:embed="rId2"/>
          <a:srcRect/>
          <a:stretch/>
        </p:blipFill>
        <p:spPr>
          <a:xfrm>
            <a:off x="8905237" y="6036384"/>
            <a:ext cx="2520000" cy="400312"/>
          </a:xfrm>
          <a:prstGeom prst="rect">
            <a:avLst/>
          </a:prstGeom>
        </p:spPr>
      </p:pic>
      <p:grpSp>
        <p:nvGrpSpPr>
          <p:cNvPr id="21" name="Group 20">
            <a:extLst>
              <a:ext uri="{FF2B5EF4-FFF2-40B4-BE49-F238E27FC236}">
                <a16:creationId xmlns:a16="http://schemas.microsoft.com/office/drawing/2014/main" id="{BB668C4A-F552-234F-B0B5-B994C9053883}"/>
              </a:ext>
            </a:extLst>
          </p:cNvPr>
          <p:cNvGrpSpPr/>
          <p:nvPr userDrawn="1"/>
        </p:nvGrpSpPr>
        <p:grpSpPr>
          <a:xfrm>
            <a:off x="1805167" y="2287567"/>
            <a:ext cx="8581666" cy="3269009"/>
            <a:chOff x="1668639" y="2423631"/>
            <a:chExt cx="8581666" cy="3269009"/>
          </a:xfrm>
        </p:grpSpPr>
        <p:pic>
          <p:nvPicPr>
            <p:cNvPr id="5" name="Picture 4" descr="Logo, North Easy Local Enterprise Partnership">
              <a:extLst>
                <a:ext uri="{FF2B5EF4-FFF2-40B4-BE49-F238E27FC236}">
                  <a16:creationId xmlns:a16="http://schemas.microsoft.com/office/drawing/2014/main" id="{97363F1A-4B20-AA4D-87A3-97EE2C04C453}"/>
                </a:ext>
              </a:extLst>
            </p:cNvPr>
            <p:cNvPicPr>
              <a:picLocks noChangeAspect="1"/>
            </p:cNvPicPr>
            <p:nvPr userDrawn="1"/>
          </p:nvPicPr>
          <p:blipFill>
            <a:blip r:embed="rId3"/>
            <a:stretch>
              <a:fillRect/>
            </a:stretch>
          </p:blipFill>
          <p:spPr>
            <a:xfrm>
              <a:off x="4984934" y="4299590"/>
              <a:ext cx="2286618" cy="854270"/>
            </a:xfrm>
            <a:prstGeom prst="rect">
              <a:avLst/>
            </a:prstGeom>
          </p:spPr>
        </p:pic>
        <p:pic>
          <p:nvPicPr>
            <p:cNvPr id="11" name="Picture 10">
              <a:extLst>
                <a:ext uri="{FF2B5EF4-FFF2-40B4-BE49-F238E27FC236}">
                  <a16:creationId xmlns:a16="http://schemas.microsoft.com/office/drawing/2014/main" id="{FE932A9B-7733-4B41-9DDB-A442F2C94F85}"/>
                </a:ext>
              </a:extLst>
            </p:cNvPr>
            <p:cNvPicPr>
              <a:picLocks noChangeAspect="1"/>
            </p:cNvPicPr>
            <p:nvPr userDrawn="1"/>
          </p:nvPicPr>
          <p:blipFill>
            <a:blip r:embed="rId4"/>
            <a:srcRect/>
            <a:stretch/>
          </p:blipFill>
          <p:spPr>
            <a:xfrm>
              <a:off x="8370324" y="4228620"/>
              <a:ext cx="1234184" cy="1136669"/>
            </a:xfrm>
            <a:prstGeom prst="rect">
              <a:avLst/>
            </a:prstGeom>
          </p:spPr>
        </p:pic>
        <p:pic>
          <p:nvPicPr>
            <p:cNvPr id="14" name="Picture 13" descr="Logo, Tees Valley Combined Authority, Tees Valley Major">
              <a:extLst>
                <a:ext uri="{FF2B5EF4-FFF2-40B4-BE49-F238E27FC236}">
                  <a16:creationId xmlns:a16="http://schemas.microsoft.com/office/drawing/2014/main" id="{1CB4192A-89A1-4647-876B-A00DAE05B5C6}"/>
                </a:ext>
              </a:extLst>
            </p:cNvPr>
            <p:cNvPicPr>
              <a:picLocks noChangeAspect="1"/>
            </p:cNvPicPr>
            <p:nvPr userDrawn="1"/>
          </p:nvPicPr>
          <p:blipFill>
            <a:blip r:embed="rId5"/>
            <a:stretch>
              <a:fillRect/>
            </a:stretch>
          </p:blipFill>
          <p:spPr>
            <a:xfrm>
              <a:off x="7844649" y="2423631"/>
              <a:ext cx="2405656" cy="1777578"/>
            </a:xfrm>
            <a:prstGeom prst="rect">
              <a:avLst/>
            </a:prstGeom>
          </p:spPr>
        </p:pic>
        <p:pic>
          <p:nvPicPr>
            <p:cNvPr id="16" name="Picture 15" descr="Logo, West Yorkshire Combined Authority">
              <a:extLst>
                <a:ext uri="{FF2B5EF4-FFF2-40B4-BE49-F238E27FC236}">
                  <a16:creationId xmlns:a16="http://schemas.microsoft.com/office/drawing/2014/main" id="{7B87BF94-94B1-1447-BE31-A9F66871D359}"/>
                </a:ext>
              </a:extLst>
            </p:cNvPr>
            <p:cNvPicPr>
              <a:picLocks noChangeAspect="1"/>
            </p:cNvPicPr>
            <p:nvPr userDrawn="1"/>
          </p:nvPicPr>
          <p:blipFill>
            <a:blip r:embed="rId6"/>
            <a:stretch>
              <a:fillRect/>
            </a:stretch>
          </p:blipFill>
          <p:spPr>
            <a:xfrm>
              <a:off x="5426382" y="2886451"/>
              <a:ext cx="1403721" cy="880767"/>
            </a:xfrm>
            <a:prstGeom prst="rect">
              <a:avLst/>
            </a:prstGeom>
          </p:spPr>
        </p:pic>
        <p:pic>
          <p:nvPicPr>
            <p:cNvPr id="18" name="Picture 17" descr="Logo, York &amp; North Yorkshire Local Enterprise Partnership">
              <a:extLst>
                <a:ext uri="{FF2B5EF4-FFF2-40B4-BE49-F238E27FC236}">
                  <a16:creationId xmlns:a16="http://schemas.microsoft.com/office/drawing/2014/main" id="{87D819D8-4A92-EA44-9287-C60263DC3E0B}"/>
                </a:ext>
              </a:extLst>
            </p:cNvPr>
            <p:cNvPicPr>
              <a:picLocks noChangeAspect="1"/>
            </p:cNvPicPr>
            <p:nvPr userDrawn="1"/>
          </p:nvPicPr>
          <p:blipFill>
            <a:blip r:embed="rId7"/>
            <a:stretch>
              <a:fillRect/>
            </a:stretch>
          </p:blipFill>
          <p:spPr>
            <a:xfrm>
              <a:off x="1668639" y="3750825"/>
              <a:ext cx="2743199" cy="1941815"/>
            </a:xfrm>
            <a:prstGeom prst="rect">
              <a:avLst/>
            </a:prstGeom>
          </p:spPr>
        </p:pic>
        <p:pic>
          <p:nvPicPr>
            <p:cNvPr id="20" name="Picture 19" descr="Logo, Hull and East Yorkshire Local Enterprise Partnership">
              <a:extLst>
                <a:ext uri="{FF2B5EF4-FFF2-40B4-BE49-F238E27FC236}">
                  <a16:creationId xmlns:a16="http://schemas.microsoft.com/office/drawing/2014/main" id="{59457884-0F17-8F43-BC67-96B93CD6EC93}"/>
                </a:ext>
              </a:extLst>
            </p:cNvPr>
            <p:cNvPicPr>
              <a:picLocks noChangeAspect="1"/>
            </p:cNvPicPr>
            <p:nvPr userDrawn="1"/>
          </p:nvPicPr>
          <p:blipFill>
            <a:blip r:embed="rId8"/>
            <a:stretch>
              <a:fillRect/>
            </a:stretch>
          </p:blipFill>
          <p:spPr>
            <a:xfrm>
              <a:off x="1941695" y="2875162"/>
              <a:ext cx="2242513" cy="903344"/>
            </a:xfrm>
            <a:prstGeom prst="rect">
              <a:avLst/>
            </a:prstGeom>
          </p:spPr>
        </p:pic>
      </p:grpSp>
    </p:spTree>
    <p:extLst>
      <p:ext uri="{BB962C8B-B14F-4D97-AF65-F5344CB8AC3E}">
        <p14:creationId xmlns:p14="http://schemas.microsoft.com/office/powerpoint/2010/main" val="238033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574C-363B-D24C-B5C5-17339E32FDBF}"/>
              </a:ext>
            </a:extLst>
          </p:cNvPr>
          <p:cNvSpPr>
            <a:spLocks noGrp="1"/>
          </p:cNvSpPr>
          <p:nvPr>
            <p:ph type="title"/>
          </p:nvPr>
        </p:nvSpPr>
        <p:spPr>
          <a:xfrm>
            <a:off x="766762" y="800100"/>
            <a:ext cx="10658476" cy="662940"/>
          </a:xfrm>
        </p:spPr>
        <p:txBody>
          <a:bodyPr anchor="t" anchorCtr="0"/>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2095436-751B-B34F-8374-19073C38E493}"/>
              </a:ext>
            </a:extLst>
          </p:cNvPr>
          <p:cNvSpPr>
            <a:spLocks noGrp="1"/>
          </p:cNvSpPr>
          <p:nvPr>
            <p:ph type="pic" idx="1"/>
          </p:nvPr>
        </p:nvSpPr>
        <p:spPr>
          <a:xfrm>
            <a:off x="5253038" y="1628775"/>
            <a:ext cx="6172200" cy="4240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147597-E40F-1848-A330-274C2A47A23D}"/>
              </a:ext>
            </a:extLst>
          </p:cNvPr>
          <p:cNvSpPr>
            <a:spLocks noGrp="1"/>
          </p:cNvSpPr>
          <p:nvPr>
            <p:ph type="body" sz="half" idx="2"/>
          </p:nvPr>
        </p:nvSpPr>
        <p:spPr>
          <a:xfrm>
            <a:off x="766762" y="1628775"/>
            <a:ext cx="4005263" cy="4240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23800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BD2F-0289-F103-C18B-1EE079050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B85125-F293-9A7F-AC10-A4B01D5C64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CF2F7A-C371-5050-5E01-0917D3FAEDB8}"/>
              </a:ext>
            </a:extLst>
          </p:cNvPr>
          <p:cNvSpPr>
            <a:spLocks noGrp="1"/>
          </p:cNvSpPr>
          <p:nvPr>
            <p:ph type="dt" sz="half" idx="10"/>
          </p:nvPr>
        </p:nvSpPr>
        <p:spPr/>
        <p:txBody>
          <a:bodyPr/>
          <a:lstStyle/>
          <a:p>
            <a:fld id="{9CF0113B-14AA-4F4B-B73A-024B7F4CAC41}" type="datetimeFigureOut">
              <a:rPr lang="en-GB" smtClean="0"/>
              <a:t>02/11/2023</a:t>
            </a:fld>
            <a:endParaRPr lang="en-GB"/>
          </a:p>
        </p:txBody>
      </p:sp>
      <p:sp>
        <p:nvSpPr>
          <p:cNvPr id="5" name="Footer Placeholder 4">
            <a:extLst>
              <a:ext uri="{FF2B5EF4-FFF2-40B4-BE49-F238E27FC236}">
                <a16:creationId xmlns:a16="http://schemas.microsoft.com/office/drawing/2014/main" id="{FE844D3B-B30C-91E5-0048-A71426130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9FCB7D-9ED3-A268-6F79-879E6A52A874}"/>
              </a:ext>
            </a:extLst>
          </p:cNvPr>
          <p:cNvSpPr>
            <a:spLocks noGrp="1"/>
          </p:cNvSpPr>
          <p:nvPr>
            <p:ph type="sldNum" sz="quarter" idx="12"/>
          </p:nvPr>
        </p:nvSpPr>
        <p:spPr/>
        <p:txBody>
          <a:bodyPr/>
          <a:lstStyle/>
          <a:p>
            <a:fld id="{C4DDDFC4-77D8-4220-807C-37D3B3EAFF39}" type="slidenum">
              <a:rPr lang="en-GB" smtClean="0"/>
              <a:t>‹#›</a:t>
            </a:fld>
            <a:endParaRPr lang="en-GB"/>
          </a:p>
        </p:txBody>
      </p:sp>
    </p:spTree>
    <p:extLst>
      <p:ext uri="{BB962C8B-B14F-4D97-AF65-F5344CB8AC3E}">
        <p14:creationId xmlns:p14="http://schemas.microsoft.com/office/powerpoint/2010/main" val="2429520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75482"/>
            <a:ext cx="12192000" cy="86995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7" name="Slide Number Placeholder 5"/>
          <p:cNvSpPr txBox="1">
            <a:spLocks/>
          </p:cNvSpPr>
          <p:nvPr userDrawn="1"/>
        </p:nvSpPr>
        <p:spPr>
          <a:xfrm>
            <a:off x="387716" y="6145332"/>
            <a:ext cx="507609" cy="365125"/>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rgbClr val="F7A41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442BBEA-E803-4FD9-9BC6-50097BD1373D}" type="slidenum">
              <a:rPr kumimoji="0" lang="en-GB" sz="1800" b="1" i="0" u="none" strike="noStrike" kern="1200" cap="none" spc="0" normalizeH="0" baseline="0" noProof="0" smtClean="0">
                <a:ln>
                  <a:noFill/>
                </a:ln>
                <a:solidFill>
                  <a:srgbClr val="F7A413"/>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800" b="1" i="0" u="none" strike="noStrike" kern="1200" cap="none" spc="0" normalizeH="0" baseline="0" noProof="0">
              <a:ln>
                <a:noFill/>
              </a:ln>
              <a:solidFill>
                <a:srgbClr val="F7A413"/>
              </a:solidFill>
              <a:effectLst/>
              <a:uLnTx/>
              <a:uFillTx/>
              <a:latin typeface="Arial" panose="020B0604020202020204" pitchFamily="34" charset="0"/>
              <a:ea typeface="+mn-ea"/>
              <a:cs typeface="Arial" panose="020B0604020202020204" pitchFamily="34" charset="0"/>
            </a:endParaRPr>
          </a:p>
        </p:txBody>
      </p:sp>
      <p:sp>
        <p:nvSpPr>
          <p:cNvPr id="9" name="Date Placeholder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Slide Number Placeholder 10"/>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42BBEA-E803-4FD9-9BC6-50097BD1373D}" type="slidenum">
              <a:rPr kumimoji="0" lang="en-GB"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433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65819-0944-8446-9966-882988A055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2345167"/>
            <a:ext cx="10658475" cy="860612"/>
          </a:xfrm>
        </p:spPr>
        <p:txBody>
          <a:bodyPr anchor="t" anchorCtr="0">
            <a:normAutofit/>
          </a:bodyPr>
          <a:lstStyle>
            <a:lvl1pPr algn="ctr">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3317390"/>
            <a:ext cx="10658474" cy="1940410"/>
          </a:xfrm>
        </p:spPr>
        <p:txBody>
          <a:bodyPr>
            <a:normAutofit/>
          </a:bodyPr>
          <a:lstStyle>
            <a:lvl1pPr marL="0" indent="0" algn="ct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256163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7EF83FAC-E4E7-EA41-96F2-11C78EA727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70630"/>
            <a:ext cx="12192000" cy="1816100"/>
          </a:xfrm>
          <a:prstGeom prst="rect">
            <a:avLst/>
          </a:prstGeom>
        </p:spPr>
      </p:pic>
    </p:spTree>
    <p:extLst>
      <p:ext uri="{BB962C8B-B14F-4D97-AF65-F5344CB8AC3E}">
        <p14:creationId xmlns:p14="http://schemas.microsoft.com/office/powerpoint/2010/main" val="1298441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EC80C-3CAB-934A-9933-4350BDD410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83286"/>
            <a:ext cx="12192000" cy="18161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766762" y="1628775"/>
            <a:ext cx="10658475" cy="828675"/>
          </a:xfrm>
        </p:spPr>
        <p:txBody>
          <a:bodyPr anchor="t" anchorCtr="0">
            <a:normAutofit/>
          </a:bodyPr>
          <a:lstStyle>
            <a:lvl1pPr algn="l">
              <a:defRPr sz="60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766762" y="2616656"/>
            <a:ext cx="10658474" cy="761500"/>
          </a:xfr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742797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9B4FB-F163-6147-AE3E-BD88D90DE94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045200"/>
          </a:xfrm>
          <a:prstGeom prst="rect">
            <a:avLst/>
          </a:prstGeom>
        </p:spPr>
      </p:pic>
      <p:sp>
        <p:nvSpPr>
          <p:cNvPr id="2" name="Title 1">
            <a:extLst>
              <a:ext uri="{FF2B5EF4-FFF2-40B4-BE49-F238E27FC236}">
                <a16:creationId xmlns:a16="http://schemas.microsoft.com/office/drawing/2014/main" id="{11C4FD31-4741-094E-80A1-410AE195AADA}"/>
              </a:ext>
            </a:extLst>
          </p:cNvPr>
          <p:cNvSpPr>
            <a:spLocks noGrp="1"/>
          </p:cNvSpPr>
          <p:nvPr>
            <p:ph type="ctrTitle"/>
          </p:nvPr>
        </p:nvSpPr>
        <p:spPr>
          <a:xfrm>
            <a:off x="2107882" y="2644775"/>
            <a:ext cx="9317356" cy="743129"/>
          </a:xfrm>
        </p:spPr>
        <p:txBody>
          <a:bodyPr anchor="t" anchorCtr="0">
            <a:normAutofit/>
          </a:bodyPr>
          <a:lstStyle>
            <a:lvl1pPr algn="l">
              <a:defRPr sz="4800">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0A5196EA-E184-5046-958F-5BD132D16D29}"/>
              </a:ext>
            </a:extLst>
          </p:cNvPr>
          <p:cNvSpPr>
            <a:spLocks noGrp="1"/>
          </p:cNvSpPr>
          <p:nvPr>
            <p:ph type="subTitle" idx="1"/>
          </p:nvPr>
        </p:nvSpPr>
        <p:spPr>
          <a:xfrm>
            <a:off x="2107882" y="3525977"/>
            <a:ext cx="9317356" cy="761500"/>
          </a:xfrm>
        </p:spPr>
        <p:txBody>
          <a:bodyPr>
            <a:normAutofit/>
          </a:bodyPr>
          <a:lstStyle>
            <a:lvl1pPr marL="0" indent="0" algn="l">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237198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070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and Image slide">
    <p:spTree>
      <p:nvGrpSpPr>
        <p:cNvPr id="1" name=""/>
        <p:cNvGrpSpPr/>
        <p:nvPr/>
      </p:nvGrpSpPr>
      <p:grpSpPr>
        <a:xfrm>
          <a:off x="0" y="0"/>
          <a:ext cx="0" cy="0"/>
          <a:chOff x="0" y="0"/>
          <a:chExt cx="0" cy="0"/>
        </a:xfrm>
      </p:grpSpPr>
      <p:cxnSp>
        <p:nvCxnSpPr>
          <p:cNvPr id="2" name="Straight Connector 1"/>
          <p:cNvCxnSpPr/>
          <p:nvPr userDrawn="1"/>
        </p:nvCxnSpPr>
        <p:spPr>
          <a:xfrm>
            <a:off x="619019" y="1181523"/>
            <a:ext cx="10920851" cy="0"/>
          </a:xfrm>
          <a:prstGeom prst="line">
            <a:avLst/>
          </a:prstGeom>
          <a:ln w="57150">
            <a:solidFill>
              <a:srgbClr val="009A91"/>
            </a:solidFill>
          </a:ln>
          <a:effec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hasCustomPrompt="1"/>
          </p:nvPr>
        </p:nvSpPr>
        <p:spPr>
          <a:xfrm>
            <a:off x="609600" y="274638"/>
            <a:ext cx="10972800" cy="738236"/>
          </a:xfrm>
        </p:spPr>
        <p:txBody>
          <a:bodyPr>
            <a:normAutofit/>
          </a:bodyPr>
          <a:lstStyle>
            <a:lvl1pPr algn="l">
              <a:defRPr sz="2800" b="1" u="none">
                <a:latin typeface="Arial" panose="020B0604020202020204" pitchFamily="34" charset="0"/>
                <a:cs typeface="Arial" panose="020B0604020202020204" pitchFamily="34" charset="0"/>
              </a:defRPr>
            </a:lvl1pPr>
          </a:lstStyle>
          <a:p>
            <a:r>
              <a:rPr lang="en-US"/>
              <a:t>Text - Image slide</a:t>
            </a:r>
            <a:endParaRPr lang="en-GB"/>
          </a:p>
        </p:txBody>
      </p:sp>
      <p:sp>
        <p:nvSpPr>
          <p:cNvPr id="4" name="Picture Placeholder 3"/>
          <p:cNvSpPr>
            <a:spLocks noGrp="1"/>
          </p:cNvSpPr>
          <p:nvPr>
            <p:ph type="pic" sz="quarter" idx="11"/>
          </p:nvPr>
        </p:nvSpPr>
        <p:spPr>
          <a:xfrm>
            <a:off x="5949950" y="1544638"/>
            <a:ext cx="5535613" cy="3983037"/>
          </a:xfrm>
        </p:spPr>
        <p:txBody>
          <a:bodyPr/>
          <a:lstStyle/>
          <a:p>
            <a:endParaRPr lang="en-GB"/>
          </a:p>
        </p:txBody>
      </p:sp>
      <p:sp>
        <p:nvSpPr>
          <p:cNvPr id="8" name="Text Placeholder 7"/>
          <p:cNvSpPr>
            <a:spLocks noGrp="1"/>
          </p:cNvSpPr>
          <p:nvPr>
            <p:ph type="body" sz="quarter" idx="12"/>
          </p:nvPr>
        </p:nvSpPr>
        <p:spPr>
          <a:xfrm>
            <a:off x="609600" y="1544638"/>
            <a:ext cx="4932363" cy="4033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060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02/11/2023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E79999AC-D108-464B-9C39-261E9A8B2A16}"/>
              </a:ext>
            </a:extLst>
          </p:cNvPr>
          <p:cNvSpPr txBox="1"/>
          <p:nvPr userDrawn="1"/>
        </p:nvSpPr>
        <p:spPr>
          <a:xfrm>
            <a:off x="8850850" y="344359"/>
            <a:ext cx="2574387" cy="153888"/>
          </a:xfrm>
          <a:prstGeom prst="rect">
            <a:avLst/>
          </a:prstGeom>
          <a:noFill/>
        </p:spPr>
        <p:txBody>
          <a:bodyPr wrap="square" lIns="0" tIns="0" rIns="0" bIns="0" rtlCol="0">
            <a:spAutoFit/>
          </a:bodyPr>
          <a:lstStyle/>
          <a:p>
            <a:pPr algn="r"/>
            <a:fld id="{15CE8774-ACA1-814D-8D65-46003C5AEB29}" type="slidenum">
              <a:rPr lang="en-GB" sz="1000" smtClean="0">
                <a:solidFill>
                  <a:schemeClr val="tx2"/>
                </a:solidFill>
              </a:rPr>
              <a:t>‹#›</a:t>
            </a:fld>
            <a:endParaRPr lang="en-GB" sz="1000">
              <a:solidFill>
                <a:schemeClr val="tx2"/>
              </a:solidFill>
            </a:endParaRPr>
          </a:p>
        </p:txBody>
      </p:sp>
    </p:spTree>
    <p:extLst>
      <p:ext uri="{BB962C8B-B14F-4D97-AF65-F5344CB8AC3E}">
        <p14:creationId xmlns:p14="http://schemas.microsoft.com/office/powerpoint/2010/main" val="3318040157"/>
      </p:ext>
    </p:extLst>
  </p:cSld>
  <p:clrMap bg1="lt1" tx1="dk1" bg2="lt2" tx2="dk2" accent1="accent1" accent2="accent2" accent3="accent3" accent4="accent4" accent5="accent5" accent6="accent6" hlink="hlink" folHlink="folHlink"/>
  <p:sldLayoutIdLst>
    <p:sldLayoutId id="2147483729" r:id="rId1"/>
    <p:sldLayoutId id="2147483720" r:id="rId2"/>
    <p:sldLayoutId id="2147483730" r:id="rId3"/>
    <p:sldLayoutId id="2147483719" r:id="rId4"/>
    <p:sldLayoutId id="2147483731" r:id="rId5"/>
    <p:sldLayoutId id="2147483672" r:id="rId6"/>
    <p:sldLayoutId id="2147483732" r:id="rId7"/>
    <p:sldLayoutId id="2147483674" r:id="rId8"/>
    <p:sldLayoutId id="2147483688" r:id="rId9"/>
    <p:sldLayoutId id="2147483814" r:id="rId10"/>
    <p:sldLayoutId id="2147483718" r:id="rId11"/>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83">
          <p15:clr>
            <a:srgbClr val="F26B43"/>
          </p15:clr>
        </p15:guide>
        <p15:guide id="3" orient="horz" pos="1026">
          <p15:clr>
            <a:srgbClr val="F26B43"/>
          </p15:clr>
        </p15:guide>
        <p15:guide id="4" pos="71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66C1-5FAD-194B-9364-0E119B979E42}"/>
              </a:ext>
            </a:extLst>
          </p:cNvPr>
          <p:cNvPicPr>
            <a:picLocks noChangeAspect="1"/>
          </p:cNvPicPr>
          <p:nvPr userDrawn="1"/>
        </p:nvPicPr>
        <p:blipFill>
          <a:blip r:embed="rId8"/>
          <a:srcRect/>
          <a:stretch/>
        </p:blipFill>
        <p:spPr>
          <a:xfrm>
            <a:off x="8905238" y="6036383"/>
            <a:ext cx="2520000" cy="400312"/>
          </a:xfrm>
          <a:prstGeom prst="rect">
            <a:avLst/>
          </a:prstGeom>
        </p:spPr>
      </p:pic>
      <p:sp>
        <p:nvSpPr>
          <p:cNvPr id="2" name="Title Placeholder 1">
            <a:extLst>
              <a:ext uri="{FF2B5EF4-FFF2-40B4-BE49-F238E27FC236}">
                <a16:creationId xmlns:a16="http://schemas.microsoft.com/office/drawing/2014/main" id="{2705A8AC-E7A5-3D45-A869-209AC9354B6F}"/>
              </a:ext>
            </a:extLst>
          </p:cNvPr>
          <p:cNvSpPr>
            <a:spLocks noGrp="1"/>
          </p:cNvSpPr>
          <p:nvPr>
            <p:ph type="title"/>
          </p:nvPr>
        </p:nvSpPr>
        <p:spPr>
          <a:xfrm>
            <a:off x="766763" y="800100"/>
            <a:ext cx="10658474" cy="566121"/>
          </a:xfrm>
          <a:prstGeom prst="rect">
            <a:avLst/>
          </a:prstGeom>
        </p:spPr>
        <p:txBody>
          <a:bodyPr vert="horz" lIns="0" tIns="0" rIns="0" bIns="0" rtlCol="0" anchor="t" anchorCtr="0">
            <a:normAutofit/>
          </a:bodyPr>
          <a:lstStyle/>
          <a:p>
            <a:r>
              <a:rPr lang="en-GB"/>
              <a:t>Click to edit Master title style</a:t>
            </a:r>
          </a:p>
        </p:txBody>
      </p:sp>
      <p:sp>
        <p:nvSpPr>
          <p:cNvPr id="3" name="Text Placeholder 2">
            <a:extLst>
              <a:ext uri="{FF2B5EF4-FFF2-40B4-BE49-F238E27FC236}">
                <a16:creationId xmlns:a16="http://schemas.microsoft.com/office/drawing/2014/main" id="{2714F177-E9AD-EF45-B995-59FD240C28E9}"/>
              </a:ext>
            </a:extLst>
          </p:cNvPr>
          <p:cNvSpPr>
            <a:spLocks noGrp="1"/>
          </p:cNvSpPr>
          <p:nvPr>
            <p:ph type="body" idx="1"/>
          </p:nvPr>
        </p:nvSpPr>
        <p:spPr>
          <a:xfrm>
            <a:off x="766763" y="1628775"/>
            <a:ext cx="10658474" cy="425565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405BC3C6-1782-D742-BDC3-887A10A864F4}"/>
              </a:ext>
            </a:extLst>
          </p:cNvPr>
          <p:cNvSpPr txBox="1"/>
          <p:nvPr userDrawn="1"/>
        </p:nvSpPr>
        <p:spPr>
          <a:xfrm>
            <a:off x="8850850" y="344359"/>
            <a:ext cx="2574387" cy="153888"/>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15CE8774-ACA1-814D-8D65-46003C5AEB29}" type="slidenum">
              <a:rPr kumimoji="0" lang="en-GB" sz="1000" b="0" i="0" u="none" strike="noStrike" kern="0" cap="none" spc="0" normalizeH="0" baseline="0" noProof="0" smtClean="0">
                <a:ln>
                  <a:noFill/>
                </a:ln>
                <a:solidFill>
                  <a:schemeClr val="tx1"/>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GB" sz="1000" b="0" i="0" u="none" strike="noStrike" kern="0"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2831686247"/>
      </p:ext>
    </p:extLst>
  </p:cSld>
  <p:clrMap bg1="dk1" tx1="lt1" bg2="dk2" tx2="lt2" accent1="accent1" accent2="accent2" accent3="accent3" accent4="accent4" accent5="accent5" accent6="accent6" hlink="hlink" folHlink="folHlink"/>
  <p:sldLayoutIdLst>
    <p:sldLayoutId id="2147483722" r:id="rId1"/>
    <p:sldLayoutId id="2147483724" r:id="rId2"/>
    <p:sldLayoutId id="2147483723" r:id="rId3"/>
    <p:sldLayoutId id="2147483725" r:id="rId4"/>
    <p:sldLayoutId id="2147483833" r:id="rId5"/>
    <p:sldLayoutId id="2147483676" r:id="rId6"/>
  </p:sldLayoutIdLst>
  <p:hf hdr="0" ftr="0" dt="0"/>
  <p:txStyles>
    <p:title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483">
          <p15:clr>
            <a:srgbClr val="F26B43"/>
          </p15:clr>
        </p15:guide>
        <p15:guide id="3" orient="horz" pos="1026">
          <p15:clr>
            <a:srgbClr val="F26B43"/>
          </p15:clr>
        </p15:guide>
        <p15:guide id="4" pos="71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sv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8F4F-68CB-42C1-8FFD-4CCEF568F43C}"/>
              </a:ext>
            </a:extLst>
          </p:cNvPr>
          <p:cNvSpPr>
            <a:spLocks noGrp="1"/>
          </p:cNvSpPr>
          <p:nvPr>
            <p:ph type="ctrTitle"/>
          </p:nvPr>
        </p:nvSpPr>
        <p:spPr/>
        <p:txBody>
          <a:bodyPr>
            <a:normAutofit fontScale="90000"/>
          </a:bodyPr>
          <a:lstStyle/>
          <a:p>
            <a:r>
              <a:rPr lang="en-GB" dirty="0"/>
              <a:t>North East and Yorkshire Net Zero Hub</a:t>
            </a:r>
          </a:p>
        </p:txBody>
      </p:sp>
      <p:sp>
        <p:nvSpPr>
          <p:cNvPr id="3" name="Subtitle 2">
            <a:extLst>
              <a:ext uri="{FF2B5EF4-FFF2-40B4-BE49-F238E27FC236}">
                <a16:creationId xmlns:a16="http://schemas.microsoft.com/office/drawing/2014/main" id="{DFDC5D7B-8D02-4017-84A6-CBA96D4AA018}"/>
              </a:ext>
            </a:extLst>
          </p:cNvPr>
          <p:cNvSpPr>
            <a:spLocks noGrp="1"/>
          </p:cNvSpPr>
          <p:nvPr>
            <p:ph type="subTitle" idx="1"/>
          </p:nvPr>
        </p:nvSpPr>
        <p:spPr>
          <a:xfrm>
            <a:off x="766762" y="2616656"/>
            <a:ext cx="10658474" cy="1014440"/>
          </a:xfrm>
        </p:spPr>
        <p:txBody>
          <a:bodyPr>
            <a:normAutofit fontScale="85000" lnSpcReduction="20000"/>
          </a:bodyPr>
          <a:lstStyle/>
          <a:p>
            <a:pPr algn="ctr"/>
            <a:r>
              <a:rPr lang="en-GB" sz="4400" dirty="0"/>
              <a:t>LAEP – The Role of Data</a:t>
            </a:r>
          </a:p>
          <a:p>
            <a:pPr algn="ctr"/>
            <a:r>
              <a:rPr lang="en-GB" sz="4400" dirty="0"/>
              <a:t>Spatial &amp; Temporal Modelling (</a:t>
            </a:r>
            <a:r>
              <a:rPr lang="en-GB" sz="4400" dirty="0" err="1"/>
              <a:t>STeM</a:t>
            </a:r>
            <a:r>
              <a:rPr lang="en-GB" sz="4400" dirty="0"/>
              <a:t>)</a:t>
            </a:r>
          </a:p>
        </p:txBody>
      </p:sp>
    </p:spTree>
    <p:extLst>
      <p:ext uri="{BB962C8B-B14F-4D97-AF65-F5344CB8AC3E}">
        <p14:creationId xmlns:p14="http://schemas.microsoft.com/office/powerpoint/2010/main" val="310889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9F7E-809A-88F3-425A-6500068C101F}"/>
              </a:ext>
            </a:extLst>
          </p:cNvPr>
          <p:cNvSpPr txBox="1">
            <a:spLocks/>
          </p:cNvSpPr>
          <p:nvPr/>
        </p:nvSpPr>
        <p:spPr>
          <a:xfrm>
            <a:off x="837883" y="526291"/>
            <a:ext cx="5258117" cy="898416"/>
          </a:xfrm>
          <a:prstGeom prst="rect">
            <a:avLst/>
          </a:prstGeom>
        </p:spPr>
        <p:txBody>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GB" b="1" dirty="0"/>
              <a:t>Key</a:t>
            </a:r>
            <a:r>
              <a:rPr lang="en-GB" dirty="0"/>
              <a:t> </a:t>
            </a:r>
            <a:r>
              <a:rPr lang="en-GB" b="1" dirty="0"/>
              <a:t>takeaways</a:t>
            </a:r>
          </a:p>
        </p:txBody>
      </p:sp>
      <p:sp>
        <p:nvSpPr>
          <p:cNvPr id="4" name="Subtitle 2">
            <a:extLst>
              <a:ext uri="{FF2B5EF4-FFF2-40B4-BE49-F238E27FC236}">
                <a16:creationId xmlns:a16="http://schemas.microsoft.com/office/drawing/2014/main" id="{00DD7C46-ED27-8B5B-8C07-5E32151738CC}"/>
              </a:ext>
            </a:extLst>
          </p:cNvPr>
          <p:cNvSpPr txBox="1">
            <a:spLocks/>
          </p:cNvSpPr>
          <p:nvPr/>
        </p:nvSpPr>
        <p:spPr>
          <a:xfrm>
            <a:off x="156010" y="1088310"/>
            <a:ext cx="5541995" cy="4869949"/>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800" i="1">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graphicFrame>
        <p:nvGraphicFramePr>
          <p:cNvPr id="8" name="TextBox 5">
            <a:extLst>
              <a:ext uri="{FF2B5EF4-FFF2-40B4-BE49-F238E27FC236}">
                <a16:creationId xmlns:a16="http://schemas.microsoft.com/office/drawing/2014/main" id="{D4F0735B-4677-CAE7-A7B5-90CB6A7B1D73}"/>
              </a:ext>
            </a:extLst>
          </p:cNvPr>
          <p:cNvGraphicFramePr/>
          <p:nvPr>
            <p:extLst>
              <p:ext uri="{D42A27DB-BD31-4B8C-83A1-F6EECF244321}">
                <p14:modId xmlns:p14="http://schemas.microsoft.com/office/powerpoint/2010/main" val="2888711635"/>
              </p:ext>
            </p:extLst>
          </p:nvPr>
        </p:nvGraphicFramePr>
        <p:xfrm>
          <a:off x="1484244" y="1088310"/>
          <a:ext cx="9554818" cy="496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1782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874644" y="1446834"/>
            <a:ext cx="5541963" cy="4868863"/>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2800" dirty="0">
                <a:cs typeface="Calibri"/>
              </a:rPr>
              <a:t>Issue is not with the methodology itself but the process and end point</a:t>
            </a:r>
          </a:p>
          <a:p>
            <a:r>
              <a:rPr lang="en-GB" sz="2800" dirty="0">
                <a:cs typeface="Calibri"/>
              </a:rPr>
              <a:t>Still based in the ‘black box’ (or Magic 8 Ball) paradigm</a:t>
            </a:r>
          </a:p>
          <a:p>
            <a:r>
              <a:rPr lang="en-GB" sz="2800" dirty="0">
                <a:cs typeface="Calibri"/>
              </a:rPr>
              <a:t>Still based in the .pdf paradigm</a:t>
            </a:r>
          </a:p>
          <a:p>
            <a:r>
              <a:rPr lang="en-GB" sz="2800" dirty="0">
                <a:cs typeface="Calibri"/>
              </a:rPr>
              <a:t>Relatively slow and relatively expensive</a:t>
            </a:r>
          </a:p>
        </p:txBody>
      </p:sp>
      <p:sp>
        <p:nvSpPr>
          <p:cNvPr id="4" name="TextBox 3">
            <a:extLst>
              <a:ext uri="{FF2B5EF4-FFF2-40B4-BE49-F238E27FC236}">
                <a16:creationId xmlns:a16="http://schemas.microsoft.com/office/drawing/2014/main" id="{51E4D6DF-57F5-21F9-20DC-B2894982412A}"/>
              </a:ext>
            </a:extLst>
          </p:cNvPr>
          <p:cNvSpPr txBox="1"/>
          <p:nvPr/>
        </p:nvSpPr>
        <p:spPr>
          <a:xfrm>
            <a:off x="874644" y="430738"/>
            <a:ext cx="5541963" cy="923330"/>
          </a:xfrm>
          <a:prstGeom prst="rect">
            <a:avLst/>
          </a:prstGeom>
          <a:noFill/>
        </p:spPr>
        <p:txBody>
          <a:bodyPr wrap="square" rtlCol="0">
            <a:spAutoFit/>
          </a:bodyPr>
          <a:lstStyle/>
          <a:p>
            <a:r>
              <a:rPr lang="en-GB" sz="3600" b="1" dirty="0">
                <a:latin typeface="+mj-lt"/>
              </a:rPr>
              <a:t>LAEP Methodology</a:t>
            </a:r>
          </a:p>
          <a:p>
            <a:endParaRPr lang="en-GB" dirty="0"/>
          </a:p>
        </p:txBody>
      </p:sp>
      <p:pic>
        <p:nvPicPr>
          <p:cNvPr id="6" name="Picture 5">
            <a:extLst>
              <a:ext uri="{FF2B5EF4-FFF2-40B4-BE49-F238E27FC236}">
                <a16:creationId xmlns:a16="http://schemas.microsoft.com/office/drawing/2014/main" id="{E3E5B970-0138-DC05-F4AE-784611AAA530}"/>
              </a:ext>
            </a:extLst>
          </p:cNvPr>
          <p:cNvPicPr>
            <a:picLocks noChangeAspect="1"/>
          </p:cNvPicPr>
          <p:nvPr/>
        </p:nvPicPr>
        <p:blipFill>
          <a:blip r:embed="rId3"/>
          <a:stretch>
            <a:fillRect/>
          </a:stretch>
        </p:blipFill>
        <p:spPr>
          <a:xfrm>
            <a:off x="7777485" y="607922"/>
            <a:ext cx="3608687" cy="51435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120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4D6DF-57F5-21F9-20DC-B2894982412A}"/>
              </a:ext>
            </a:extLst>
          </p:cNvPr>
          <p:cNvSpPr txBox="1"/>
          <p:nvPr/>
        </p:nvSpPr>
        <p:spPr>
          <a:xfrm>
            <a:off x="874644" y="430738"/>
            <a:ext cx="5541963" cy="923330"/>
          </a:xfrm>
          <a:prstGeom prst="rect">
            <a:avLst/>
          </a:prstGeom>
          <a:noFill/>
        </p:spPr>
        <p:txBody>
          <a:bodyPr wrap="square" rtlCol="0">
            <a:spAutoFit/>
          </a:bodyPr>
          <a:lstStyle/>
          <a:p>
            <a:r>
              <a:rPr lang="en-GB" sz="3600" b="1" dirty="0">
                <a:latin typeface="+mj-lt"/>
              </a:rPr>
              <a:t>What’s the solution?</a:t>
            </a:r>
          </a:p>
          <a:p>
            <a:endParaRPr lang="en-GB" dirty="0"/>
          </a:p>
        </p:txBody>
      </p:sp>
      <p:pic>
        <p:nvPicPr>
          <p:cNvPr id="5" name="Picture 4">
            <a:extLst>
              <a:ext uri="{FF2B5EF4-FFF2-40B4-BE49-F238E27FC236}">
                <a16:creationId xmlns:a16="http://schemas.microsoft.com/office/drawing/2014/main" id="{147BA97E-67DD-BA74-E8EC-F490A5A313E2}"/>
              </a:ext>
            </a:extLst>
          </p:cNvPr>
          <p:cNvPicPr>
            <a:picLocks noChangeAspect="1"/>
          </p:cNvPicPr>
          <p:nvPr/>
        </p:nvPicPr>
        <p:blipFill>
          <a:blip r:embed="rId3"/>
          <a:stretch>
            <a:fillRect/>
          </a:stretch>
        </p:blipFill>
        <p:spPr>
          <a:xfrm>
            <a:off x="1069971" y="1245681"/>
            <a:ext cx="5541963" cy="34035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85CCCD8-785F-E6EA-EC6B-F304DB11DAFE}"/>
              </a:ext>
            </a:extLst>
          </p:cNvPr>
          <p:cNvPicPr>
            <a:picLocks noChangeAspect="1"/>
          </p:cNvPicPr>
          <p:nvPr/>
        </p:nvPicPr>
        <p:blipFill>
          <a:blip r:embed="rId4"/>
          <a:stretch>
            <a:fillRect/>
          </a:stretch>
        </p:blipFill>
        <p:spPr>
          <a:xfrm>
            <a:off x="5588873" y="1859637"/>
            <a:ext cx="5334462" cy="36045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872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4D6DF-57F5-21F9-20DC-B2894982412A}"/>
              </a:ext>
            </a:extLst>
          </p:cNvPr>
          <p:cNvSpPr txBox="1"/>
          <p:nvPr/>
        </p:nvSpPr>
        <p:spPr>
          <a:xfrm>
            <a:off x="874644" y="430738"/>
            <a:ext cx="5541963" cy="923330"/>
          </a:xfrm>
          <a:prstGeom prst="rect">
            <a:avLst/>
          </a:prstGeom>
          <a:noFill/>
        </p:spPr>
        <p:txBody>
          <a:bodyPr wrap="square" rtlCol="0">
            <a:spAutoFit/>
          </a:bodyPr>
          <a:lstStyle/>
          <a:p>
            <a:r>
              <a:rPr lang="en-GB" sz="3600" b="1" dirty="0" err="1">
                <a:solidFill>
                  <a:schemeClr val="bg1"/>
                </a:solidFill>
                <a:latin typeface="+mj-lt"/>
              </a:rPr>
              <a:t>STeM</a:t>
            </a:r>
            <a:r>
              <a:rPr lang="en-GB" sz="3600" b="1" dirty="0">
                <a:solidFill>
                  <a:schemeClr val="bg1"/>
                </a:solidFill>
                <a:latin typeface="+mj-lt"/>
              </a:rPr>
              <a:t> Project</a:t>
            </a:r>
          </a:p>
          <a:p>
            <a:endParaRPr lang="en-GB" dirty="0">
              <a:solidFill>
                <a:schemeClr val="bg1"/>
              </a:solidFill>
            </a:endParaRPr>
          </a:p>
        </p:txBody>
      </p:sp>
      <p:sp>
        <p:nvSpPr>
          <p:cNvPr id="2" name="TextBox 1">
            <a:extLst>
              <a:ext uri="{FF2B5EF4-FFF2-40B4-BE49-F238E27FC236}">
                <a16:creationId xmlns:a16="http://schemas.microsoft.com/office/drawing/2014/main" id="{CF3E86E0-8F8B-B11C-C8A3-A32856AFF662}"/>
              </a:ext>
            </a:extLst>
          </p:cNvPr>
          <p:cNvSpPr txBox="1"/>
          <p:nvPr/>
        </p:nvSpPr>
        <p:spPr>
          <a:xfrm>
            <a:off x="874643" y="1722783"/>
            <a:ext cx="6586331"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bg1"/>
                </a:solidFill>
              </a:rPr>
              <a:t>Review policy background and similar examples of planning for uncertainty</a:t>
            </a:r>
          </a:p>
          <a:p>
            <a:pPr marL="342900" indent="-342900">
              <a:buFont typeface="Arial" panose="020B0604020202020204" pitchFamily="34" charset="0"/>
              <a:buChar char="•"/>
            </a:pPr>
            <a:r>
              <a:rPr lang="en-GB" sz="2400" dirty="0">
                <a:solidFill>
                  <a:schemeClr val="bg1"/>
                </a:solidFill>
              </a:rPr>
              <a:t>Review local and combined authority preparedness and evidence of emerging need</a:t>
            </a:r>
          </a:p>
          <a:p>
            <a:pPr marL="342900" indent="-342900">
              <a:buFont typeface="Arial" panose="020B0604020202020204" pitchFamily="34" charset="0"/>
              <a:buChar char="•"/>
            </a:pPr>
            <a:r>
              <a:rPr lang="en-GB" sz="2400" dirty="0">
                <a:solidFill>
                  <a:schemeClr val="bg1"/>
                </a:solidFill>
              </a:rPr>
              <a:t>Demonstrate case for change</a:t>
            </a:r>
          </a:p>
          <a:p>
            <a:pPr marL="342900" indent="-342900">
              <a:buFont typeface="Arial" panose="020B0604020202020204" pitchFamily="34" charset="0"/>
              <a:buChar char="•"/>
            </a:pPr>
            <a:r>
              <a:rPr lang="en-GB" sz="2400" dirty="0">
                <a:solidFill>
                  <a:schemeClr val="bg1"/>
                </a:solidFill>
              </a:rPr>
              <a:t>Review commercial market offerings and assess against identified needs</a:t>
            </a:r>
          </a:p>
          <a:p>
            <a:pPr marL="342900" indent="-342900">
              <a:buFont typeface="Arial" panose="020B0604020202020204" pitchFamily="34" charset="0"/>
              <a:buChar char="•"/>
            </a:pPr>
            <a:r>
              <a:rPr lang="en-GB" sz="2400" dirty="0">
                <a:solidFill>
                  <a:schemeClr val="bg1"/>
                </a:solidFill>
              </a:rPr>
              <a:t>Make recommendations on resources, training, and commercial market</a:t>
            </a:r>
          </a:p>
          <a:p>
            <a:pPr marL="342900" indent="-342900">
              <a:buFont typeface="Arial" panose="020B0604020202020204" pitchFamily="34" charset="0"/>
              <a:buChar char="•"/>
            </a:pPr>
            <a:r>
              <a:rPr lang="en-GB" sz="2400" dirty="0">
                <a:solidFill>
                  <a:schemeClr val="bg1"/>
                </a:solidFill>
              </a:rPr>
              <a:t>Will be a .pdf!</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endParaRPr lang="en-GB" sz="2400" dirty="0">
              <a:solidFill>
                <a:schemeClr val="bg1"/>
              </a:solidFill>
            </a:endParaRPr>
          </a:p>
        </p:txBody>
      </p:sp>
    </p:spTree>
    <p:extLst>
      <p:ext uri="{BB962C8B-B14F-4D97-AF65-F5344CB8AC3E}">
        <p14:creationId xmlns:p14="http://schemas.microsoft.com/office/powerpoint/2010/main" val="2290577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715F-C487-1C1C-B4CA-7F801A70EAD0}"/>
              </a:ext>
            </a:extLst>
          </p:cNvPr>
          <p:cNvSpPr>
            <a:spLocks noGrp="1"/>
          </p:cNvSpPr>
          <p:nvPr>
            <p:ph type="ctrTitle"/>
          </p:nvPr>
        </p:nvSpPr>
        <p:spPr>
          <a:xfrm>
            <a:off x="297950" y="917590"/>
            <a:ext cx="5258117" cy="898416"/>
          </a:xfrm>
        </p:spPr>
        <p:txBody>
          <a:bodyPr/>
          <a:lstStyle/>
          <a:p>
            <a:r>
              <a:rPr lang="en-GB" b="1" dirty="0"/>
              <a:t>Questions?</a:t>
            </a:r>
          </a:p>
        </p:txBody>
      </p:sp>
      <p:sp>
        <p:nvSpPr>
          <p:cNvPr id="6" name="TextBox 5">
            <a:extLst>
              <a:ext uri="{FF2B5EF4-FFF2-40B4-BE49-F238E27FC236}">
                <a16:creationId xmlns:a16="http://schemas.microsoft.com/office/drawing/2014/main" id="{544DBA61-BB51-C66C-99A2-07EA5854BDA7}"/>
              </a:ext>
            </a:extLst>
          </p:cNvPr>
          <p:cNvSpPr txBox="1"/>
          <p:nvPr/>
        </p:nvSpPr>
        <p:spPr>
          <a:xfrm>
            <a:off x="297949" y="3795500"/>
            <a:ext cx="7705407" cy="1569660"/>
          </a:xfrm>
          <a:prstGeom prst="rect">
            <a:avLst/>
          </a:prstGeom>
          <a:noFill/>
        </p:spPr>
        <p:txBody>
          <a:bodyPr wrap="square" rtlCol="0">
            <a:spAutoFit/>
          </a:bodyPr>
          <a:lstStyle/>
          <a:p>
            <a:r>
              <a:rPr lang="en-GB" sz="2400" dirty="0">
                <a:solidFill>
                  <a:schemeClr val="bg1"/>
                </a:solidFill>
              </a:rPr>
              <a:t>George Lee</a:t>
            </a:r>
          </a:p>
          <a:p>
            <a:r>
              <a:rPr lang="en-GB" sz="2400" dirty="0">
                <a:solidFill>
                  <a:schemeClr val="bg1"/>
                </a:solidFill>
              </a:rPr>
              <a:t>Senior Development Manager </a:t>
            </a:r>
          </a:p>
          <a:p>
            <a:r>
              <a:rPr lang="en-GB" sz="2400" dirty="0">
                <a:solidFill>
                  <a:schemeClr val="bg1"/>
                </a:solidFill>
              </a:rPr>
              <a:t>(Energy &amp; Sustainability)</a:t>
            </a:r>
          </a:p>
          <a:p>
            <a:r>
              <a:rPr lang="en-GB" sz="2400" dirty="0">
                <a:solidFill>
                  <a:schemeClr val="bg1"/>
                </a:solidFill>
              </a:rPr>
              <a:t>george.Lee@southyorkshire-ca.gov.uk</a:t>
            </a:r>
          </a:p>
        </p:txBody>
      </p:sp>
    </p:spTree>
    <p:extLst>
      <p:ext uri="{BB962C8B-B14F-4D97-AF65-F5344CB8AC3E}">
        <p14:creationId xmlns:p14="http://schemas.microsoft.com/office/powerpoint/2010/main" val="229496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28">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9C1E2-4DE1-CE43-1D01-141231810D80}"/>
              </a:ext>
            </a:extLst>
          </p:cNvPr>
          <p:cNvSpPr>
            <a:spLocks noGrp="1"/>
          </p:cNvSpPr>
          <p:nvPr>
            <p:ph type="ctrTitle"/>
          </p:nvPr>
        </p:nvSpPr>
        <p:spPr>
          <a:xfrm>
            <a:off x="581646" y="349664"/>
            <a:ext cx="5845571" cy="1638377"/>
          </a:xfrm>
        </p:spPr>
        <p:txBody>
          <a:bodyPr vert="horz" lIns="91440" tIns="45720" rIns="91440" bIns="45720" rtlCol="0" anchor="b">
            <a:normAutofit/>
          </a:bodyPr>
          <a:lstStyle/>
          <a:p>
            <a:r>
              <a:rPr lang="en-US" sz="4800" kern="1200">
                <a:solidFill>
                  <a:schemeClr val="tx1"/>
                </a:solidFill>
                <a:latin typeface="+mj-lt"/>
                <a:ea typeface="+mj-ea"/>
                <a:cs typeface="+mj-cs"/>
              </a:rPr>
              <a:t>How are we doing?</a:t>
            </a:r>
          </a:p>
        </p:txBody>
      </p:sp>
      <p:sp>
        <p:nvSpPr>
          <p:cNvPr id="52"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oad with solid fill">
            <a:extLst>
              <a:ext uri="{FF2B5EF4-FFF2-40B4-BE49-F238E27FC236}">
                <a16:creationId xmlns:a16="http://schemas.microsoft.com/office/drawing/2014/main" id="{14292B18-7018-B593-2552-962100257E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1373" y="1186882"/>
            <a:ext cx="4235516" cy="4235516"/>
          </a:xfrm>
          <a:prstGeom prst="rect">
            <a:avLst/>
          </a:prstGeom>
        </p:spPr>
      </p:pic>
      <p:sp>
        <p:nvSpPr>
          <p:cNvPr id="54" name="Rectangle 3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TextBox 2">
            <a:extLst>
              <a:ext uri="{FF2B5EF4-FFF2-40B4-BE49-F238E27FC236}">
                <a16:creationId xmlns:a16="http://schemas.microsoft.com/office/drawing/2014/main" id="{88FC8135-84BF-B87D-5C57-9680CBAEEAA1}"/>
              </a:ext>
            </a:extLst>
          </p:cNvPr>
          <p:cNvGraphicFramePr/>
          <p:nvPr>
            <p:extLst>
              <p:ext uri="{D42A27DB-BD31-4B8C-83A1-F6EECF244321}">
                <p14:modId xmlns:p14="http://schemas.microsoft.com/office/powerpoint/2010/main" val="426960436"/>
              </p:ext>
            </p:extLst>
          </p:nvPr>
        </p:nvGraphicFramePr>
        <p:xfrm>
          <a:off x="587988" y="2620641"/>
          <a:ext cx="5837750" cy="30237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a:extLst>
              <a:ext uri="{FF2B5EF4-FFF2-40B4-BE49-F238E27FC236}">
                <a16:creationId xmlns:a16="http://schemas.microsoft.com/office/drawing/2014/main" id="{59EF58A2-6148-5F04-C1D6-EA7FEC33758B}"/>
              </a:ext>
            </a:extLst>
          </p:cNvPr>
          <p:cNvGrpSpPr/>
          <p:nvPr/>
        </p:nvGrpSpPr>
        <p:grpSpPr>
          <a:xfrm>
            <a:off x="2660828" y="4472685"/>
            <a:ext cx="1740642" cy="808169"/>
            <a:chOff x="0" y="1852044"/>
            <a:chExt cx="1740642" cy="808169"/>
          </a:xfrm>
        </p:grpSpPr>
        <p:sp>
          <p:nvSpPr>
            <p:cNvPr id="7" name="Rectangle 6">
              <a:extLst>
                <a:ext uri="{FF2B5EF4-FFF2-40B4-BE49-F238E27FC236}">
                  <a16:creationId xmlns:a16="http://schemas.microsoft.com/office/drawing/2014/main" id="{38B8CE25-9A0B-E5F0-7D58-D79A0147A7A5}"/>
                </a:ext>
              </a:extLst>
            </p:cNvPr>
            <p:cNvSpPr/>
            <p:nvPr/>
          </p:nvSpPr>
          <p:spPr>
            <a:xfrm>
              <a:off x="0" y="1852044"/>
              <a:ext cx="1740642" cy="8081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970077A6-5288-E2AB-3A41-C5F709C105E4}"/>
                </a:ext>
              </a:extLst>
            </p:cNvPr>
            <p:cNvSpPr txBox="1"/>
            <p:nvPr/>
          </p:nvSpPr>
          <p:spPr>
            <a:xfrm>
              <a:off x="0" y="1852044"/>
              <a:ext cx="1740642" cy="8081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dirty="0"/>
                <a:t>NZ by any means?</a:t>
              </a:r>
              <a:endParaRPr lang="en-US" sz="1100" kern="1200" dirty="0"/>
            </a:p>
            <a:p>
              <a:pPr marL="0" lvl="0" indent="0" algn="ctr" defTabSz="488950">
                <a:lnSpc>
                  <a:spcPct val="100000"/>
                </a:lnSpc>
                <a:spcBef>
                  <a:spcPct val="0"/>
                </a:spcBef>
                <a:spcAft>
                  <a:spcPct val="35000"/>
                </a:spcAft>
                <a:buNone/>
              </a:pPr>
              <a:r>
                <a:rPr lang="en-US" sz="1100" dirty="0"/>
                <a:t>Co-benefits?</a:t>
              </a:r>
              <a:endParaRPr lang="en-US" sz="1100" kern="1200" dirty="0"/>
            </a:p>
            <a:p>
              <a:pPr marL="0" lvl="0" indent="0" algn="ctr" defTabSz="488950">
                <a:lnSpc>
                  <a:spcPct val="100000"/>
                </a:lnSpc>
                <a:spcBef>
                  <a:spcPct val="0"/>
                </a:spcBef>
                <a:spcAft>
                  <a:spcPct val="35000"/>
                </a:spcAft>
                <a:buNone/>
              </a:pPr>
              <a:r>
                <a:rPr lang="en-US" sz="1100" kern="1200" dirty="0"/>
                <a:t>What else are we trying to do?</a:t>
              </a:r>
            </a:p>
          </p:txBody>
        </p:sp>
      </p:grpSp>
      <p:grpSp>
        <p:nvGrpSpPr>
          <p:cNvPr id="9" name="Group 8">
            <a:extLst>
              <a:ext uri="{FF2B5EF4-FFF2-40B4-BE49-F238E27FC236}">
                <a16:creationId xmlns:a16="http://schemas.microsoft.com/office/drawing/2014/main" id="{86679844-5893-FCDC-A058-2F1FDF1FE350}"/>
              </a:ext>
            </a:extLst>
          </p:cNvPr>
          <p:cNvGrpSpPr/>
          <p:nvPr/>
        </p:nvGrpSpPr>
        <p:grpSpPr>
          <a:xfrm>
            <a:off x="4686575" y="4472684"/>
            <a:ext cx="1740642" cy="808169"/>
            <a:chOff x="0" y="1852044"/>
            <a:chExt cx="1740642" cy="808169"/>
          </a:xfrm>
        </p:grpSpPr>
        <p:sp>
          <p:nvSpPr>
            <p:cNvPr id="11" name="Rectangle 10">
              <a:extLst>
                <a:ext uri="{FF2B5EF4-FFF2-40B4-BE49-F238E27FC236}">
                  <a16:creationId xmlns:a16="http://schemas.microsoft.com/office/drawing/2014/main" id="{0598BA26-4051-0509-2FB7-BB8DDB815939}"/>
                </a:ext>
              </a:extLst>
            </p:cNvPr>
            <p:cNvSpPr/>
            <p:nvPr/>
          </p:nvSpPr>
          <p:spPr>
            <a:xfrm>
              <a:off x="0" y="1852044"/>
              <a:ext cx="1740642" cy="8081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2CD1B5B6-F6BB-6E8A-7672-92542B4EBBD1}"/>
                </a:ext>
              </a:extLst>
            </p:cNvPr>
            <p:cNvSpPr txBox="1"/>
            <p:nvPr/>
          </p:nvSpPr>
          <p:spPr>
            <a:xfrm>
              <a:off x="0" y="1852044"/>
              <a:ext cx="1740642" cy="8081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More bang per buck!</a:t>
              </a:r>
              <a:endParaRPr lang="en-US" sz="1100" dirty="0"/>
            </a:p>
            <a:p>
              <a:pPr marL="0" lvl="0" indent="0" algn="ctr" defTabSz="488950">
                <a:lnSpc>
                  <a:spcPct val="100000"/>
                </a:lnSpc>
                <a:spcBef>
                  <a:spcPct val="0"/>
                </a:spcBef>
                <a:spcAft>
                  <a:spcPct val="35000"/>
                </a:spcAft>
                <a:buNone/>
              </a:pPr>
              <a:r>
                <a:rPr lang="en-US" sz="1100" kern="1200" dirty="0"/>
                <a:t>Logical phasing</a:t>
              </a:r>
            </a:p>
            <a:p>
              <a:pPr marL="0" lvl="0" indent="0" algn="ctr" defTabSz="488950">
                <a:lnSpc>
                  <a:spcPct val="100000"/>
                </a:lnSpc>
                <a:spcBef>
                  <a:spcPct val="0"/>
                </a:spcBef>
                <a:spcAft>
                  <a:spcPct val="35000"/>
                </a:spcAft>
                <a:buNone/>
              </a:pPr>
              <a:r>
                <a:rPr lang="en-US" sz="1100" dirty="0"/>
                <a:t>Planning for uncertainty</a:t>
              </a:r>
              <a:endParaRPr lang="en-US" sz="1100" kern="1200" dirty="0"/>
            </a:p>
          </p:txBody>
        </p:sp>
      </p:grpSp>
    </p:spTree>
    <p:extLst>
      <p:ext uri="{BB962C8B-B14F-4D97-AF65-F5344CB8AC3E}">
        <p14:creationId xmlns:p14="http://schemas.microsoft.com/office/powerpoint/2010/main" val="3144941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0" y="1089025"/>
            <a:ext cx="5541963" cy="4868863"/>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useBgFill="1">
        <p:nvSpPr>
          <p:cNvPr id="2" name="Rectangle 2054">
            <a:extLst>
              <a:ext uri="{FF2B5EF4-FFF2-40B4-BE49-F238E27FC236}">
                <a16:creationId xmlns:a16="http://schemas.microsoft.com/office/drawing/2014/main" id="{487CF268-BFDD-5348-C66C-54CB30F3D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2056">
            <a:extLst>
              <a:ext uri="{FF2B5EF4-FFF2-40B4-BE49-F238E27FC236}">
                <a16:creationId xmlns:a16="http://schemas.microsoft.com/office/drawing/2014/main" id="{F02FC5F8-D423-5E82-6C02-1EC6D7489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8E1D89EA-B42A-8654-78F9-3037837106A7}"/>
              </a:ext>
            </a:extLst>
          </p:cNvPr>
          <p:cNvSpPr txBox="1">
            <a:spLocks/>
          </p:cNvSpPr>
          <p:nvPr/>
        </p:nvSpPr>
        <p:spPr>
          <a:xfrm>
            <a:off x="838200" y="609600"/>
            <a:ext cx="4815238" cy="1330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US" b="1" dirty="0">
                <a:solidFill>
                  <a:schemeClr val="tx1"/>
                </a:solidFill>
              </a:rPr>
              <a:t>Where are we now?</a:t>
            </a:r>
          </a:p>
        </p:txBody>
      </p:sp>
      <p:sp>
        <p:nvSpPr>
          <p:cNvPr id="6" name="Subtitle 4">
            <a:extLst>
              <a:ext uri="{FF2B5EF4-FFF2-40B4-BE49-F238E27FC236}">
                <a16:creationId xmlns:a16="http://schemas.microsoft.com/office/drawing/2014/main" id="{E418FF5F-EF83-D558-2856-522D2EEE23A0}"/>
              </a:ext>
            </a:extLst>
          </p:cNvPr>
          <p:cNvSpPr txBox="1">
            <a:spLocks/>
          </p:cNvSpPr>
          <p:nvPr/>
        </p:nvSpPr>
        <p:spPr>
          <a:xfrm>
            <a:off x="862366" y="2194102"/>
            <a:ext cx="3991689" cy="3908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sz="2800" dirty="0"/>
              <a:t>We all have graphs like this…</a:t>
            </a:r>
          </a:p>
        </p:txBody>
      </p:sp>
      <p:pic>
        <p:nvPicPr>
          <p:cNvPr id="7" name="Picture 2">
            <a:extLst>
              <a:ext uri="{FF2B5EF4-FFF2-40B4-BE49-F238E27FC236}">
                <a16:creationId xmlns:a16="http://schemas.microsoft.com/office/drawing/2014/main" id="{4E31254D-8A99-E186-81C5-A89F77B902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417368"/>
            <a:ext cx="6155141" cy="40470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57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0" y="1089025"/>
            <a:ext cx="5541963" cy="4868863"/>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useBgFill="1">
        <p:nvSpPr>
          <p:cNvPr id="2" name="Rectangle 2054">
            <a:extLst>
              <a:ext uri="{FF2B5EF4-FFF2-40B4-BE49-F238E27FC236}">
                <a16:creationId xmlns:a16="http://schemas.microsoft.com/office/drawing/2014/main" id="{487CF268-BFDD-5348-C66C-54CB30F3D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2056">
            <a:extLst>
              <a:ext uri="{FF2B5EF4-FFF2-40B4-BE49-F238E27FC236}">
                <a16:creationId xmlns:a16="http://schemas.microsoft.com/office/drawing/2014/main" id="{F02FC5F8-D423-5E82-6C02-1EC6D7489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8E1D89EA-B42A-8654-78F9-3037837106A7}"/>
              </a:ext>
            </a:extLst>
          </p:cNvPr>
          <p:cNvSpPr txBox="1">
            <a:spLocks/>
          </p:cNvSpPr>
          <p:nvPr/>
        </p:nvSpPr>
        <p:spPr>
          <a:xfrm>
            <a:off x="838200" y="609600"/>
            <a:ext cx="4815238" cy="1330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US" b="1" dirty="0">
                <a:solidFill>
                  <a:schemeClr val="tx1"/>
                </a:solidFill>
              </a:rPr>
              <a:t>Where are we now?</a:t>
            </a:r>
          </a:p>
        </p:txBody>
      </p:sp>
      <p:sp>
        <p:nvSpPr>
          <p:cNvPr id="6" name="Subtitle 4">
            <a:extLst>
              <a:ext uri="{FF2B5EF4-FFF2-40B4-BE49-F238E27FC236}">
                <a16:creationId xmlns:a16="http://schemas.microsoft.com/office/drawing/2014/main" id="{E418FF5F-EF83-D558-2856-522D2EEE23A0}"/>
              </a:ext>
            </a:extLst>
          </p:cNvPr>
          <p:cNvSpPr txBox="1">
            <a:spLocks/>
          </p:cNvSpPr>
          <p:nvPr/>
        </p:nvSpPr>
        <p:spPr>
          <a:xfrm>
            <a:off x="862366" y="2194102"/>
            <a:ext cx="5511930" cy="3908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sz="2400" dirty="0"/>
              <a:t>…and strategies like this</a:t>
            </a:r>
          </a:p>
          <a:p>
            <a:pPr marL="457200"/>
            <a:r>
              <a:rPr lang="en-US" sz="2400" dirty="0"/>
              <a:t>How do we turn this into action?</a:t>
            </a:r>
          </a:p>
          <a:p>
            <a:pPr marL="457200"/>
            <a:r>
              <a:rPr lang="en-US" sz="2400" dirty="0"/>
              <a:t>There are many was to achieve this potentially (and not Net Zero)</a:t>
            </a:r>
          </a:p>
          <a:p>
            <a:pPr marL="457200"/>
            <a:r>
              <a:rPr lang="en-US" sz="2400" dirty="0"/>
              <a:t>How do we understand whether this is possible and how much it will cost?</a:t>
            </a:r>
          </a:p>
          <a:p>
            <a:pPr marL="457200"/>
            <a:r>
              <a:rPr lang="en-US" sz="2400" dirty="0"/>
              <a:t>How do we choose the right path?</a:t>
            </a:r>
          </a:p>
        </p:txBody>
      </p:sp>
      <p:pic>
        <p:nvPicPr>
          <p:cNvPr id="9" name="Picture 8">
            <a:extLst>
              <a:ext uri="{FF2B5EF4-FFF2-40B4-BE49-F238E27FC236}">
                <a16:creationId xmlns:a16="http://schemas.microsoft.com/office/drawing/2014/main" id="{3AE80C15-2FC3-9B55-F3EA-ECDCF3864484}"/>
              </a:ext>
            </a:extLst>
          </p:cNvPr>
          <p:cNvPicPr>
            <a:picLocks noChangeAspect="1"/>
          </p:cNvPicPr>
          <p:nvPr/>
        </p:nvPicPr>
        <p:blipFill>
          <a:blip r:embed="rId3"/>
          <a:stretch>
            <a:fillRect/>
          </a:stretch>
        </p:blipFill>
        <p:spPr>
          <a:xfrm>
            <a:off x="6909651" y="320932"/>
            <a:ext cx="4419983" cy="57154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966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8F91E1-B60F-F45B-C9E6-251A96F39860}"/>
              </a:ext>
            </a:extLst>
          </p:cNvPr>
          <p:cNvSpPr>
            <a:spLocks noGrp="1"/>
          </p:cNvSpPr>
          <p:nvPr>
            <p:ph type="ctrTitle"/>
          </p:nvPr>
        </p:nvSpPr>
        <p:spPr>
          <a:xfrm>
            <a:off x="766762" y="1005923"/>
            <a:ext cx="6005098" cy="1439546"/>
          </a:xfrm>
        </p:spPr>
        <p:txBody>
          <a:bodyPr>
            <a:normAutofit/>
          </a:bodyPr>
          <a:lstStyle/>
          <a:p>
            <a:r>
              <a:rPr lang="en-GB" sz="4000" b="1" dirty="0"/>
              <a:t>What </a:t>
            </a:r>
            <a:r>
              <a:rPr lang="en-GB" sz="3600" b="1" dirty="0"/>
              <a:t>do</a:t>
            </a:r>
            <a:r>
              <a:rPr lang="en-GB" sz="4000" b="1" dirty="0"/>
              <a:t> we normally do?</a:t>
            </a:r>
          </a:p>
        </p:txBody>
      </p:sp>
      <p:sp>
        <p:nvSpPr>
          <p:cNvPr id="3" name="Subtitle 2">
            <a:extLst>
              <a:ext uri="{FF2B5EF4-FFF2-40B4-BE49-F238E27FC236}">
                <a16:creationId xmlns:a16="http://schemas.microsoft.com/office/drawing/2014/main" id="{DFE6BAE8-DCA5-F251-9F81-6663ECFA3E9C}"/>
              </a:ext>
            </a:extLst>
          </p:cNvPr>
          <p:cNvSpPr>
            <a:spLocks noGrp="1"/>
          </p:cNvSpPr>
          <p:nvPr>
            <p:ph type="subTitle" idx="1"/>
          </p:nvPr>
        </p:nvSpPr>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p:nvSpPr>
          <p:cNvPr id="5" name="TextBox 4">
            <a:extLst>
              <a:ext uri="{FF2B5EF4-FFF2-40B4-BE49-F238E27FC236}">
                <a16:creationId xmlns:a16="http://schemas.microsoft.com/office/drawing/2014/main" id="{D5CED870-C0AB-78CF-68A9-F6EE2D27F945}"/>
              </a:ext>
            </a:extLst>
          </p:cNvPr>
          <p:cNvSpPr txBox="1"/>
          <p:nvPr/>
        </p:nvSpPr>
        <p:spPr>
          <a:xfrm>
            <a:off x="766762" y="1910673"/>
            <a:ext cx="6177377"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Commission consultants!</a:t>
            </a:r>
          </a:p>
          <a:p>
            <a:pPr marL="285750" indent="-285750">
              <a:buFont typeface="Arial" panose="020B0604020202020204" pitchFamily="34" charset="0"/>
              <a:buChar char="•"/>
            </a:pPr>
            <a:r>
              <a:rPr lang="en-GB" sz="2400" dirty="0">
                <a:solidFill>
                  <a:schemeClr val="bg1"/>
                </a:solidFill>
              </a:rPr>
              <a:t>Approach each target separately</a:t>
            </a:r>
          </a:p>
          <a:p>
            <a:pPr marL="285750" indent="-285750">
              <a:buFont typeface="Arial" panose="020B0604020202020204" pitchFamily="34" charset="0"/>
              <a:buChar char="•"/>
            </a:pPr>
            <a:r>
              <a:rPr lang="en-GB" sz="2400" dirty="0">
                <a:solidFill>
                  <a:schemeClr val="bg1"/>
                </a:solidFill>
              </a:rPr>
              <a:t>Develop business cases</a:t>
            </a:r>
          </a:p>
          <a:p>
            <a:pPr marL="285750" indent="-285750">
              <a:buFont typeface="Arial" panose="020B0604020202020204" pitchFamily="34" charset="0"/>
              <a:buChar char="•"/>
            </a:pPr>
            <a:r>
              <a:rPr lang="en-GB" sz="2400" dirty="0">
                <a:solidFill>
                  <a:schemeClr val="bg1"/>
                </a:solidFill>
              </a:rPr>
              <a:t>Get a lot of .pdf reports!</a:t>
            </a:r>
          </a:p>
        </p:txBody>
      </p:sp>
      <p:pic>
        <p:nvPicPr>
          <p:cNvPr id="6" name="Picture 5">
            <a:extLst>
              <a:ext uri="{FF2B5EF4-FFF2-40B4-BE49-F238E27FC236}">
                <a16:creationId xmlns:a16="http://schemas.microsoft.com/office/drawing/2014/main" id="{144F2320-B5D1-C3DE-2DE1-33C28D91E882}"/>
              </a:ext>
            </a:extLst>
          </p:cNvPr>
          <p:cNvPicPr>
            <a:picLocks noChangeAspect="1"/>
          </p:cNvPicPr>
          <p:nvPr/>
        </p:nvPicPr>
        <p:blipFill>
          <a:blip r:embed="rId3"/>
          <a:stretch>
            <a:fillRect/>
          </a:stretch>
        </p:blipFill>
        <p:spPr>
          <a:xfrm>
            <a:off x="1706987" y="3644687"/>
            <a:ext cx="1363639" cy="190575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8962B88-7819-3C83-E3C9-478BB2AD8538}"/>
              </a:ext>
            </a:extLst>
          </p:cNvPr>
          <p:cNvPicPr>
            <a:picLocks noChangeAspect="1"/>
          </p:cNvPicPr>
          <p:nvPr/>
        </p:nvPicPr>
        <p:blipFill>
          <a:blip r:embed="rId4"/>
          <a:stretch>
            <a:fillRect/>
          </a:stretch>
        </p:blipFill>
        <p:spPr>
          <a:xfrm>
            <a:off x="3552083" y="3644687"/>
            <a:ext cx="1348881" cy="190575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8EE778C-5BB7-A500-6C8D-CF9B92DCC07C}"/>
              </a:ext>
            </a:extLst>
          </p:cNvPr>
          <p:cNvPicPr>
            <a:picLocks noChangeAspect="1"/>
          </p:cNvPicPr>
          <p:nvPr/>
        </p:nvPicPr>
        <p:blipFill>
          <a:blip r:embed="rId5"/>
          <a:stretch>
            <a:fillRect/>
          </a:stretch>
        </p:blipFill>
        <p:spPr>
          <a:xfrm>
            <a:off x="5382422" y="3644687"/>
            <a:ext cx="1348881" cy="19174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507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766762" y="1948070"/>
            <a:ext cx="5658678" cy="3996566"/>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p:nvSpPr>
          <p:cNvPr id="4" name="Subtitle 2">
            <a:extLst>
              <a:ext uri="{FF2B5EF4-FFF2-40B4-BE49-F238E27FC236}">
                <a16:creationId xmlns:a16="http://schemas.microsoft.com/office/drawing/2014/main" id="{AB5903E8-7F23-0124-2A80-AE3357B61799}"/>
              </a:ext>
            </a:extLst>
          </p:cNvPr>
          <p:cNvSpPr txBox="1">
            <a:spLocks/>
          </p:cNvSpPr>
          <p:nvPr/>
        </p:nvSpPr>
        <p:spPr>
          <a:xfrm>
            <a:off x="789635" y="1434355"/>
            <a:ext cx="5258118" cy="370748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800" i="1" dirty="0">
              <a:latin typeface="Calibri" panose="020F0502020204030204" pitchFamily="34" charset="0"/>
              <a:ea typeface="Calibri" panose="020F0502020204030204" pitchFamily="34" charset="0"/>
              <a:cs typeface="Times New Roman" panose="02020603050405020304" pitchFamily="18" charset="0"/>
            </a:endParaRPr>
          </a:p>
          <a:p>
            <a:endParaRPr lang="en-GB" sz="2800" dirty="0">
              <a:cs typeface="Calibri"/>
            </a:endParaRPr>
          </a:p>
        </p:txBody>
      </p:sp>
      <p:sp>
        <p:nvSpPr>
          <p:cNvPr id="8" name="Rectangle: Rounded Corners 7">
            <a:extLst>
              <a:ext uri="{FF2B5EF4-FFF2-40B4-BE49-F238E27FC236}">
                <a16:creationId xmlns:a16="http://schemas.microsoft.com/office/drawing/2014/main" id="{1E3C8F7E-6046-A004-EE35-AED4D5E3146F}"/>
              </a:ext>
            </a:extLst>
          </p:cNvPr>
          <p:cNvSpPr/>
          <p:nvPr/>
        </p:nvSpPr>
        <p:spPr>
          <a:xfrm>
            <a:off x="789635" y="1603513"/>
            <a:ext cx="6843617" cy="4248564"/>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noFill/>
            </a:endParaRPr>
          </a:p>
        </p:txBody>
      </p:sp>
      <p:sp>
        <p:nvSpPr>
          <p:cNvPr id="2" name="Title 3">
            <a:extLst>
              <a:ext uri="{FF2B5EF4-FFF2-40B4-BE49-F238E27FC236}">
                <a16:creationId xmlns:a16="http://schemas.microsoft.com/office/drawing/2014/main" id="{B92F181D-1ADD-3757-43B9-1F478F634BFC}"/>
              </a:ext>
            </a:extLst>
          </p:cNvPr>
          <p:cNvSpPr txBox="1">
            <a:spLocks/>
          </p:cNvSpPr>
          <p:nvPr/>
        </p:nvSpPr>
        <p:spPr>
          <a:xfrm>
            <a:off x="766762" y="1005923"/>
            <a:ext cx="6005098" cy="798343"/>
          </a:xfrm>
          <a:prstGeom prst="rect">
            <a:avLst/>
          </a:prstGeom>
        </p:spPr>
        <p:txBody>
          <a:bodyPr>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GB" sz="4000" b="1" dirty="0">
                <a:solidFill>
                  <a:schemeClr val="tx1"/>
                </a:solidFill>
              </a:rPr>
              <a:t>What do Consultants do?</a:t>
            </a:r>
          </a:p>
        </p:txBody>
      </p:sp>
      <p:pic>
        <p:nvPicPr>
          <p:cNvPr id="2050" name="Picture 2" descr="Original Magic 8 Ball">
            <a:extLst>
              <a:ext uri="{FF2B5EF4-FFF2-40B4-BE49-F238E27FC236}">
                <a16:creationId xmlns:a16="http://schemas.microsoft.com/office/drawing/2014/main" id="{FC568CF9-6A3D-6049-29DB-0229FD8CC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6" y="2328552"/>
            <a:ext cx="2143125" cy="2143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B64723F-6D9F-F055-3820-50ED1468E10A}"/>
              </a:ext>
            </a:extLst>
          </p:cNvPr>
          <p:cNvSpPr/>
          <p:nvPr/>
        </p:nvSpPr>
        <p:spPr>
          <a:xfrm>
            <a:off x="7780475" y="1603514"/>
            <a:ext cx="3621890" cy="4248564"/>
          </a:xfrm>
          <a:prstGeom prst="round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5" name="Arrow: Right 4">
            <a:extLst>
              <a:ext uri="{FF2B5EF4-FFF2-40B4-BE49-F238E27FC236}">
                <a16:creationId xmlns:a16="http://schemas.microsoft.com/office/drawing/2014/main" id="{8314E487-1137-53D0-F65D-F74B334B0880}"/>
              </a:ext>
            </a:extLst>
          </p:cNvPr>
          <p:cNvSpPr/>
          <p:nvPr/>
        </p:nvSpPr>
        <p:spPr>
          <a:xfrm>
            <a:off x="1179857" y="2764994"/>
            <a:ext cx="3102458" cy="1328012"/>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DATA</a:t>
            </a:r>
          </a:p>
        </p:txBody>
      </p:sp>
      <p:sp>
        <p:nvSpPr>
          <p:cNvPr id="6" name="Arrow: Right 5">
            <a:extLst>
              <a:ext uri="{FF2B5EF4-FFF2-40B4-BE49-F238E27FC236}">
                <a16:creationId xmlns:a16="http://schemas.microsoft.com/office/drawing/2014/main" id="{677BE2DF-30B7-618A-8107-E802EA6528CF}"/>
              </a:ext>
            </a:extLst>
          </p:cNvPr>
          <p:cNvSpPr/>
          <p:nvPr/>
        </p:nvSpPr>
        <p:spPr>
          <a:xfrm>
            <a:off x="7909685" y="2774933"/>
            <a:ext cx="3102458" cy="1328012"/>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PDF REPORT</a:t>
            </a:r>
          </a:p>
        </p:txBody>
      </p:sp>
      <p:sp>
        <p:nvSpPr>
          <p:cNvPr id="7" name="TextBox 6">
            <a:extLst>
              <a:ext uri="{FF2B5EF4-FFF2-40B4-BE49-F238E27FC236}">
                <a16:creationId xmlns:a16="http://schemas.microsoft.com/office/drawing/2014/main" id="{5CD0E0D6-602D-99D6-EE6A-D087F3BD31C0}"/>
              </a:ext>
            </a:extLst>
          </p:cNvPr>
          <p:cNvSpPr txBox="1"/>
          <p:nvPr/>
        </p:nvSpPr>
        <p:spPr>
          <a:xfrm>
            <a:off x="4731025" y="4823982"/>
            <a:ext cx="3102458" cy="461665"/>
          </a:xfrm>
          <a:prstGeom prst="rect">
            <a:avLst/>
          </a:prstGeom>
          <a:noFill/>
        </p:spPr>
        <p:txBody>
          <a:bodyPr wrap="square" rtlCol="0">
            <a:spAutoFit/>
          </a:bodyPr>
          <a:lstStyle/>
          <a:p>
            <a:r>
              <a:rPr lang="en-GB" sz="2400" b="1" dirty="0"/>
              <a:t>‘Black Box’ Process </a:t>
            </a:r>
          </a:p>
        </p:txBody>
      </p:sp>
      <p:sp>
        <p:nvSpPr>
          <p:cNvPr id="12" name="TextBox 11">
            <a:extLst>
              <a:ext uri="{FF2B5EF4-FFF2-40B4-BE49-F238E27FC236}">
                <a16:creationId xmlns:a16="http://schemas.microsoft.com/office/drawing/2014/main" id="{E5E3AEBB-62E8-B056-177E-A8773BAC2995}"/>
              </a:ext>
            </a:extLst>
          </p:cNvPr>
          <p:cNvSpPr txBox="1"/>
          <p:nvPr/>
        </p:nvSpPr>
        <p:spPr>
          <a:xfrm>
            <a:off x="3068291" y="5339579"/>
            <a:ext cx="2689778" cy="523220"/>
          </a:xfrm>
          <a:prstGeom prst="rect">
            <a:avLst/>
          </a:prstGeom>
          <a:noFill/>
        </p:spPr>
        <p:txBody>
          <a:bodyPr wrap="square" rtlCol="0">
            <a:spAutoFit/>
          </a:bodyPr>
          <a:lstStyle/>
          <a:p>
            <a:r>
              <a:rPr lang="en-GB" sz="2800" b="1" dirty="0"/>
              <a:t>Consultant</a:t>
            </a:r>
          </a:p>
        </p:txBody>
      </p:sp>
      <p:sp>
        <p:nvSpPr>
          <p:cNvPr id="14" name="TextBox 13">
            <a:extLst>
              <a:ext uri="{FF2B5EF4-FFF2-40B4-BE49-F238E27FC236}">
                <a16:creationId xmlns:a16="http://schemas.microsoft.com/office/drawing/2014/main" id="{92E48BCA-7479-1C1A-AF2E-F9C7DDBE633B}"/>
              </a:ext>
            </a:extLst>
          </p:cNvPr>
          <p:cNvSpPr txBox="1"/>
          <p:nvPr/>
        </p:nvSpPr>
        <p:spPr>
          <a:xfrm>
            <a:off x="8988287" y="5339579"/>
            <a:ext cx="2689778" cy="523220"/>
          </a:xfrm>
          <a:prstGeom prst="rect">
            <a:avLst/>
          </a:prstGeom>
          <a:noFill/>
        </p:spPr>
        <p:txBody>
          <a:bodyPr wrap="square" rtlCol="0">
            <a:spAutoFit/>
          </a:bodyPr>
          <a:lstStyle/>
          <a:p>
            <a:r>
              <a:rPr lang="en-GB" sz="2800" b="1" dirty="0"/>
              <a:t>Client</a:t>
            </a:r>
          </a:p>
        </p:txBody>
      </p:sp>
    </p:spTree>
    <p:extLst>
      <p:ext uri="{BB962C8B-B14F-4D97-AF65-F5344CB8AC3E}">
        <p14:creationId xmlns:p14="http://schemas.microsoft.com/office/powerpoint/2010/main" val="231230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766762" y="1948070"/>
            <a:ext cx="5658678" cy="3996566"/>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p:nvSpPr>
          <p:cNvPr id="4" name="Subtitle 2">
            <a:extLst>
              <a:ext uri="{FF2B5EF4-FFF2-40B4-BE49-F238E27FC236}">
                <a16:creationId xmlns:a16="http://schemas.microsoft.com/office/drawing/2014/main" id="{AB5903E8-7F23-0124-2A80-AE3357B61799}"/>
              </a:ext>
            </a:extLst>
          </p:cNvPr>
          <p:cNvSpPr txBox="1">
            <a:spLocks/>
          </p:cNvSpPr>
          <p:nvPr/>
        </p:nvSpPr>
        <p:spPr>
          <a:xfrm>
            <a:off x="789635" y="1434355"/>
            <a:ext cx="5851594" cy="370748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800" i="1" dirty="0">
              <a:latin typeface="Calibri" panose="020F0502020204030204" pitchFamily="34" charset="0"/>
              <a:ea typeface="Calibri" panose="020F0502020204030204" pitchFamily="34" charset="0"/>
              <a:cs typeface="Times New Roman" panose="02020603050405020304" pitchFamily="18" charset="0"/>
            </a:endParaRPr>
          </a:p>
          <a:p>
            <a:r>
              <a:rPr lang="en-GB" sz="2800" dirty="0">
                <a:cs typeface="Calibri"/>
              </a:rPr>
              <a:t>Can’t make strategy juice</a:t>
            </a:r>
          </a:p>
          <a:p>
            <a:r>
              <a:rPr lang="en-GB" sz="2800" dirty="0">
                <a:cs typeface="Calibri"/>
              </a:rPr>
              <a:t>Complex to harmonise data from each individual study and strategy</a:t>
            </a:r>
          </a:p>
          <a:p>
            <a:r>
              <a:rPr lang="en-GB" sz="2800" dirty="0">
                <a:cs typeface="Calibri"/>
              </a:rPr>
              <a:t>Net Zero issues have complex interdependencies</a:t>
            </a:r>
          </a:p>
          <a:p>
            <a:r>
              <a:rPr lang="en-GB" sz="2800" dirty="0">
                <a:cs typeface="Calibri"/>
              </a:rPr>
              <a:t>We are not the only actor and we don’t decide the majority of the policy</a:t>
            </a:r>
          </a:p>
          <a:p>
            <a:endParaRPr lang="en-GB" sz="2800" dirty="0">
              <a:cs typeface="Calibri"/>
            </a:endParaRPr>
          </a:p>
        </p:txBody>
      </p:sp>
      <p:pic>
        <p:nvPicPr>
          <p:cNvPr id="1026" name="Picture 2" descr="the Nutri Juicer® Cold | Sage (UK)">
            <a:extLst>
              <a:ext uri="{FF2B5EF4-FFF2-40B4-BE49-F238E27FC236}">
                <a16:creationId xmlns:a16="http://schemas.microsoft.com/office/drawing/2014/main" id="{6FE1849F-F842-033F-7802-F7F7CD0A1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994" y="2327222"/>
            <a:ext cx="3564371" cy="3564371"/>
          </a:xfrm>
          <a:prstGeom prst="rect">
            <a:avLst/>
          </a:prstGeom>
          <a:solidFill>
            <a:schemeClr val="accent2"/>
          </a:solidFill>
          <a:effectLst>
            <a:outerShdw blurRad="50800" dist="38100" dir="2700000" algn="tl" rotWithShape="0">
              <a:prstClr val="black">
                <a:alpha val="40000"/>
              </a:prstClr>
            </a:outerShdw>
          </a:effectLst>
        </p:spPr>
      </p:pic>
      <p:sp>
        <p:nvSpPr>
          <p:cNvPr id="2" name="Title 3">
            <a:extLst>
              <a:ext uri="{FF2B5EF4-FFF2-40B4-BE49-F238E27FC236}">
                <a16:creationId xmlns:a16="http://schemas.microsoft.com/office/drawing/2014/main" id="{B92F181D-1ADD-3757-43B9-1F478F634BFC}"/>
              </a:ext>
            </a:extLst>
          </p:cNvPr>
          <p:cNvSpPr txBox="1">
            <a:spLocks/>
          </p:cNvSpPr>
          <p:nvPr/>
        </p:nvSpPr>
        <p:spPr>
          <a:xfrm>
            <a:off x="766762" y="1005923"/>
            <a:ext cx="6005098" cy="1439546"/>
          </a:xfrm>
          <a:prstGeom prst="rect">
            <a:avLst/>
          </a:prstGeom>
        </p:spPr>
        <p:txBody>
          <a:bodyPr>
            <a:normAutofit/>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GB" sz="4000" b="1" dirty="0">
                <a:solidFill>
                  <a:schemeClr val="tx1"/>
                </a:solidFill>
              </a:rPr>
              <a:t>What’s the problem?</a:t>
            </a:r>
          </a:p>
        </p:txBody>
      </p:sp>
      <p:pic>
        <p:nvPicPr>
          <p:cNvPr id="9" name="Picture 8">
            <a:extLst>
              <a:ext uri="{FF2B5EF4-FFF2-40B4-BE49-F238E27FC236}">
                <a16:creationId xmlns:a16="http://schemas.microsoft.com/office/drawing/2014/main" id="{91F193B0-9EC5-B556-EEB9-467ED87D57C0}"/>
              </a:ext>
            </a:extLst>
          </p:cNvPr>
          <p:cNvPicPr>
            <a:picLocks noChangeAspect="1"/>
          </p:cNvPicPr>
          <p:nvPr/>
        </p:nvPicPr>
        <p:blipFill>
          <a:blip r:embed="rId4"/>
          <a:stretch>
            <a:fillRect/>
          </a:stretch>
        </p:blipFill>
        <p:spPr>
          <a:xfrm rot="20352558">
            <a:off x="7711174" y="485423"/>
            <a:ext cx="1363639" cy="190575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BA0AFD6-BD09-858E-ABD4-ABB74E110C60}"/>
              </a:ext>
            </a:extLst>
          </p:cNvPr>
          <p:cNvPicPr>
            <a:picLocks noChangeAspect="1"/>
          </p:cNvPicPr>
          <p:nvPr/>
        </p:nvPicPr>
        <p:blipFill>
          <a:blip r:embed="rId5"/>
          <a:stretch>
            <a:fillRect/>
          </a:stretch>
        </p:blipFill>
        <p:spPr>
          <a:xfrm>
            <a:off x="8834557" y="163791"/>
            <a:ext cx="1548801" cy="218821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865175C-9634-C015-80C3-7496466CD893}"/>
              </a:ext>
            </a:extLst>
          </p:cNvPr>
          <p:cNvPicPr>
            <a:picLocks noChangeAspect="1"/>
          </p:cNvPicPr>
          <p:nvPr/>
        </p:nvPicPr>
        <p:blipFill>
          <a:blip r:embed="rId6"/>
          <a:stretch>
            <a:fillRect/>
          </a:stretch>
        </p:blipFill>
        <p:spPr>
          <a:xfrm rot="992036">
            <a:off x="9843604" y="324921"/>
            <a:ext cx="1427156" cy="20287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49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0" y="1089025"/>
            <a:ext cx="5541963" cy="4868863"/>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p:nvSpPr>
          <p:cNvPr id="2" name="Title 1">
            <a:extLst>
              <a:ext uri="{FF2B5EF4-FFF2-40B4-BE49-F238E27FC236}">
                <a16:creationId xmlns:a16="http://schemas.microsoft.com/office/drawing/2014/main" id="{7CA9C1AD-E966-3C85-45F3-96F6C26A987F}"/>
              </a:ext>
            </a:extLst>
          </p:cNvPr>
          <p:cNvSpPr txBox="1">
            <a:spLocks/>
          </p:cNvSpPr>
          <p:nvPr/>
        </p:nvSpPr>
        <p:spPr>
          <a:xfrm>
            <a:off x="837883" y="498296"/>
            <a:ext cx="6793840" cy="1439546"/>
          </a:xfrm>
          <a:prstGeom prst="rect">
            <a:avLst/>
          </a:prstGeom>
        </p:spPr>
        <p:txBody>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GB" b="1" dirty="0"/>
              <a:t>What is a Strategy?</a:t>
            </a:r>
          </a:p>
        </p:txBody>
      </p:sp>
      <p:pic>
        <p:nvPicPr>
          <p:cNvPr id="8" name="Picture 7">
            <a:extLst>
              <a:ext uri="{FF2B5EF4-FFF2-40B4-BE49-F238E27FC236}">
                <a16:creationId xmlns:a16="http://schemas.microsoft.com/office/drawing/2014/main" id="{BBF04FB8-D692-AB7F-A919-59BBE2AA4B9C}"/>
              </a:ext>
            </a:extLst>
          </p:cNvPr>
          <p:cNvPicPr>
            <a:picLocks noChangeAspect="1"/>
          </p:cNvPicPr>
          <p:nvPr/>
        </p:nvPicPr>
        <p:blipFill>
          <a:blip r:embed="rId3"/>
          <a:stretch>
            <a:fillRect/>
          </a:stretch>
        </p:blipFill>
        <p:spPr>
          <a:xfrm>
            <a:off x="677867" y="3938423"/>
            <a:ext cx="5672697" cy="196347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3C73F16-4085-DDED-4D6B-7F03AA944A45}"/>
              </a:ext>
            </a:extLst>
          </p:cNvPr>
          <p:cNvPicPr>
            <a:picLocks noChangeAspect="1"/>
          </p:cNvPicPr>
          <p:nvPr/>
        </p:nvPicPr>
        <p:blipFill>
          <a:blip r:embed="rId4"/>
          <a:stretch>
            <a:fillRect/>
          </a:stretch>
        </p:blipFill>
        <p:spPr>
          <a:xfrm>
            <a:off x="7159165" y="2996502"/>
            <a:ext cx="4194952" cy="290539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DDB22D6-9F34-288F-2057-3C33A6DC921F}"/>
              </a:ext>
            </a:extLst>
          </p:cNvPr>
          <p:cNvSpPr txBox="1"/>
          <p:nvPr/>
        </p:nvSpPr>
        <p:spPr>
          <a:xfrm>
            <a:off x="677867" y="1377863"/>
            <a:ext cx="6324182"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Just a </a:t>
            </a:r>
            <a:r>
              <a:rPr lang="en-GB" sz="2800" u="sng" dirty="0"/>
              <a:t>plan</a:t>
            </a:r>
          </a:p>
          <a:p>
            <a:pPr marL="285750" indent="-285750">
              <a:buFont typeface="Arial" panose="020B0604020202020204" pitchFamily="34" charset="0"/>
              <a:buChar char="•"/>
            </a:pPr>
            <a:r>
              <a:rPr lang="en-GB" sz="2800" dirty="0"/>
              <a:t>We tend to approach this as </a:t>
            </a:r>
            <a:r>
              <a:rPr lang="en-GB" sz="2800" i="1" dirty="0"/>
              <a:t>linear</a:t>
            </a:r>
          </a:p>
          <a:p>
            <a:pPr marL="285750" indent="-285750">
              <a:buFont typeface="Arial" panose="020B0604020202020204" pitchFamily="34" charset="0"/>
              <a:buChar char="•"/>
            </a:pPr>
            <a:r>
              <a:rPr lang="en-GB" sz="2800" dirty="0"/>
              <a:t>Strategy is not an end in itself</a:t>
            </a:r>
          </a:p>
          <a:p>
            <a:pPr marL="285750" indent="-285750">
              <a:buFont typeface="Arial" panose="020B0604020202020204" pitchFamily="34" charset="0"/>
              <a:buChar char="•"/>
            </a:pPr>
            <a:r>
              <a:rPr lang="en-GB" sz="2800" dirty="0"/>
              <a:t>Could this be a </a:t>
            </a:r>
            <a:r>
              <a:rPr lang="en-GB" sz="2800" i="1" dirty="0"/>
              <a:t>dynamic process </a:t>
            </a:r>
            <a:r>
              <a:rPr lang="en-GB" sz="2800" dirty="0"/>
              <a:t>instead?</a:t>
            </a:r>
          </a:p>
        </p:txBody>
      </p:sp>
    </p:spTree>
    <p:extLst>
      <p:ext uri="{BB962C8B-B14F-4D97-AF65-F5344CB8AC3E}">
        <p14:creationId xmlns:p14="http://schemas.microsoft.com/office/powerpoint/2010/main" val="2946525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FE6BAE8-DCA5-F251-9F81-6663ECFA3E9C}"/>
              </a:ext>
            </a:extLst>
          </p:cNvPr>
          <p:cNvSpPr>
            <a:spLocks noGrp="1"/>
          </p:cNvSpPr>
          <p:nvPr>
            <p:ph type="subTitle" idx="4294967295"/>
          </p:nvPr>
        </p:nvSpPr>
        <p:spPr>
          <a:xfrm>
            <a:off x="0" y="1089025"/>
            <a:ext cx="5541963" cy="4868863"/>
          </a:xfrm>
        </p:spPr>
        <p:txBody>
          <a:bodyPr vert="horz" lIns="0" tIns="0" rIns="0" bIns="0" rtlCol="0" anchor="t">
            <a:normAutofit/>
          </a:bodyPr>
          <a:lstStyle/>
          <a:p>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i="1" dirty="0">
              <a:cs typeface="Calibri"/>
            </a:endParaRPr>
          </a:p>
        </p:txBody>
      </p:sp>
      <p:sp>
        <p:nvSpPr>
          <p:cNvPr id="2" name="Title 1">
            <a:extLst>
              <a:ext uri="{FF2B5EF4-FFF2-40B4-BE49-F238E27FC236}">
                <a16:creationId xmlns:a16="http://schemas.microsoft.com/office/drawing/2014/main" id="{7CA9C1AD-E966-3C85-45F3-96F6C26A987F}"/>
              </a:ext>
            </a:extLst>
          </p:cNvPr>
          <p:cNvSpPr txBox="1">
            <a:spLocks/>
          </p:cNvSpPr>
          <p:nvPr/>
        </p:nvSpPr>
        <p:spPr>
          <a:xfrm>
            <a:off x="837883" y="498296"/>
            <a:ext cx="6793840" cy="1439546"/>
          </a:xfrm>
          <a:prstGeom prst="rect">
            <a:avLst/>
          </a:prstGeom>
        </p:spPr>
        <p:txBody>
          <a:bodyPr/>
          <a:lstStyle>
            <a:lvl1pPr algn="l" defTabSz="914400" rtl="0" eaLnBrk="1" latinLnBrk="0" hangingPunct="1">
              <a:lnSpc>
                <a:spcPct val="90000"/>
              </a:lnSpc>
              <a:spcBef>
                <a:spcPct val="0"/>
              </a:spcBef>
              <a:buNone/>
              <a:defRPr sz="3600" kern="1200" cap="none" baseline="0">
                <a:solidFill>
                  <a:schemeClr val="accent1"/>
                </a:solidFill>
                <a:latin typeface="+mj-lt"/>
                <a:ea typeface="+mj-ea"/>
                <a:cs typeface="+mj-cs"/>
              </a:defRPr>
            </a:lvl1pPr>
          </a:lstStyle>
          <a:p>
            <a:r>
              <a:rPr lang="en-GB" b="1" dirty="0"/>
              <a:t>Planning for uncertainty</a:t>
            </a:r>
          </a:p>
        </p:txBody>
      </p:sp>
      <p:pic>
        <p:nvPicPr>
          <p:cNvPr id="4" name="Picture 3" descr="Analysis of National Grid Future Energy Scenarios 2022 Summary of Findings  - Storelectric">
            <a:extLst>
              <a:ext uri="{FF2B5EF4-FFF2-40B4-BE49-F238E27FC236}">
                <a16:creationId xmlns:a16="http://schemas.microsoft.com/office/drawing/2014/main" id="{B5645045-F489-B3E1-C322-8DF6270C1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48" y="1359876"/>
            <a:ext cx="4609095" cy="25926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Visualising Future Energy Scenarios | Open Innovations">
            <a:extLst>
              <a:ext uri="{FF2B5EF4-FFF2-40B4-BE49-F238E27FC236}">
                <a16:creationId xmlns:a16="http://schemas.microsoft.com/office/drawing/2014/main" id="{D4E4A8D1-8281-53B9-B629-8A86CA785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04" y="2479190"/>
            <a:ext cx="4797478" cy="25070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4957C6B-444A-58F4-BDCF-0A369FF80B45}"/>
              </a:ext>
            </a:extLst>
          </p:cNvPr>
          <p:cNvPicPr>
            <a:picLocks noChangeAspect="1"/>
          </p:cNvPicPr>
          <p:nvPr/>
        </p:nvPicPr>
        <p:blipFill>
          <a:blip r:embed="rId5"/>
          <a:stretch>
            <a:fillRect/>
          </a:stretch>
        </p:blipFill>
        <p:spPr>
          <a:xfrm>
            <a:off x="6137681" y="3429000"/>
            <a:ext cx="5216771" cy="24178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30736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EY 1">
      <a:dk1>
        <a:srgbClr val="000000"/>
      </a:dk1>
      <a:lt1>
        <a:srgbClr val="FFFFFF"/>
      </a:lt1>
      <a:dk2>
        <a:srgbClr val="004141"/>
      </a:dk2>
      <a:lt2>
        <a:srgbClr val="E7E6E6"/>
      </a:lt2>
      <a:accent1>
        <a:srgbClr val="F08719"/>
      </a:accent1>
      <a:accent2>
        <a:srgbClr val="AABE32"/>
      </a:accent2>
      <a:accent3>
        <a:srgbClr val="B174B3"/>
      </a:accent3>
      <a:accent4>
        <a:srgbClr val="23B2AC"/>
      </a:accent4>
      <a:accent5>
        <a:srgbClr val="E16B6B"/>
      </a:accent5>
      <a:accent6>
        <a:srgbClr val="2C7380"/>
      </a:accent6>
      <a:hlink>
        <a:srgbClr val="004141"/>
      </a:hlink>
      <a:folHlink>
        <a:srgbClr val="5759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TaxCatchAll xmlns="5f308053-a768-43f1-bf66-06210bb74c0d" xsi:nil="true"/>
    <Link xmlns="c51e0c16-3c70-4bed-930f-b02839d0dd8b">
      <Url xsi:nil="true"/>
      <Description xsi:nil="true"/>
    </Link>
    <_Flow_SignoffStatus xmlns="c51e0c16-3c70-4bed-930f-b02839d0dd8b" xsi:nil="true"/>
    <lcf76f155ced4ddcb4097134ff3c332f xmlns="c51e0c16-3c70-4bed-930f-b02839d0dd8b">
      <Terms xmlns="http://schemas.microsoft.com/office/infopath/2007/PartnerControls"/>
    </lcf76f155ced4ddcb4097134ff3c332f>
    <MigrationWizIdSecurityGroups xmlns="c51e0c16-3c70-4bed-930f-b02839d0dd8b" xsi:nil="true"/>
  </documentManagement>
</p:properties>
</file>

<file path=customXml/itemProps1.xml><?xml version="1.0" encoding="utf-8"?>
<ds:datastoreItem xmlns:ds="http://schemas.openxmlformats.org/officeDocument/2006/customXml" ds:itemID="{3BEDD08C-B1AA-4B3B-ABB5-D0FA2098DD84}"/>
</file>

<file path=customXml/itemProps2.xml><?xml version="1.0" encoding="utf-8"?>
<ds:datastoreItem xmlns:ds="http://schemas.openxmlformats.org/officeDocument/2006/customXml" ds:itemID="{228923EC-E630-49F1-8E9F-E88E268111B9}"/>
</file>

<file path=customXml/itemProps3.xml><?xml version="1.0" encoding="utf-8"?>
<ds:datastoreItem xmlns:ds="http://schemas.openxmlformats.org/officeDocument/2006/customXml" ds:itemID="{ACFBD639-A590-41D3-9EAF-F21338E846C9}"/>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14</Slides>
  <Notes>10</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 theme</vt:lpstr>
      <vt:lpstr>2_Office Theme</vt:lpstr>
      <vt:lpstr>1_Office Theme</vt:lpstr>
      <vt:lpstr>North East and Yorkshire Net Zero Hub</vt:lpstr>
      <vt:lpstr>How are we doing?</vt:lpstr>
      <vt:lpstr>PowerPoint Presentation</vt:lpstr>
      <vt:lpstr>PowerPoint Presentation</vt:lpstr>
      <vt:lpstr>What do we normally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2023-11-02T10:34:21Z</dcterms:created>
  <dcterms:modified xsi:type="dcterms:W3CDTF">2023-11-02T10:34:53Z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0x010100A3B37C370094A947B45A665807D95A87</vt:lpwstr>
  </property>
</Properties>
</file>