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0"/>
  </p:notesMasterIdLst>
  <p:sldIdLst>
    <p:sldId id="641" r:id="rId3"/>
    <p:sldId id="650" r:id="rId4"/>
    <p:sldId id="651" r:id="rId5"/>
    <p:sldId id="652" r:id="rId6"/>
    <p:sldId id="653" r:id="rId7"/>
    <p:sldId id="654" r:id="rId8"/>
    <p:sldId id="655" r:id="rId9"/>
    <p:sldId id="656" r:id="rId10"/>
    <p:sldId id="263" r:id="rId11"/>
    <p:sldId id="264" r:id="rId12"/>
    <p:sldId id="657" r:id="rId13"/>
    <p:sldId id="266" r:id="rId14"/>
    <p:sldId id="267" r:id="rId15"/>
    <p:sldId id="268"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ACFA1-9214-4D84-B65E-716A5ADC7D33}" type="datetimeFigureOut">
              <a:rPr lang="en-GB" smtClean="0"/>
              <a:t>18/11/2024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31E02-6C51-43C8-8A7D-3187A05F7CD4}" type="slidenum">
              <a:rPr lang="en-GB" smtClean="0"/>
              <a:t>‹#›</a:t>
            </a:fld>
            <a:endParaRPr lang="en-GB"/>
          </a:p>
        </p:txBody>
      </p:sp>
    </p:spTree>
    <p:extLst>
      <p:ext uri="{BB962C8B-B14F-4D97-AF65-F5344CB8AC3E}">
        <p14:creationId xmlns:p14="http://schemas.microsoft.com/office/powerpoint/2010/main" val="61035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762d698d99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762d698d99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075e5d636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d075e5d636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There is a statistically significant relationship between tenure and how easy people find paying their energy bills</a:t>
            </a:r>
            <a:endParaRPr/>
          </a:p>
          <a:p>
            <a:pPr marL="0" lvl="0" indent="0" algn="l" rtl="0">
              <a:spcBef>
                <a:spcPts val="0"/>
              </a:spcBef>
              <a:spcAft>
                <a:spcPts val="0"/>
              </a:spcAft>
              <a:buNone/>
            </a:pPr>
            <a:r>
              <a:rPr lang="en-GB"/>
              <a:t>Nearly half of those is social rented accommodation said they found it somewhat or extremely difficult to pay their energy bills, compared to around 20% of those who own their home.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11c2e9ab98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11c2e9ab9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11c2e9ab98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1c2e9ab9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11c2e9ab98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11c2e9ab9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11c2e9ab98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11c2e9ab9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11c2e9ab98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11c2e9ab9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ea4ff5416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ea4ff5416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11c2e9ab9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11c2e9ab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d0ea74b59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d0ea74b5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We conducted a survey of household energy use across the region in January this year.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 is important to stress this focused on energy used to heat and power homes, and not transport and consumption of goods. But it does give us some interesting insights on the attitudes of people in this region to consumption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11c2e9ab9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11c2e9ab9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1c2e9ab98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11c2e9ab9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11c2e9ab98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11c2e9ab9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11c2e9ab98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11c2e9ab9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d075e5d636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d075e5d636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There is a statistically significant relationship between property type and energy use - the bigger the property, the more they spend on energy. </a:t>
            </a:r>
            <a:endParaRPr/>
          </a:p>
          <a:p>
            <a:pPr marL="0" lvl="0" indent="0" algn="l" rtl="0">
              <a:spcBef>
                <a:spcPts val="0"/>
              </a:spcBef>
              <a:spcAft>
                <a:spcPts val="0"/>
              </a:spcAft>
              <a:buNone/>
            </a:pPr>
            <a:endParaRPr/>
          </a:p>
          <a:p>
            <a:pPr marL="0" lvl="0" indent="0" algn="l" rtl="0">
              <a:spcBef>
                <a:spcPts val="0"/>
              </a:spcBef>
              <a:spcAft>
                <a:spcPts val="0"/>
              </a:spcAft>
              <a:buNone/>
            </a:pPr>
            <a:r>
              <a:rPr lang="en-GB"/>
              <a:t>There is no relationship between tenure and amount people spend on energy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11c2e9ab98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11c2e9ab9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265819-0944-8446-9966-882988A055A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C4FD31-4741-094E-80A1-410AE195AADA}"/>
              </a:ext>
            </a:extLst>
          </p:cNvPr>
          <p:cNvSpPr>
            <a:spLocks noGrp="1"/>
          </p:cNvSpPr>
          <p:nvPr>
            <p:ph type="ctrTitle"/>
          </p:nvPr>
        </p:nvSpPr>
        <p:spPr>
          <a:xfrm>
            <a:off x="766762" y="2345167"/>
            <a:ext cx="10658475" cy="860612"/>
          </a:xfrm>
        </p:spPr>
        <p:txBody>
          <a:bodyPr anchor="t" anchorCtr="0">
            <a:normAutofit/>
          </a:bodyPr>
          <a:lstStyle>
            <a:lvl1pPr algn="ctr">
              <a:defRPr sz="6000">
                <a:solidFill>
                  <a:schemeClr val="tx1"/>
                </a:solidFill>
              </a:defRPr>
            </a:lvl1pPr>
          </a:lstStyle>
          <a:p>
            <a:r>
              <a:rPr lang="en-GB" dirty="0"/>
              <a:t>Click to edit Master title style</a:t>
            </a:r>
          </a:p>
        </p:txBody>
      </p:sp>
      <p:sp>
        <p:nvSpPr>
          <p:cNvPr id="3" name="Subtitle 2">
            <a:extLst>
              <a:ext uri="{FF2B5EF4-FFF2-40B4-BE49-F238E27FC236}">
                <a16:creationId xmlns:a16="http://schemas.microsoft.com/office/drawing/2014/main" id="{0A5196EA-E184-5046-958F-5BD132D16D29}"/>
              </a:ext>
            </a:extLst>
          </p:cNvPr>
          <p:cNvSpPr>
            <a:spLocks noGrp="1"/>
          </p:cNvSpPr>
          <p:nvPr>
            <p:ph type="subTitle" idx="1"/>
          </p:nvPr>
        </p:nvSpPr>
        <p:spPr>
          <a:xfrm>
            <a:off x="766762" y="3317390"/>
            <a:ext cx="10658474" cy="1940410"/>
          </a:xfrm>
        </p:spPr>
        <p:txBody>
          <a:bodyPr>
            <a:normAutofit/>
          </a:bodyPr>
          <a:lstStyle>
            <a:lvl1pPr marL="0" indent="0" algn="ct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63180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solidFill>
          <a:srgbClr val="F3F3F3"/>
        </a:solidFill>
        <a:effectLst/>
      </p:bgPr>
    </p:bg>
    <p:spTree>
      <p:nvGrpSpPr>
        <p:cNvPr id="1" name="Shape 28"/>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1" y="1794749"/>
            <a:ext cx="12192004" cy="6096001"/>
          </a:xfrm>
          <a:prstGeom prst="rect">
            <a:avLst/>
          </a:prstGeom>
          <a:noFill/>
          <a:ln>
            <a:noFill/>
          </a:ln>
        </p:spPr>
      </p:pic>
      <p:sp>
        <p:nvSpPr>
          <p:cNvPr id="30" name="Google Shape;30;p6"/>
          <p:cNvSpPr txBox="1">
            <a:spLocks noGrp="1"/>
          </p:cNvSpPr>
          <p:nvPr>
            <p:ph type="ctrTitle"/>
          </p:nvPr>
        </p:nvSpPr>
        <p:spPr>
          <a:xfrm>
            <a:off x="1524000" y="938213"/>
            <a:ext cx="9144000" cy="17288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3600"/>
              <a:buFont typeface="Source Sans Pro"/>
              <a:buNone/>
              <a:defRPr sz="4800">
                <a:solidFill>
                  <a:schemeClr val="dk2"/>
                </a:solidFill>
                <a:latin typeface="Source Sans Pro"/>
                <a:ea typeface="Source Sans Pro"/>
                <a:cs typeface="Source Sans Pro"/>
                <a:sym typeface="Source Sans Pro"/>
              </a:defRPr>
            </a:lvl1pPr>
            <a:lvl2pPr lvl="1" rtl="0">
              <a:spcBef>
                <a:spcPts val="0"/>
              </a:spcBef>
              <a:spcAft>
                <a:spcPts val="0"/>
              </a:spcAft>
              <a:buClr>
                <a:schemeClr val="dk2"/>
              </a:buClr>
              <a:buSzPts val="1100"/>
              <a:buFont typeface="Source Sans Pro"/>
              <a:buNone/>
              <a:defRPr>
                <a:solidFill>
                  <a:schemeClr val="dk2"/>
                </a:solidFill>
                <a:latin typeface="Source Sans Pro"/>
                <a:ea typeface="Source Sans Pro"/>
                <a:cs typeface="Source Sans Pro"/>
                <a:sym typeface="Source Sans Pro"/>
              </a:defRPr>
            </a:lvl2pPr>
            <a:lvl3pPr lvl="2" rtl="0">
              <a:spcBef>
                <a:spcPts val="0"/>
              </a:spcBef>
              <a:spcAft>
                <a:spcPts val="0"/>
              </a:spcAft>
              <a:buClr>
                <a:schemeClr val="dk2"/>
              </a:buClr>
              <a:buSzPts val="1100"/>
              <a:buFont typeface="Source Sans Pro"/>
              <a:buNone/>
              <a:defRPr>
                <a:solidFill>
                  <a:schemeClr val="dk2"/>
                </a:solidFill>
                <a:latin typeface="Source Sans Pro"/>
                <a:ea typeface="Source Sans Pro"/>
                <a:cs typeface="Source Sans Pro"/>
                <a:sym typeface="Source Sans Pro"/>
              </a:defRPr>
            </a:lvl3pPr>
            <a:lvl4pPr lvl="3" rtl="0">
              <a:spcBef>
                <a:spcPts val="0"/>
              </a:spcBef>
              <a:spcAft>
                <a:spcPts val="0"/>
              </a:spcAft>
              <a:buClr>
                <a:schemeClr val="dk2"/>
              </a:buClr>
              <a:buSzPts val="1100"/>
              <a:buFont typeface="Source Sans Pro"/>
              <a:buNone/>
              <a:defRPr>
                <a:solidFill>
                  <a:schemeClr val="dk2"/>
                </a:solidFill>
                <a:latin typeface="Source Sans Pro"/>
                <a:ea typeface="Source Sans Pro"/>
                <a:cs typeface="Source Sans Pro"/>
                <a:sym typeface="Source Sans Pro"/>
              </a:defRPr>
            </a:lvl4pPr>
            <a:lvl5pPr lvl="4" rtl="0">
              <a:spcBef>
                <a:spcPts val="0"/>
              </a:spcBef>
              <a:spcAft>
                <a:spcPts val="0"/>
              </a:spcAft>
              <a:buClr>
                <a:schemeClr val="dk2"/>
              </a:buClr>
              <a:buSzPts val="1100"/>
              <a:buFont typeface="Source Sans Pro"/>
              <a:buNone/>
              <a:defRPr>
                <a:solidFill>
                  <a:schemeClr val="dk2"/>
                </a:solidFill>
                <a:latin typeface="Source Sans Pro"/>
                <a:ea typeface="Source Sans Pro"/>
                <a:cs typeface="Source Sans Pro"/>
                <a:sym typeface="Source Sans Pro"/>
              </a:defRPr>
            </a:lvl5pPr>
            <a:lvl6pPr lvl="5" rtl="0">
              <a:spcBef>
                <a:spcPts val="0"/>
              </a:spcBef>
              <a:spcAft>
                <a:spcPts val="0"/>
              </a:spcAft>
              <a:buClr>
                <a:schemeClr val="dk2"/>
              </a:buClr>
              <a:buSzPts val="1100"/>
              <a:buFont typeface="Source Sans Pro"/>
              <a:buNone/>
              <a:defRPr>
                <a:solidFill>
                  <a:schemeClr val="dk2"/>
                </a:solidFill>
                <a:latin typeface="Source Sans Pro"/>
                <a:ea typeface="Source Sans Pro"/>
                <a:cs typeface="Source Sans Pro"/>
                <a:sym typeface="Source Sans Pro"/>
              </a:defRPr>
            </a:lvl6pPr>
            <a:lvl7pPr lvl="6" rtl="0">
              <a:spcBef>
                <a:spcPts val="0"/>
              </a:spcBef>
              <a:spcAft>
                <a:spcPts val="0"/>
              </a:spcAft>
              <a:buClr>
                <a:schemeClr val="dk2"/>
              </a:buClr>
              <a:buSzPts val="1100"/>
              <a:buFont typeface="Source Sans Pro"/>
              <a:buNone/>
              <a:defRPr>
                <a:solidFill>
                  <a:schemeClr val="dk2"/>
                </a:solidFill>
                <a:latin typeface="Source Sans Pro"/>
                <a:ea typeface="Source Sans Pro"/>
                <a:cs typeface="Source Sans Pro"/>
                <a:sym typeface="Source Sans Pro"/>
              </a:defRPr>
            </a:lvl7pPr>
            <a:lvl8pPr lvl="7" rtl="0">
              <a:spcBef>
                <a:spcPts val="0"/>
              </a:spcBef>
              <a:spcAft>
                <a:spcPts val="0"/>
              </a:spcAft>
              <a:buClr>
                <a:schemeClr val="dk2"/>
              </a:buClr>
              <a:buSzPts val="1100"/>
              <a:buFont typeface="Source Sans Pro"/>
              <a:buNone/>
              <a:defRPr>
                <a:solidFill>
                  <a:schemeClr val="dk2"/>
                </a:solidFill>
                <a:latin typeface="Source Sans Pro"/>
                <a:ea typeface="Source Sans Pro"/>
                <a:cs typeface="Source Sans Pro"/>
                <a:sym typeface="Source Sans Pro"/>
              </a:defRPr>
            </a:lvl8pPr>
            <a:lvl9pPr lvl="8" rtl="0">
              <a:spcBef>
                <a:spcPts val="0"/>
              </a:spcBef>
              <a:spcAft>
                <a:spcPts val="0"/>
              </a:spcAft>
              <a:buClr>
                <a:schemeClr val="dk2"/>
              </a:buClr>
              <a:buSzPts val="1100"/>
              <a:buFont typeface="Source Sans Pro"/>
              <a:buNone/>
              <a:defRPr>
                <a:solidFill>
                  <a:schemeClr val="dk2"/>
                </a:solidFill>
                <a:latin typeface="Source Sans Pro"/>
                <a:ea typeface="Source Sans Pro"/>
                <a:cs typeface="Source Sans Pro"/>
                <a:sym typeface="Source Sans Pro"/>
              </a:defRPr>
            </a:lvl9pPr>
          </a:lstStyle>
          <a:p>
            <a:endParaRPr/>
          </a:p>
        </p:txBody>
      </p:sp>
      <p:sp>
        <p:nvSpPr>
          <p:cNvPr id="31" name="Google Shape;31;p6"/>
          <p:cNvSpPr txBox="1">
            <a:spLocks noGrp="1"/>
          </p:cNvSpPr>
          <p:nvPr>
            <p:ph type="subTitle" idx="1"/>
          </p:nvPr>
        </p:nvSpPr>
        <p:spPr>
          <a:xfrm>
            <a:off x="1524000" y="3244851"/>
            <a:ext cx="9144000" cy="6652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1067"/>
              </a:spcBef>
              <a:spcAft>
                <a:spcPts val="0"/>
              </a:spcAft>
              <a:buClr>
                <a:schemeClr val="dk2"/>
              </a:buClr>
              <a:buSzPts val="1800"/>
              <a:buNone/>
              <a:defRPr sz="2400">
                <a:solidFill>
                  <a:schemeClr val="dk2"/>
                </a:solidFill>
              </a:defRPr>
            </a:lvl1pPr>
            <a:lvl2pPr lvl="1" algn="ctr" rtl="0">
              <a:lnSpc>
                <a:spcPct val="90000"/>
              </a:lnSpc>
              <a:spcBef>
                <a:spcPts val="533"/>
              </a:spcBef>
              <a:spcAft>
                <a:spcPts val="0"/>
              </a:spcAft>
              <a:buClr>
                <a:schemeClr val="dk2"/>
              </a:buClr>
              <a:buSzPts val="1500"/>
              <a:buNone/>
              <a:defRPr sz="2000">
                <a:solidFill>
                  <a:schemeClr val="dk2"/>
                </a:solidFill>
              </a:defRPr>
            </a:lvl2pPr>
            <a:lvl3pPr lvl="2" algn="ctr" rtl="0">
              <a:lnSpc>
                <a:spcPct val="90000"/>
              </a:lnSpc>
              <a:spcBef>
                <a:spcPts val="533"/>
              </a:spcBef>
              <a:spcAft>
                <a:spcPts val="0"/>
              </a:spcAft>
              <a:buClr>
                <a:schemeClr val="dk2"/>
              </a:buClr>
              <a:buSzPts val="1400"/>
              <a:buNone/>
              <a:defRPr sz="1867">
                <a:solidFill>
                  <a:schemeClr val="dk2"/>
                </a:solidFill>
              </a:defRPr>
            </a:lvl3pPr>
            <a:lvl4pPr lvl="3" algn="ctr" rtl="0">
              <a:lnSpc>
                <a:spcPct val="90000"/>
              </a:lnSpc>
              <a:spcBef>
                <a:spcPts val="533"/>
              </a:spcBef>
              <a:spcAft>
                <a:spcPts val="0"/>
              </a:spcAft>
              <a:buClr>
                <a:schemeClr val="dk2"/>
              </a:buClr>
              <a:buSzPts val="1200"/>
              <a:buNone/>
              <a:defRPr sz="1600">
                <a:solidFill>
                  <a:schemeClr val="dk2"/>
                </a:solidFill>
              </a:defRPr>
            </a:lvl4pPr>
            <a:lvl5pPr lvl="4" algn="ctr" rtl="0">
              <a:lnSpc>
                <a:spcPct val="90000"/>
              </a:lnSpc>
              <a:spcBef>
                <a:spcPts val="533"/>
              </a:spcBef>
              <a:spcAft>
                <a:spcPts val="0"/>
              </a:spcAft>
              <a:buClr>
                <a:schemeClr val="dk2"/>
              </a:buClr>
              <a:buSzPts val="1200"/>
              <a:buNone/>
              <a:defRPr sz="1600">
                <a:solidFill>
                  <a:schemeClr val="dk2"/>
                </a:solidFill>
              </a:defRPr>
            </a:lvl5pPr>
            <a:lvl6pPr lvl="5" algn="ctr" rtl="0">
              <a:lnSpc>
                <a:spcPct val="90000"/>
              </a:lnSpc>
              <a:spcBef>
                <a:spcPts val="533"/>
              </a:spcBef>
              <a:spcAft>
                <a:spcPts val="0"/>
              </a:spcAft>
              <a:buClr>
                <a:schemeClr val="dk2"/>
              </a:buClr>
              <a:buSzPts val="1200"/>
              <a:buNone/>
              <a:defRPr sz="1600">
                <a:solidFill>
                  <a:schemeClr val="dk2"/>
                </a:solidFill>
              </a:defRPr>
            </a:lvl6pPr>
            <a:lvl7pPr lvl="6" algn="ctr" rtl="0">
              <a:lnSpc>
                <a:spcPct val="90000"/>
              </a:lnSpc>
              <a:spcBef>
                <a:spcPts val="533"/>
              </a:spcBef>
              <a:spcAft>
                <a:spcPts val="0"/>
              </a:spcAft>
              <a:buClr>
                <a:schemeClr val="dk2"/>
              </a:buClr>
              <a:buSzPts val="1200"/>
              <a:buNone/>
              <a:defRPr sz="1600">
                <a:solidFill>
                  <a:schemeClr val="dk2"/>
                </a:solidFill>
              </a:defRPr>
            </a:lvl7pPr>
            <a:lvl8pPr lvl="7" algn="ctr" rtl="0">
              <a:lnSpc>
                <a:spcPct val="90000"/>
              </a:lnSpc>
              <a:spcBef>
                <a:spcPts val="533"/>
              </a:spcBef>
              <a:spcAft>
                <a:spcPts val="0"/>
              </a:spcAft>
              <a:buClr>
                <a:schemeClr val="dk2"/>
              </a:buClr>
              <a:buSzPts val="1200"/>
              <a:buNone/>
              <a:defRPr sz="1600">
                <a:solidFill>
                  <a:schemeClr val="dk2"/>
                </a:solidFill>
              </a:defRPr>
            </a:lvl8pPr>
            <a:lvl9pPr lvl="8" algn="ctr" rtl="0">
              <a:lnSpc>
                <a:spcPct val="90000"/>
              </a:lnSpc>
              <a:spcBef>
                <a:spcPts val="533"/>
              </a:spcBef>
              <a:spcAft>
                <a:spcPts val="0"/>
              </a:spcAft>
              <a:buClr>
                <a:schemeClr val="dk2"/>
              </a:buClr>
              <a:buSzPts val="1200"/>
              <a:buNone/>
              <a:defRPr sz="1600">
                <a:solidFill>
                  <a:schemeClr val="dk2"/>
                </a:solidFill>
              </a:defRPr>
            </a:lvl9pPr>
          </a:lstStyle>
          <a:p>
            <a:endParaRPr/>
          </a:p>
        </p:txBody>
      </p:sp>
    </p:spTree>
    <p:extLst>
      <p:ext uri="{BB962C8B-B14F-4D97-AF65-F5344CB8AC3E}">
        <p14:creationId xmlns:p14="http://schemas.microsoft.com/office/powerpoint/2010/main" val="1739499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1 1">
  <p:cSld name="Title Slide 1 1">
    <p:bg>
      <p:bgPr>
        <a:solidFill>
          <a:srgbClr val="F3F3F3"/>
        </a:solidFill>
        <a:effectLst/>
      </p:bgPr>
    </p:bg>
    <p:spTree>
      <p:nvGrpSpPr>
        <p:cNvPr id="1" name="Shape 32"/>
        <p:cNvGrpSpPr/>
        <p:nvPr/>
      </p:nvGrpSpPr>
      <p:grpSpPr>
        <a:xfrm>
          <a:off x="0" y="0"/>
          <a:ext cx="0" cy="0"/>
          <a:chOff x="0" y="0"/>
          <a:chExt cx="0" cy="0"/>
        </a:xfrm>
      </p:grpSpPr>
      <p:pic>
        <p:nvPicPr>
          <p:cNvPr id="33" name="Google Shape;33;p7"/>
          <p:cNvPicPr preferRelativeResize="0"/>
          <p:nvPr/>
        </p:nvPicPr>
        <p:blipFill>
          <a:blip r:embed="rId2">
            <a:alphaModFix/>
          </a:blip>
          <a:stretch>
            <a:fillRect/>
          </a:stretch>
        </p:blipFill>
        <p:spPr>
          <a:xfrm>
            <a:off x="0" y="0"/>
            <a:ext cx="12192000" cy="6858007"/>
          </a:xfrm>
          <a:prstGeom prst="rect">
            <a:avLst/>
          </a:prstGeom>
          <a:noFill/>
          <a:ln>
            <a:noFill/>
          </a:ln>
        </p:spPr>
      </p:pic>
      <p:pic>
        <p:nvPicPr>
          <p:cNvPr id="34" name="Google Shape;34;p7"/>
          <p:cNvPicPr preferRelativeResize="0"/>
          <p:nvPr/>
        </p:nvPicPr>
        <p:blipFill rotWithShape="1">
          <a:blip r:embed="rId3">
            <a:alphaModFix/>
          </a:blip>
          <a:srcRect/>
          <a:stretch/>
        </p:blipFill>
        <p:spPr>
          <a:xfrm>
            <a:off x="338538" y="6148251"/>
            <a:ext cx="1828399" cy="580424"/>
          </a:xfrm>
          <a:prstGeom prst="rect">
            <a:avLst/>
          </a:prstGeom>
          <a:noFill/>
          <a:ln>
            <a:noFill/>
          </a:ln>
        </p:spPr>
      </p:pic>
    </p:spTree>
    <p:extLst>
      <p:ext uri="{BB962C8B-B14F-4D97-AF65-F5344CB8AC3E}">
        <p14:creationId xmlns:p14="http://schemas.microsoft.com/office/powerpoint/2010/main" val="55463898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1 1 1">
  <p:cSld name="Title Slide 1 1 1">
    <p:bg>
      <p:bgPr>
        <a:solidFill>
          <a:srgbClr val="F3F3F3"/>
        </a:solidFill>
        <a:effectLst/>
      </p:bgPr>
    </p:bg>
    <p:spTree>
      <p:nvGrpSpPr>
        <p:cNvPr id="1" name="Shape 35"/>
        <p:cNvGrpSpPr/>
        <p:nvPr/>
      </p:nvGrpSpPr>
      <p:grpSpPr>
        <a:xfrm>
          <a:off x="0" y="0"/>
          <a:ext cx="0" cy="0"/>
          <a:chOff x="0" y="0"/>
          <a:chExt cx="0" cy="0"/>
        </a:xfrm>
      </p:grpSpPr>
      <p:pic>
        <p:nvPicPr>
          <p:cNvPr id="36" name="Google Shape;36;p8"/>
          <p:cNvPicPr preferRelativeResize="0"/>
          <p:nvPr/>
        </p:nvPicPr>
        <p:blipFill rotWithShape="1">
          <a:blip r:embed="rId2">
            <a:alphaModFix/>
          </a:blip>
          <a:srcRect/>
          <a:stretch/>
        </p:blipFill>
        <p:spPr>
          <a:xfrm>
            <a:off x="338538" y="6148251"/>
            <a:ext cx="1828399" cy="580424"/>
          </a:xfrm>
          <a:prstGeom prst="rect">
            <a:avLst/>
          </a:prstGeom>
          <a:noFill/>
          <a:ln>
            <a:noFill/>
          </a:ln>
        </p:spPr>
      </p:pic>
    </p:spTree>
    <p:extLst>
      <p:ext uri="{BB962C8B-B14F-4D97-AF65-F5344CB8AC3E}">
        <p14:creationId xmlns:p14="http://schemas.microsoft.com/office/powerpoint/2010/main" val="27378029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07988" y="368300"/>
            <a:ext cx="9036000" cy="1322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 name="Google Shape;39;p9"/>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40" name="Google Shape;40;p9"/>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pic>
        <p:nvPicPr>
          <p:cNvPr id="41" name="Google Shape;41;p9"/>
          <p:cNvPicPr preferRelativeResize="0"/>
          <p:nvPr/>
        </p:nvPicPr>
        <p:blipFill>
          <a:blip r:embed="rId2">
            <a:alphaModFix/>
          </a:blip>
          <a:stretch>
            <a:fillRect/>
          </a:stretch>
        </p:blipFill>
        <p:spPr>
          <a:xfrm>
            <a:off x="-1524000" y="1"/>
            <a:ext cx="13716003" cy="6858001"/>
          </a:xfrm>
          <a:prstGeom prst="rect">
            <a:avLst/>
          </a:prstGeom>
          <a:noFill/>
          <a:ln>
            <a:noFill/>
          </a:ln>
        </p:spPr>
      </p:pic>
    </p:spTree>
    <p:extLst>
      <p:ext uri="{BB962C8B-B14F-4D97-AF65-F5344CB8AC3E}">
        <p14:creationId xmlns:p14="http://schemas.microsoft.com/office/powerpoint/2010/main" val="3138540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 name="Google Shape;44;p10"/>
          <p:cNvSpPr txBox="1">
            <a:spLocks noGrp="1"/>
          </p:cNvSpPr>
          <p:nvPr>
            <p:ph type="body" idx="1"/>
          </p:nvPr>
        </p:nvSpPr>
        <p:spPr>
          <a:xfrm>
            <a:off x="839788" y="2505075"/>
            <a:ext cx="5158000" cy="36848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45" name="Google Shape;45;p10"/>
          <p:cNvSpPr txBox="1">
            <a:spLocks noGrp="1"/>
          </p:cNvSpPr>
          <p:nvPr>
            <p:ph type="body" idx="2"/>
          </p:nvPr>
        </p:nvSpPr>
        <p:spPr>
          <a:xfrm>
            <a:off x="6172200" y="2505075"/>
            <a:ext cx="5183200" cy="36848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pic>
        <p:nvPicPr>
          <p:cNvPr id="46" name="Google Shape;46;p10"/>
          <p:cNvPicPr preferRelativeResize="0"/>
          <p:nvPr/>
        </p:nvPicPr>
        <p:blipFill>
          <a:blip r:embed="rId2">
            <a:alphaModFix/>
          </a:blip>
          <a:stretch>
            <a:fillRect/>
          </a:stretch>
        </p:blipFill>
        <p:spPr>
          <a:xfrm>
            <a:off x="-1524000" y="1"/>
            <a:ext cx="13716003" cy="6858001"/>
          </a:xfrm>
          <a:prstGeom prst="rect">
            <a:avLst/>
          </a:prstGeom>
          <a:noFill/>
          <a:ln>
            <a:noFill/>
          </a:ln>
        </p:spPr>
      </p:pic>
    </p:spTree>
    <p:extLst>
      <p:ext uri="{BB962C8B-B14F-4D97-AF65-F5344CB8AC3E}">
        <p14:creationId xmlns:p14="http://schemas.microsoft.com/office/powerpoint/2010/main" val="4051176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407988" y="368300"/>
            <a:ext cx="9036000" cy="1322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9" name="Google Shape;49;p11"/>
          <p:cNvPicPr preferRelativeResize="0"/>
          <p:nvPr/>
        </p:nvPicPr>
        <p:blipFill>
          <a:blip r:embed="rId2">
            <a:alphaModFix/>
          </a:blip>
          <a:stretch>
            <a:fillRect/>
          </a:stretch>
        </p:blipFill>
        <p:spPr>
          <a:xfrm>
            <a:off x="-1524000" y="1"/>
            <a:ext cx="13716003" cy="6858001"/>
          </a:xfrm>
          <a:prstGeom prst="rect">
            <a:avLst/>
          </a:prstGeom>
          <a:noFill/>
          <a:ln>
            <a:noFill/>
          </a:ln>
        </p:spPr>
      </p:pic>
    </p:spTree>
    <p:extLst>
      <p:ext uri="{BB962C8B-B14F-4D97-AF65-F5344CB8AC3E}">
        <p14:creationId xmlns:p14="http://schemas.microsoft.com/office/powerpoint/2010/main" val="1930720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pic>
        <p:nvPicPr>
          <p:cNvPr id="51" name="Google Shape;51;p12"/>
          <p:cNvPicPr preferRelativeResize="0"/>
          <p:nvPr/>
        </p:nvPicPr>
        <p:blipFill>
          <a:blip r:embed="rId2">
            <a:alphaModFix/>
          </a:blip>
          <a:stretch>
            <a:fillRect/>
          </a:stretch>
        </p:blipFill>
        <p:spPr>
          <a:xfrm>
            <a:off x="-1524000" y="1"/>
            <a:ext cx="13716003" cy="6858001"/>
          </a:xfrm>
          <a:prstGeom prst="rect">
            <a:avLst/>
          </a:prstGeom>
          <a:noFill/>
          <a:ln>
            <a:noFill/>
          </a:ln>
        </p:spPr>
      </p:pic>
    </p:spTree>
    <p:extLst>
      <p:ext uri="{BB962C8B-B14F-4D97-AF65-F5344CB8AC3E}">
        <p14:creationId xmlns:p14="http://schemas.microsoft.com/office/powerpoint/2010/main" val="1185310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Source Sans Pro"/>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 name="Google Shape;54;p13"/>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rtl="0">
              <a:lnSpc>
                <a:spcPct val="90000"/>
              </a:lnSpc>
              <a:spcBef>
                <a:spcPts val="1067"/>
              </a:spcBef>
              <a:spcAft>
                <a:spcPts val="0"/>
              </a:spcAft>
              <a:buClr>
                <a:schemeClr val="dk1"/>
              </a:buClr>
              <a:buSzPts val="2400"/>
              <a:buChar char="•"/>
              <a:defRPr sz="3200"/>
            </a:lvl1pPr>
            <a:lvl2pPr marL="1219170" lvl="1" indent="-482588" algn="l" rtl="0">
              <a:lnSpc>
                <a:spcPct val="90000"/>
              </a:lnSpc>
              <a:spcBef>
                <a:spcPts val="533"/>
              </a:spcBef>
              <a:spcAft>
                <a:spcPts val="0"/>
              </a:spcAft>
              <a:buClr>
                <a:schemeClr val="dk1"/>
              </a:buClr>
              <a:buSzPts val="2100"/>
              <a:buChar char="•"/>
              <a:defRPr sz="2800"/>
            </a:lvl2pPr>
            <a:lvl3pPr marL="1828754" lvl="2" indent="-457189" algn="l" rtl="0">
              <a:lnSpc>
                <a:spcPct val="90000"/>
              </a:lnSpc>
              <a:spcBef>
                <a:spcPts val="533"/>
              </a:spcBef>
              <a:spcAft>
                <a:spcPts val="0"/>
              </a:spcAft>
              <a:buClr>
                <a:schemeClr val="dk1"/>
              </a:buClr>
              <a:buSzPts val="1800"/>
              <a:buChar char="•"/>
              <a:defRPr sz="2400"/>
            </a:lvl3pPr>
            <a:lvl4pPr marL="2438339" lvl="3" indent="-431789" algn="l" rtl="0">
              <a:lnSpc>
                <a:spcPct val="90000"/>
              </a:lnSpc>
              <a:spcBef>
                <a:spcPts val="533"/>
              </a:spcBef>
              <a:spcAft>
                <a:spcPts val="0"/>
              </a:spcAft>
              <a:buClr>
                <a:schemeClr val="dk1"/>
              </a:buClr>
              <a:buSzPts val="1500"/>
              <a:buChar char="•"/>
              <a:defRPr sz="2000"/>
            </a:lvl4pPr>
            <a:lvl5pPr marL="3047924" lvl="4" indent="-431789" algn="l" rtl="0">
              <a:lnSpc>
                <a:spcPct val="90000"/>
              </a:lnSpc>
              <a:spcBef>
                <a:spcPts val="533"/>
              </a:spcBef>
              <a:spcAft>
                <a:spcPts val="0"/>
              </a:spcAft>
              <a:buClr>
                <a:schemeClr val="dk1"/>
              </a:buClr>
              <a:buSzPts val="1500"/>
              <a:buChar char="•"/>
              <a:defRPr sz="2000"/>
            </a:lvl5pPr>
            <a:lvl6pPr marL="3657509" lvl="5" indent="-431789" algn="l" rtl="0">
              <a:lnSpc>
                <a:spcPct val="90000"/>
              </a:lnSpc>
              <a:spcBef>
                <a:spcPts val="533"/>
              </a:spcBef>
              <a:spcAft>
                <a:spcPts val="0"/>
              </a:spcAft>
              <a:buClr>
                <a:schemeClr val="dk1"/>
              </a:buClr>
              <a:buSzPts val="1500"/>
              <a:buChar char="•"/>
              <a:defRPr sz="2000"/>
            </a:lvl6pPr>
            <a:lvl7pPr marL="4267093" lvl="6" indent="-431789" algn="l" rtl="0">
              <a:lnSpc>
                <a:spcPct val="90000"/>
              </a:lnSpc>
              <a:spcBef>
                <a:spcPts val="533"/>
              </a:spcBef>
              <a:spcAft>
                <a:spcPts val="0"/>
              </a:spcAft>
              <a:buClr>
                <a:schemeClr val="dk1"/>
              </a:buClr>
              <a:buSzPts val="1500"/>
              <a:buChar char="•"/>
              <a:defRPr sz="2000"/>
            </a:lvl7pPr>
            <a:lvl8pPr marL="4876678" lvl="7" indent="-431789" algn="l" rtl="0">
              <a:lnSpc>
                <a:spcPct val="90000"/>
              </a:lnSpc>
              <a:spcBef>
                <a:spcPts val="533"/>
              </a:spcBef>
              <a:spcAft>
                <a:spcPts val="0"/>
              </a:spcAft>
              <a:buClr>
                <a:schemeClr val="dk1"/>
              </a:buClr>
              <a:buSzPts val="1500"/>
              <a:buChar char="•"/>
              <a:defRPr sz="2000"/>
            </a:lvl8pPr>
            <a:lvl9pPr marL="5486263" lvl="8" indent="-431789" algn="l" rtl="0">
              <a:lnSpc>
                <a:spcPct val="90000"/>
              </a:lnSpc>
              <a:spcBef>
                <a:spcPts val="533"/>
              </a:spcBef>
              <a:spcAft>
                <a:spcPts val="0"/>
              </a:spcAft>
              <a:buClr>
                <a:schemeClr val="dk1"/>
              </a:buClr>
              <a:buSzPts val="1500"/>
              <a:buChar char="•"/>
              <a:defRPr sz="2000"/>
            </a:lvl9pPr>
          </a:lstStyle>
          <a:p>
            <a:endParaRPr/>
          </a:p>
        </p:txBody>
      </p:sp>
      <p:sp>
        <p:nvSpPr>
          <p:cNvPr id="55" name="Google Shape;55;p13"/>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pic>
        <p:nvPicPr>
          <p:cNvPr id="56" name="Google Shape;56;p13"/>
          <p:cNvPicPr preferRelativeResize="0"/>
          <p:nvPr/>
        </p:nvPicPr>
        <p:blipFill>
          <a:blip r:embed="rId2">
            <a:alphaModFix/>
          </a:blip>
          <a:stretch>
            <a:fillRect/>
          </a:stretch>
        </p:blipFill>
        <p:spPr>
          <a:xfrm>
            <a:off x="-1524000" y="1"/>
            <a:ext cx="13716003" cy="6858001"/>
          </a:xfrm>
          <a:prstGeom prst="rect">
            <a:avLst/>
          </a:prstGeom>
          <a:noFill/>
          <a:ln>
            <a:noFill/>
          </a:ln>
        </p:spPr>
      </p:pic>
    </p:spTree>
    <p:extLst>
      <p:ext uri="{BB962C8B-B14F-4D97-AF65-F5344CB8AC3E}">
        <p14:creationId xmlns:p14="http://schemas.microsoft.com/office/powerpoint/2010/main" val="592319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bg>
      <p:bgPr>
        <a:solidFill>
          <a:srgbClr val="F3F3F3"/>
        </a:solidFill>
        <a:effectLst/>
      </p:bgPr>
    </p:bg>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Source Sans Pro"/>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9" name="Google Shape;59;p14"/>
          <p:cNvSpPr>
            <a:spLocks noGrp="1"/>
          </p:cNvSpPr>
          <p:nvPr>
            <p:ph type="pic" idx="2"/>
          </p:nvPr>
        </p:nvSpPr>
        <p:spPr>
          <a:xfrm>
            <a:off x="5495000" y="0"/>
            <a:ext cx="7782800" cy="6858000"/>
          </a:xfrm>
          <a:prstGeom prst="hexagon">
            <a:avLst>
              <a:gd name="adj" fmla="val 10152"/>
              <a:gd name="vf" fmla="val 115470"/>
            </a:avLst>
          </a:prstGeom>
          <a:noFill/>
          <a:ln>
            <a:noFill/>
          </a:ln>
        </p:spPr>
      </p:sp>
      <p:sp>
        <p:nvSpPr>
          <p:cNvPr id="60" name="Google Shape;60;p14"/>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Tree>
    <p:extLst>
      <p:ext uri="{BB962C8B-B14F-4D97-AF65-F5344CB8AC3E}">
        <p14:creationId xmlns:p14="http://schemas.microsoft.com/office/powerpoint/2010/main" val="261158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407988" y="368300"/>
            <a:ext cx="9036000" cy="1322400"/>
          </a:xfrm>
          <a:prstGeom prst="rect">
            <a:avLst/>
          </a:prstGeom>
        </p:spPr>
        <p:txBody>
          <a:bodyPr spcFirstLastPara="1" wrap="square" lIns="68575" tIns="34275" rIns="68575" bIns="34275" anchor="t" anchorCtr="0">
            <a:normAutofit/>
          </a:bodyPr>
          <a:lstStyle>
            <a:lvl1pPr lvl="0">
              <a:spcBef>
                <a:spcPts val="0"/>
              </a:spcBef>
              <a:spcAft>
                <a:spcPts val="0"/>
              </a:spcAft>
              <a:buSzPts val="30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63" name="Google Shape;63;p15"/>
          <p:cNvPicPr preferRelativeResize="0"/>
          <p:nvPr/>
        </p:nvPicPr>
        <p:blipFill>
          <a:blip r:embed="rId2">
            <a:alphaModFix/>
          </a:blip>
          <a:stretch>
            <a:fillRect/>
          </a:stretch>
        </p:blipFill>
        <p:spPr>
          <a:xfrm>
            <a:off x="-1524000" y="1"/>
            <a:ext cx="13716003" cy="6858001"/>
          </a:xfrm>
          <a:prstGeom prst="rect">
            <a:avLst/>
          </a:prstGeom>
          <a:noFill/>
          <a:ln>
            <a:noFill/>
          </a:ln>
        </p:spPr>
      </p:pic>
    </p:spTree>
    <p:extLst>
      <p:ext uri="{BB962C8B-B14F-4D97-AF65-F5344CB8AC3E}">
        <p14:creationId xmlns:p14="http://schemas.microsoft.com/office/powerpoint/2010/main" val="263974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FD31-4741-094E-80A1-410AE195AADA}"/>
              </a:ext>
            </a:extLst>
          </p:cNvPr>
          <p:cNvSpPr>
            <a:spLocks noGrp="1"/>
          </p:cNvSpPr>
          <p:nvPr>
            <p:ph type="ctrTitle"/>
          </p:nvPr>
        </p:nvSpPr>
        <p:spPr>
          <a:xfrm>
            <a:off x="766762" y="1628775"/>
            <a:ext cx="10658475" cy="828675"/>
          </a:xfrm>
        </p:spPr>
        <p:txBody>
          <a:bodyPr anchor="t" anchorCtr="0">
            <a:normAutofit/>
          </a:bodyPr>
          <a:lstStyle>
            <a:lvl1pPr algn="l">
              <a:defRPr sz="6000">
                <a:solidFill>
                  <a:schemeClr val="tx1"/>
                </a:solidFill>
              </a:defRPr>
            </a:lvl1pPr>
          </a:lstStyle>
          <a:p>
            <a:r>
              <a:rPr lang="en-GB" dirty="0"/>
              <a:t>Click to edit Master title style</a:t>
            </a:r>
          </a:p>
        </p:txBody>
      </p:sp>
      <p:sp>
        <p:nvSpPr>
          <p:cNvPr id="3" name="Subtitle 2">
            <a:extLst>
              <a:ext uri="{FF2B5EF4-FFF2-40B4-BE49-F238E27FC236}">
                <a16:creationId xmlns:a16="http://schemas.microsoft.com/office/drawing/2014/main" id="{0A5196EA-E184-5046-958F-5BD132D16D29}"/>
              </a:ext>
            </a:extLst>
          </p:cNvPr>
          <p:cNvSpPr>
            <a:spLocks noGrp="1"/>
          </p:cNvSpPr>
          <p:nvPr>
            <p:ph type="subTitle" idx="1"/>
          </p:nvPr>
        </p:nvSpPr>
        <p:spPr>
          <a:xfrm>
            <a:off x="766762" y="2616656"/>
            <a:ext cx="10658474" cy="761500"/>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Picture 7">
            <a:extLst>
              <a:ext uri="{FF2B5EF4-FFF2-40B4-BE49-F238E27FC236}">
                <a16:creationId xmlns:a16="http://schemas.microsoft.com/office/drawing/2014/main" id="{7EF83FAC-E4E7-EA41-96F2-11C78EA727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770630"/>
            <a:ext cx="12192000" cy="1816100"/>
          </a:xfrm>
          <a:prstGeom prst="rect">
            <a:avLst/>
          </a:prstGeom>
        </p:spPr>
      </p:pic>
    </p:spTree>
    <p:extLst>
      <p:ext uri="{BB962C8B-B14F-4D97-AF65-F5344CB8AC3E}">
        <p14:creationId xmlns:p14="http://schemas.microsoft.com/office/powerpoint/2010/main" val="26938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0EC80C-3CAB-934A-9933-4350BDD410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783286"/>
            <a:ext cx="12192000" cy="1816100"/>
          </a:xfrm>
          <a:prstGeom prst="rect">
            <a:avLst/>
          </a:prstGeom>
        </p:spPr>
      </p:pic>
      <p:sp>
        <p:nvSpPr>
          <p:cNvPr id="2" name="Title 1">
            <a:extLst>
              <a:ext uri="{FF2B5EF4-FFF2-40B4-BE49-F238E27FC236}">
                <a16:creationId xmlns:a16="http://schemas.microsoft.com/office/drawing/2014/main" id="{11C4FD31-4741-094E-80A1-410AE195AADA}"/>
              </a:ext>
            </a:extLst>
          </p:cNvPr>
          <p:cNvSpPr>
            <a:spLocks noGrp="1"/>
          </p:cNvSpPr>
          <p:nvPr>
            <p:ph type="ctrTitle"/>
          </p:nvPr>
        </p:nvSpPr>
        <p:spPr>
          <a:xfrm>
            <a:off x="766762" y="1628775"/>
            <a:ext cx="10658475" cy="828675"/>
          </a:xfrm>
        </p:spPr>
        <p:txBody>
          <a:bodyPr anchor="t" anchorCtr="0">
            <a:normAutofit/>
          </a:bodyPr>
          <a:lstStyle>
            <a:lvl1pPr algn="l">
              <a:defRPr sz="6000">
                <a:solidFill>
                  <a:schemeClr val="tx1"/>
                </a:solidFill>
              </a:defRPr>
            </a:lvl1pPr>
          </a:lstStyle>
          <a:p>
            <a:r>
              <a:rPr lang="en-GB" dirty="0"/>
              <a:t>Click to edit Master title style</a:t>
            </a:r>
          </a:p>
        </p:txBody>
      </p:sp>
      <p:sp>
        <p:nvSpPr>
          <p:cNvPr id="3" name="Subtitle 2">
            <a:extLst>
              <a:ext uri="{FF2B5EF4-FFF2-40B4-BE49-F238E27FC236}">
                <a16:creationId xmlns:a16="http://schemas.microsoft.com/office/drawing/2014/main" id="{0A5196EA-E184-5046-958F-5BD132D16D29}"/>
              </a:ext>
            </a:extLst>
          </p:cNvPr>
          <p:cNvSpPr>
            <a:spLocks noGrp="1"/>
          </p:cNvSpPr>
          <p:nvPr>
            <p:ph type="subTitle" idx="1"/>
          </p:nvPr>
        </p:nvSpPr>
        <p:spPr>
          <a:xfrm>
            <a:off x="766762" y="2616656"/>
            <a:ext cx="10658474" cy="761500"/>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86441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09B4FB-F163-6147-AE3E-BD88D90DE94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045200"/>
          </a:xfrm>
          <a:prstGeom prst="rect">
            <a:avLst/>
          </a:prstGeom>
        </p:spPr>
      </p:pic>
      <p:sp>
        <p:nvSpPr>
          <p:cNvPr id="2" name="Title 1">
            <a:extLst>
              <a:ext uri="{FF2B5EF4-FFF2-40B4-BE49-F238E27FC236}">
                <a16:creationId xmlns:a16="http://schemas.microsoft.com/office/drawing/2014/main" id="{11C4FD31-4741-094E-80A1-410AE195AADA}"/>
              </a:ext>
            </a:extLst>
          </p:cNvPr>
          <p:cNvSpPr>
            <a:spLocks noGrp="1"/>
          </p:cNvSpPr>
          <p:nvPr>
            <p:ph type="ctrTitle"/>
          </p:nvPr>
        </p:nvSpPr>
        <p:spPr>
          <a:xfrm>
            <a:off x="2107882" y="2644775"/>
            <a:ext cx="9317356" cy="743129"/>
          </a:xfrm>
        </p:spPr>
        <p:txBody>
          <a:bodyPr anchor="t" anchorCtr="0">
            <a:normAutofit/>
          </a:bodyPr>
          <a:lstStyle>
            <a:lvl1pPr algn="l">
              <a:defRPr sz="4800">
                <a:solidFill>
                  <a:schemeClr val="tx1"/>
                </a:solidFill>
              </a:defRPr>
            </a:lvl1pPr>
          </a:lstStyle>
          <a:p>
            <a:r>
              <a:rPr lang="en-GB" dirty="0"/>
              <a:t>Click to edit Master title style</a:t>
            </a:r>
          </a:p>
        </p:txBody>
      </p:sp>
      <p:sp>
        <p:nvSpPr>
          <p:cNvPr id="3" name="Subtitle 2">
            <a:extLst>
              <a:ext uri="{FF2B5EF4-FFF2-40B4-BE49-F238E27FC236}">
                <a16:creationId xmlns:a16="http://schemas.microsoft.com/office/drawing/2014/main" id="{0A5196EA-E184-5046-958F-5BD132D16D29}"/>
              </a:ext>
            </a:extLst>
          </p:cNvPr>
          <p:cNvSpPr>
            <a:spLocks noGrp="1"/>
          </p:cNvSpPr>
          <p:nvPr>
            <p:ph type="subTitle" idx="1"/>
          </p:nvPr>
        </p:nvSpPr>
        <p:spPr>
          <a:xfrm>
            <a:off x="2107882" y="3525977"/>
            <a:ext cx="9317356" cy="761500"/>
          </a:xfrm>
        </p:spPr>
        <p:txBody>
          <a:bodyPr>
            <a:normAutofit/>
          </a:bodyPr>
          <a:lstStyle>
            <a:lvl1pPr marL="0" indent="0" algn="l">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26730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22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3F3F3"/>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Source Sans Pro"/>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 name="Google Shape;12;p2"/>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pic>
        <p:nvPicPr>
          <p:cNvPr id="13" name="Google Shape;13;p2"/>
          <p:cNvPicPr preferRelativeResize="0"/>
          <p:nvPr/>
        </p:nvPicPr>
        <p:blipFill>
          <a:blip r:embed="rId2">
            <a:alphaModFix/>
          </a:blip>
          <a:stretch>
            <a:fillRect/>
          </a:stretch>
        </p:blipFill>
        <p:spPr>
          <a:xfrm>
            <a:off x="-1524000" y="1"/>
            <a:ext cx="13716003" cy="6858001"/>
          </a:xfrm>
          <a:prstGeom prst="rect">
            <a:avLst/>
          </a:prstGeom>
          <a:noFill/>
          <a:ln>
            <a:noFill/>
          </a:ln>
        </p:spPr>
      </p:pic>
    </p:spTree>
    <p:extLst>
      <p:ext uri="{BB962C8B-B14F-4D97-AF65-F5344CB8AC3E}">
        <p14:creationId xmlns:p14="http://schemas.microsoft.com/office/powerpoint/2010/main" val="283241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solidFill>
          <a:srgbClr val="F3F3F3"/>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07988" y="368300"/>
            <a:ext cx="9036000" cy="1322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 name="Google Shape;16;p3"/>
          <p:cNvSpPr txBox="1">
            <a:spLocks noGrp="1"/>
          </p:cNvSpPr>
          <p:nvPr>
            <p:ph type="body" idx="1"/>
          </p:nvPr>
        </p:nvSpPr>
        <p:spPr>
          <a:xfrm>
            <a:off x="407988" y="1967023"/>
            <a:ext cx="9036000" cy="4054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pic>
        <p:nvPicPr>
          <p:cNvPr id="17" name="Google Shape;17;p3"/>
          <p:cNvPicPr preferRelativeResize="0"/>
          <p:nvPr/>
        </p:nvPicPr>
        <p:blipFill>
          <a:blip r:embed="rId2">
            <a:alphaModFix/>
          </a:blip>
          <a:stretch>
            <a:fillRect/>
          </a:stretch>
        </p:blipFill>
        <p:spPr>
          <a:xfrm>
            <a:off x="-1524000" y="1"/>
            <a:ext cx="13716003" cy="6858001"/>
          </a:xfrm>
          <a:prstGeom prst="rect">
            <a:avLst/>
          </a:prstGeom>
          <a:noFill/>
          <a:ln>
            <a:noFill/>
          </a:ln>
        </p:spPr>
      </p:pic>
    </p:spTree>
    <p:extLst>
      <p:ext uri="{BB962C8B-B14F-4D97-AF65-F5344CB8AC3E}">
        <p14:creationId xmlns:p14="http://schemas.microsoft.com/office/powerpoint/2010/main" val="2384673695"/>
      </p:ext>
    </p:extLst>
  </p:cSld>
  <p:clrMapOvr>
    <a:masterClrMapping/>
  </p:clrMapOvr>
  <p:extLst>
    <p:ext uri="{DCECCB84-F9BA-43D5-87BE-67443E8EF086}">
      <p15:sldGuideLst xmlns:p15="http://schemas.microsoft.com/office/powerpoint/2012/main">
        <p15:guide id="1" pos="255">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solidFill>
          <a:srgbClr val="011F26"/>
        </a:solidFill>
        <a:effectLst/>
      </p:bgPr>
    </p:bg>
    <p:spTree>
      <p:nvGrpSpPr>
        <p:cNvPr id="1" name="Shape 18"/>
        <p:cNvGrpSpPr/>
        <p:nvPr/>
      </p:nvGrpSpPr>
      <p:grpSpPr>
        <a:xfrm>
          <a:off x="0" y="0"/>
          <a:ext cx="0" cy="0"/>
          <a:chOff x="0" y="0"/>
          <a:chExt cx="0" cy="0"/>
        </a:xfrm>
      </p:grpSpPr>
      <p:pic>
        <p:nvPicPr>
          <p:cNvPr id="19" name="Google Shape;19;p4"/>
          <p:cNvPicPr preferRelativeResize="0"/>
          <p:nvPr/>
        </p:nvPicPr>
        <p:blipFill>
          <a:blip r:embed="rId2">
            <a:alphaModFix/>
          </a:blip>
          <a:stretch>
            <a:fillRect/>
          </a:stretch>
        </p:blipFill>
        <p:spPr>
          <a:xfrm>
            <a:off x="1" y="778749"/>
            <a:ext cx="12192004" cy="6096001"/>
          </a:xfrm>
          <a:prstGeom prst="rect">
            <a:avLst/>
          </a:prstGeom>
          <a:noFill/>
          <a:ln>
            <a:noFill/>
          </a:ln>
        </p:spPr>
      </p:pic>
      <p:sp>
        <p:nvSpPr>
          <p:cNvPr id="20" name="Google Shape;20;p4"/>
          <p:cNvSpPr txBox="1">
            <a:spLocks noGrp="1"/>
          </p:cNvSpPr>
          <p:nvPr>
            <p:ph type="ctrTitle"/>
          </p:nvPr>
        </p:nvSpPr>
        <p:spPr>
          <a:xfrm>
            <a:off x="1524000" y="938213"/>
            <a:ext cx="9144000" cy="17288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3600"/>
              <a:buFont typeface="Source Sans Pro"/>
              <a:buNone/>
              <a:defRPr sz="4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 name="Google Shape;21;p4"/>
          <p:cNvSpPr txBox="1">
            <a:spLocks noGrp="1"/>
          </p:cNvSpPr>
          <p:nvPr>
            <p:ph type="subTitle" idx="1"/>
          </p:nvPr>
        </p:nvSpPr>
        <p:spPr>
          <a:xfrm>
            <a:off x="1524000" y="3244851"/>
            <a:ext cx="9144000" cy="6652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1067"/>
              </a:spcBef>
              <a:spcAft>
                <a:spcPts val="0"/>
              </a:spcAft>
              <a:buClr>
                <a:schemeClr val="lt1"/>
              </a:buClr>
              <a:buSzPts val="1800"/>
              <a:buNone/>
              <a:defRPr sz="2400">
                <a:solidFill>
                  <a:schemeClr val="lt1"/>
                </a:solidFill>
              </a:defRPr>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cxnSp>
        <p:nvCxnSpPr>
          <p:cNvPr id="22" name="Google Shape;22;p4"/>
          <p:cNvCxnSpPr/>
          <p:nvPr/>
        </p:nvCxnSpPr>
        <p:spPr>
          <a:xfrm>
            <a:off x="2501800" y="2923300"/>
            <a:ext cx="7188400" cy="0"/>
          </a:xfrm>
          <a:prstGeom prst="straightConnector1">
            <a:avLst/>
          </a:prstGeom>
          <a:noFill/>
          <a:ln w="19050"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337903305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rgbClr val="011F26"/>
        </a:solidFill>
        <a:effectLst/>
      </p:bgPr>
    </p:bg>
    <p:spTree>
      <p:nvGrpSpPr>
        <p:cNvPr id="1" name="Shape 23"/>
        <p:cNvGrpSpPr/>
        <p:nvPr/>
      </p:nvGrpSpPr>
      <p:grpSpPr>
        <a:xfrm>
          <a:off x="0" y="0"/>
          <a:ext cx="0" cy="0"/>
          <a:chOff x="0" y="0"/>
          <a:chExt cx="0" cy="0"/>
        </a:xfrm>
      </p:grpSpPr>
      <p:pic>
        <p:nvPicPr>
          <p:cNvPr id="24" name="Google Shape;24;p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5" name="Google Shape;25;p5"/>
          <p:cNvSpPr txBox="1">
            <a:spLocks noGrp="1"/>
          </p:cNvSpPr>
          <p:nvPr>
            <p:ph type="ctrTitle"/>
          </p:nvPr>
        </p:nvSpPr>
        <p:spPr>
          <a:xfrm>
            <a:off x="1524000" y="938213"/>
            <a:ext cx="9144000" cy="17288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3600"/>
              <a:buFont typeface="Source Sans Pro"/>
              <a:buNone/>
              <a:defRPr sz="4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 name="Google Shape;26;p5"/>
          <p:cNvSpPr txBox="1">
            <a:spLocks noGrp="1"/>
          </p:cNvSpPr>
          <p:nvPr>
            <p:ph type="subTitle" idx="1"/>
          </p:nvPr>
        </p:nvSpPr>
        <p:spPr>
          <a:xfrm>
            <a:off x="1524000" y="3244851"/>
            <a:ext cx="9144000" cy="6652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1067"/>
              </a:spcBef>
              <a:spcAft>
                <a:spcPts val="0"/>
              </a:spcAft>
              <a:buClr>
                <a:schemeClr val="lt1"/>
              </a:buClr>
              <a:buSzPts val="1800"/>
              <a:buNone/>
              <a:defRPr sz="2400">
                <a:solidFill>
                  <a:schemeClr val="lt1"/>
                </a:solidFill>
              </a:defRPr>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cxnSp>
        <p:nvCxnSpPr>
          <p:cNvPr id="27" name="Google Shape;27;p5"/>
          <p:cNvCxnSpPr/>
          <p:nvPr/>
        </p:nvCxnSpPr>
        <p:spPr>
          <a:xfrm>
            <a:off x="2501800" y="2923300"/>
            <a:ext cx="7188400" cy="0"/>
          </a:xfrm>
          <a:prstGeom prst="straightConnector1">
            <a:avLst/>
          </a:prstGeom>
          <a:noFill/>
          <a:ln w="19050"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281934356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F866C1-5FAD-194B-9364-0E119B979E42}"/>
              </a:ext>
            </a:extLst>
          </p:cNvPr>
          <p:cNvPicPr>
            <a:picLocks noChangeAspect="1"/>
          </p:cNvPicPr>
          <p:nvPr userDrawn="1"/>
        </p:nvPicPr>
        <p:blipFill>
          <a:blip r:embed="rId7"/>
          <a:srcRect/>
          <a:stretch/>
        </p:blipFill>
        <p:spPr>
          <a:xfrm>
            <a:off x="8905238" y="6036383"/>
            <a:ext cx="2520000" cy="400312"/>
          </a:xfrm>
          <a:prstGeom prst="rect">
            <a:avLst/>
          </a:prstGeom>
        </p:spPr>
      </p:pic>
      <p:sp>
        <p:nvSpPr>
          <p:cNvPr id="2" name="Title Placeholder 1">
            <a:extLst>
              <a:ext uri="{FF2B5EF4-FFF2-40B4-BE49-F238E27FC236}">
                <a16:creationId xmlns:a16="http://schemas.microsoft.com/office/drawing/2014/main" id="{2705A8AC-E7A5-3D45-A869-209AC9354B6F}"/>
              </a:ext>
            </a:extLst>
          </p:cNvPr>
          <p:cNvSpPr>
            <a:spLocks noGrp="1"/>
          </p:cNvSpPr>
          <p:nvPr>
            <p:ph type="title"/>
          </p:nvPr>
        </p:nvSpPr>
        <p:spPr>
          <a:xfrm>
            <a:off x="766763" y="800100"/>
            <a:ext cx="10658474" cy="566121"/>
          </a:xfrm>
          <a:prstGeom prst="rect">
            <a:avLst/>
          </a:prstGeom>
        </p:spPr>
        <p:txBody>
          <a:bodyPr vert="horz" lIns="0" tIns="0" rIns="0" bIns="0" rtlCol="0" anchor="t" anchorCtr="0">
            <a:normAutofit/>
          </a:bodyPr>
          <a:lstStyle/>
          <a:p>
            <a:r>
              <a:rPr lang="en-GB" dirty="0"/>
              <a:t>Click to edit Master title style</a:t>
            </a:r>
          </a:p>
        </p:txBody>
      </p:sp>
      <p:sp>
        <p:nvSpPr>
          <p:cNvPr id="3" name="Text Placeholder 2">
            <a:extLst>
              <a:ext uri="{FF2B5EF4-FFF2-40B4-BE49-F238E27FC236}">
                <a16:creationId xmlns:a16="http://schemas.microsoft.com/office/drawing/2014/main" id="{2714F177-E9AD-EF45-B995-59FD240C28E9}"/>
              </a:ext>
            </a:extLst>
          </p:cNvPr>
          <p:cNvSpPr>
            <a:spLocks noGrp="1"/>
          </p:cNvSpPr>
          <p:nvPr>
            <p:ph type="body" idx="1"/>
          </p:nvPr>
        </p:nvSpPr>
        <p:spPr>
          <a:xfrm>
            <a:off x="766763" y="1628775"/>
            <a:ext cx="10658474" cy="4255659"/>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05BC3C6-1782-D742-BDC3-887A10A864F4}"/>
              </a:ext>
            </a:extLst>
          </p:cNvPr>
          <p:cNvSpPr txBox="1"/>
          <p:nvPr userDrawn="1"/>
        </p:nvSpPr>
        <p:spPr>
          <a:xfrm>
            <a:off x="8850850" y="344359"/>
            <a:ext cx="2574387" cy="153888"/>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5CE8774-ACA1-814D-8D65-46003C5AEB29}" type="slidenum">
              <a:rPr kumimoji="0" lang="en-GB" sz="1000" b="0" i="0" u="none" strike="noStrike" kern="0" cap="none" spc="0" normalizeH="0" baseline="0" noProof="0" smtClean="0">
                <a:ln>
                  <a:noFill/>
                </a:ln>
                <a:solidFill>
                  <a:schemeClr val="tx1"/>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10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1972063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3600" kern="1200" cap="none"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pos="483">
          <p15:clr>
            <a:srgbClr val="F26B43"/>
          </p15:clr>
        </p15:guide>
        <p15:guide id="3" orient="horz" pos="1026">
          <p15:clr>
            <a:srgbClr val="F26B43"/>
          </p15:clr>
        </p15:guide>
        <p15:guide id="4" pos="71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6858000"/>
          </a:xfrm>
          <a:prstGeom prst="rect">
            <a:avLst/>
          </a:prstGeom>
          <a:solidFill>
            <a:srgbClr val="F3F3F3"/>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7" name="Google Shape;7;p1"/>
          <p:cNvSpPr txBox="1">
            <a:spLocks noGrp="1"/>
          </p:cNvSpPr>
          <p:nvPr>
            <p:ph type="title"/>
          </p:nvPr>
        </p:nvSpPr>
        <p:spPr>
          <a:xfrm>
            <a:off x="407988" y="368300"/>
            <a:ext cx="9036000" cy="13224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dk1"/>
              </a:buClr>
              <a:buSzPts val="3000"/>
              <a:buFont typeface="Source Sans Pro"/>
              <a:buNone/>
              <a:defRPr sz="3000" b="0" i="0" u="none" strike="noStrike" cap="none">
                <a:solidFill>
                  <a:schemeClr val="dk1"/>
                </a:solidFill>
                <a:latin typeface="Source Sans Pro"/>
                <a:ea typeface="Source Sans Pro"/>
                <a:cs typeface="Source Sans Pro"/>
                <a:sym typeface="Source Sans Pr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407988" y="1967023"/>
            <a:ext cx="9036000" cy="40544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8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1pPr>
            <a:lvl2pPr marL="914400" marR="0" lvl="1"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2pPr>
            <a:lvl3pPr marL="1371600" marR="0" lvl="2"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Source Sans Pro"/>
                <a:ea typeface="Source Sans Pro"/>
                <a:cs typeface="Source Sans Pro"/>
                <a:sym typeface="Source Sans Pro"/>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Source Sans Pro"/>
                <a:ea typeface="Source Sans Pro"/>
                <a:cs typeface="Source Sans Pro"/>
                <a:sym typeface="Source Sans Pr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 name="Google Shape;9;p1"/>
          <p:cNvPicPr preferRelativeResize="0"/>
          <p:nvPr/>
        </p:nvPicPr>
        <p:blipFill rotWithShape="1">
          <a:blip r:embed="rId16">
            <a:alphaModFix/>
          </a:blip>
          <a:srcRect/>
          <a:stretch/>
        </p:blipFill>
        <p:spPr>
          <a:xfrm>
            <a:off x="338538" y="6148251"/>
            <a:ext cx="1828399" cy="580424"/>
          </a:xfrm>
          <a:prstGeom prst="rect">
            <a:avLst/>
          </a:prstGeom>
          <a:noFill/>
          <a:ln>
            <a:noFill/>
          </a:ln>
        </p:spPr>
      </p:pic>
    </p:spTree>
    <p:extLst>
      <p:ext uri="{BB962C8B-B14F-4D97-AF65-F5344CB8AC3E}">
        <p14:creationId xmlns:p14="http://schemas.microsoft.com/office/powerpoint/2010/main" val="2675364429"/>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9">
          <p15:clr>
            <a:srgbClr val="F26B43"/>
          </p15:clr>
        </p15:guide>
        <p15:guide id="2" pos="5653">
          <p15:clr>
            <a:srgbClr val="F26B43"/>
          </p15:clr>
        </p15:guide>
        <p15:guide id="3" pos="107">
          <p15:clr>
            <a:srgbClr val="F26B43"/>
          </p15:clr>
        </p15:guide>
        <p15:guide id="4" orient="horz" pos="3151">
          <p15:clr>
            <a:srgbClr val="F26B43"/>
          </p15:clr>
        </p15:guide>
        <p15:guide id="5" pos="193">
          <p15:clr>
            <a:srgbClr val="F26B43"/>
          </p15:clr>
        </p15:guide>
        <p15:guide id="6" pos="4462">
          <p15:clr>
            <a:srgbClr val="F26B43"/>
          </p15:clr>
        </p15:guide>
        <p15:guide id="7" orient="horz" pos="174">
          <p15:clr>
            <a:srgbClr val="F26B43"/>
          </p15:clr>
        </p15:guide>
        <p15:guide id="8" orient="horz" pos="803">
          <p15:clr>
            <a:srgbClr val="F26B43"/>
          </p15:clr>
        </p15:guide>
        <p15:guide id="9" orient="horz" pos="923">
          <p15:clr>
            <a:srgbClr val="F26B43"/>
          </p15:clr>
        </p15:guide>
        <p15:guide id="10" orient="horz" pos="2845">
          <p15:clr>
            <a:srgbClr val="F26B43"/>
          </p15:clr>
        </p15:guide>
        <p15:guide id="11" orient="horz" pos="29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B474-2E46-35B4-0CE3-1823533EFFBC}"/>
              </a:ext>
            </a:extLst>
          </p:cNvPr>
          <p:cNvSpPr>
            <a:spLocks noGrp="1"/>
          </p:cNvSpPr>
          <p:nvPr>
            <p:ph type="ctrTitle"/>
          </p:nvPr>
        </p:nvSpPr>
        <p:spPr>
          <a:xfrm>
            <a:off x="766763" y="2998694"/>
            <a:ext cx="10658475" cy="860612"/>
          </a:xfrm>
        </p:spPr>
        <p:txBody>
          <a:bodyPr/>
          <a:lstStyle/>
          <a:p>
            <a:r>
              <a:rPr lang="en-GB" dirty="0"/>
              <a:t>Household Energy Use Survey</a:t>
            </a:r>
          </a:p>
        </p:txBody>
      </p:sp>
      <p:sp>
        <p:nvSpPr>
          <p:cNvPr id="3" name="Subtitle 2">
            <a:extLst>
              <a:ext uri="{FF2B5EF4-FFF2-40B4-BE49-F238E27FC236}">
                <a16:creationId xmlns:a16="http://schemas.microsoft.com/office/drawing/2014/main" id="{EAFE8500-8698-168F-5B92-EC901A12BCE0}"/>
              </a:ext>
            </a:extLst>
          </p:cNvPr>
          <p:cNvSpPr>
            <a:spLocks noGrp="1"/>
          </p:cNvSpPr>
          <p:nvPr>
            <p:ph type="subTitle" idx="1"/>
          </p:nvPr>
        </p:nvSpPr>
        <p:spPr>
          <a:xfrm>
            <a:off x="766763" y="4287595"/>
            <a:ext cx="10658474" cy="1940410"/>
          </a:xfrm>
        </p:spPr>
        <p:txBody>
          <a:bodyPr/>
          <a:lstStyle/>
          <a:p>
            <a:r>
              <a:rPr lang="en-GB" dirty="0"/>
              <a:t>South Yorkshire Sustainability Centre</a:t>
            </a:r>
          </a:p>
        </p:txBody>
      </p:sp>
    </p:spTree>
    <p:extLst>
      <p:ext uri="{BB962C8B-B14F-4D97-AF65-F5344CB8AC3E}">
        <p14:creationId xmlns:p14="http://schemas.microsoft.com/office/powerpoint/2010/main" val="3918814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408000" y="368300"/>
            <a:ext cx="9036000" cy="895200"/>
          </a:xfrm>
          <a:prstGeom prst="rect">
            <a:avLst/>
          </a:prstGeom>
        </p:spPr>
        <p:txBody>
          <a:bodyPr spcFirstLastPara="1" wrap="square" lIns="91433" tIns="45700" rIns="91433" bIns="45700" anchor="b" anchorCtr="0">
            <a:normAutofit fontScale="90000"/>
          </a:bodyPr>
          <a:lstStyle/>
          <a:p>
            <a:r>
              <a:rPr lang="en-GB" sz="2933" b="1"/>
              <a:t>A quarter of respondents said they found it extremely or somewhat difficult to pay their utility bills. </a:t>
            </a:r>
            <a:endParaRPr sz="2933" b="1"/>
          </a:p>
        </p:txBody>
      </p:sp>
      <p:sp>
        <p:nvSpPr>
          <p:cNvPr id="124" name="Google Shape;124;p24"/>
          <p:cNvSpPr txBox="1">
            <a:spLocks noGrp="1"/>
          </p:cNvSpPr>
          <p:nvPr>
            <p:ph type="body" idx="1"/>
          </p:nvPr>
        </p:nvSpPr>
        <p:spPr>
          <a:xfrm>
            <a:off x="408000" y="1967033"/>
            <a:ext cx="5038400" cy="4054400"/>
          </a:xfrm>
          <a:prstGeom prst="rect">
            <a:avLst/>
          </a:prstGeom>
        </p:spPr>
        <p:txBody>
          <a:bodyPr spcFirstLastPara="1" wrap="square" lIns="91433" tIns="45700" rIns="91433" bIns="45700" anchor="t" anchorCtr="0">
            <a:normAutofit/>
          </a:bodyPr>
          <a:lstStyle/>
          <a:p>
            <a:pPr marL="0" indent="0">
              <a:lnSpc>
                <a:spcPct val="115000"/>
              </a:lnSpc>
              <a:spcBef>
                <a:spcPts val="0"/>
              </a:spcBef>
              <a:buSzPts val="1100"/>
              <a:buNone/>
            </a:pPr>
            <a:r>
              <a:rPr lang="en-GB" sz="2667"/>
              <a:t>Those on lower incomes, those with a disability and those who do not own their home are more likely to find it difficult to find enough money to heat their home.</a:t>
            </a:r>
            <a:endParaRPr sz="2667"/>
          </a:p>
        </p:txBody>
      </p:sp>
      <p:pic>
        <p:nvPicPr>
          <p:cNvPr id="125" name="Google Shape;125;p24"/>
          <p:cNvPicPr preferRelativeResize="0"/>
          <p:nvPr/>
        </p:nvPicPr>
        <p:blipFill>
          <a:blip r:embed="rId3">
            <a:alphaModFix/>
          </a:blip>
          <a:stretch>
            <a:fillRect/>
          </a:stretch>
        </p:blipFill>
        <p:spPr>
          <a:xfrm>
            <a:off x="5796699" y="1952636"/>
            <a:ext cx="6083300" cy="37508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408000" y="188933"/>
            <a:ext cx="9690800" cy="1170800"/>
          </a:xfrm>
          <a:prstGeom prst="rect">
            <a:avLst/>
          </a:prstGeom>
        </p:spPr>
        <p:txBody>
          <a:bodyPr spcFirstLastPara="1" wrap="square" lIns="91433" tIns="45700" rIns="91433" bIns="45700" anchor="b" anchorCtr="0">
            <a:noAutofit/>
          </a:bodyPr>
          <a:lstStyle/>
          <a:p>
            <a:pPr>
              <a:lnSpc>
                <a:spcPct val="100000"/>
              </a:lnSpc>
            </a:pPr>
            <a:r>
              <a:rPr lang="en-GB" sz="2267" b="1">
                <a:latin typeface="Arial"/>
                <a:ea typeface="Arial"/>
                <a:cs typeface="Arial"/>
                <a:sym typeface="Arial"/>
              </a:rPr>
              <a:t>Nearly half of those is social rented accommodation said they found it somewhat or extremely difficult to pay their energy bills, compared to around 20% of those who own their home. </a:t>
            </a:r>
            <a:endParaRPr sz="4800" b="1"/>
          </a:p>
        </p:txBody>
      </p:sp>
      <p:sp>
        <p:nvSpPr>
          <p:cNvPr id="131" name="Google Shape;131;p25"/>
          <p:cNvSpPr txBox="1">
            <a:spLocks noGrp="1"/>
          </p:cNvSpPr>
          <p:nvPr>
            <p:ph type="body" idx="1"/>
          </p:nvPr>
        </p:nvSpPr>
        <p:spPr>
          <a:xfrm>
            <a:off x="407988" y="1967023"/>
            <a:ext cx="9036000" cy="4054400"/>
          </a:xfrm>
          <a:prstGeom prst="rect">
            <a:avLst/>
          </a:prstGeom>
        </p:spPr>
        <p:txBody>
          <a:bodyPr spcFirstLastPara="1" wrap="square" lIns="91433" tIns="45700" rIns="91433" bIns="45700" anchor="t" anchorCtr="0">
            <a:normAutofit/>
          </a:bodyPr>
          <a:lstStyle/>
          <a:p>
            <a:pPr marL="0" indent="0">
              <a:buNone/>
            </a:pPr>
            <a:endParaRPr/>
          </a:p>
        </p:txBody>
      </p:sp>
      <p:pic>
        <p:nvPicPr>
          <p:cNvPr id="132" name="Google Shape;132;p25"/>
          <p:cNvPicPr preferRelativeResize="0"/>
          <p:nvPr/>
        </p:nvPicPr>
        <p:blipFill>
          <a:blip r:embed="rId3">
            <a:alphaModFix/>
          </a:blip>
          <a:stretch>
            <a:fillRect/>
          </a:stretch>
        </p:blipFill>
        <p:spPr>
          <a:xfrm>
            <a:off x="1133734" y="1359633"/>
            <a:ext cx="10210565" cy="4996667"/>
          </a:xfrm>
          <a:prstGeom prst="rect">
            <a:avLst/>
          </a:prstGeom>
          <a:noFill/>
          <a:ln>
            <a:noFill/>
          </a:ln>
        </p:spPr>
      </p:pic>
      <p:sp>
        <p:nvSpPr>
          <p:cNvPr id="133" name="Google Shape;133;p25"/>
          <p:cNvSpPr/>
          <p:nvPr/>
        </p:nvSpPr>
        <p:spPr>
          <a:xfrm>
            <a:off x="7369567" y="3921800"/>
            <a:ext cx="1640400" cy="2378000"/>
          </a:xfrm>
          <a:prstGeom prst="roundRect">
            <a:avLst>
              <a:gd name="adj" fmla="val 17952"/>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408000" y="368300"/>
            <a:ext cx="9464400" cy="527600"/>
          </a:xfrm>
          <a:prstGeom prst="rect">
            <a:avLst/>
          </a:prstGeom>
        </p:spPr>
        <p:txBody>
          <a:bodyPr spcFirstLastPara="1" wrap="square" lIns="91433" tIns="45700" rIns="91433" bIns="45700" anchor="b" anchorCtr="0">
            <a:normAutofit/>
          </a:bodyPr>
          <a:lstStyle/>
          <a:p>
            <a:pPr>
              <a:buSzPts val="990"/>
            </a:pPr>
            <a:r>
              <a:rPr lang="en-GB" sz="2933" b="1"/>
              <a:t>Are you able to keep your home warm enough?</a:t>
            </a:r>
            <a:endParaRPr sz="2933" b="1"/>
          </a:p>
        </p:txBody>
      </p:sp>
      <p:sp>
        <p:nvSpPr>
          <p:cNvPr id="139" name="Google Shape;139;p26"/>
          <p:cNvSpPr txBox="1">
            <a:spLocks noGrp="1"/>
          </p:cNvSpPr>
          <p:nvPr>
            <p:ph type="body" idx="1"/>
          </p:nvPr>
        </p:nvSpPr>
        <p:spPr>
          <a:xfrm>
            <a:off x="407988" y="1967023"/>
            <a:ext cx="9036000" cy="4054400"/>
          </a:xfrm>
          <a:prstGeom prst="rect">
            <a:avLst/>
          </a:prstGeom>
        </p:spPr>
        <p:txBody>
          <a:bodyPr spcFirstLastPara="1" wrap="square" lIns="91433" tIns="45700" rIns="91433" bIns="45700" anchor="t" anchorCtr="0">
            <a:normAutofit/>
          </a:bodyPr>
          <a:lstStyle/>
          <a:p>
            <a:pPr marL="0" indent="0">
              <a:buNone/>
            </a:pPr>
            <a:endParaRPr/>
          </a:p>
        </p:txBody>
      </p:sp>
      <p:pic>
        <p:nvPicPr>
          <p:cNvPr id="140" name="Google Shape;140;p26"/>
          <p:cNvPicPr preferRelativeResize="0"/>
          <p:nvPr/>
        </p:nvPicPr>
        <p:blipFill>
          <a:blip r:embed="rId3">
            <a:alphaModFix/>
          </a:blip>
          <a:stretch>
            <a:fillRect/>
          </a:stretch>
        </p:blipFill>
        <p:spPr>
          <a:xfrm>
            <a:off x="227034" y="1023334"/>
            <a:ext cx="3423633" cy="3205900"/>
          </a:xfrm>
          <a:prstGeom prst="rect">
            <a:avLst/>
          </a:prstGeom>
          <a:noFill/>
          <a:ln>
            <a:noFill/>
          </a:ln>
        </p:spPr>
      </p:pic>
      <p:pic>
        <p:nvPicPr>
          <p:cNvPr id="141" name="Google Shape;141;p26"/>
          <p:cNvPicPr preferRelativeResize="0"/>
          <p:nvPr/>
        </p:nvPicPr>
        <p:blipFill>
          <a:blip r:embed="rId4">
            <a:alphaModFix/>
          </a:blip>
          <a:stretch>
            <a:fillRect/>
          </a:stretch>
        </p:blipFill>
        <p:spPr>
          <a:xfrm>
            <a:off x="3528001" y="2614700"/>
            <a:ext cx="8564257" cy="405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227033" y="188933"/>
            <a:ext cx="10552000" cy="2347200"/>
          </a:xfrm>
          <a:prstGeom prst="rect">
            <a:avLst/>
          </a:prstGeom>
        </p:spPr>
        <p:txBody>
          <a:bodyPr spcFirstLastPara="1" wrap="square" lIns="91433" tIns="45700" rIns="91433" bIns="45700" anchor="b" anchorCtr="0">
            <a:noAutofit/>
          </a:bodyPr>
          <a:lstStyle/>
          <a:p>
            <a:pPr>
              <a:lnSpc>
                <a:spcPct val="115000"/>
              </a:lnSpc>
              <a:spcBef>
                <a:spcPts val="1733"/>
              </a:spcBef>
              <a:buSzPts val="1100"/>
            </a:pPr>
            <a:r>
              <a:rPr lang="en-GB" sz="2400" b="1">
                <a:highlight>
                  <a:srgbClr val="F5F5F5"/>
                </a:highlight>
              </a:rPr>
              <a:t>High awareness of energy consumption:</a:t>
            </a:r>
            <a:r>
              <a:rPr lang="en-GB" sz="2400">
                <a:highlight>
                  <a:srgbClr val="F5F5F5"/>
                </a:highlight>
              </a:rPr>
              <a:t> </a:t>
            </a:r>
            <a:r>
              <a:rPr lang="en-GB" sz="2400" b="1">
                <a:highlight>
                  <a:srgbClr val="F5F5F5"/>
                </a:highlight>
              </a:rPr>
              <a:t>76% of respondents report that they often think about ways to save energy at home</a:t>
            </a:r>
            <a:endParaRPr sz="2400" b="1"/>
          </a:p>
          <a:p>
            <a:pPr>
              <a:lnSpc>
                <a:spcPct val="115000"/>
              </a:lnSpc>
              <a:spcBef>
                <a:spcPts val="2533"/>
              </a:spcBef>
              <a:buSzPts val="990"/>
            </a:pPr>
            <a:r>
              <a:rPr lang="en-GB" sz="2400" b="1"/>
              <a:t>Most respondents engaged in some energy saving behaviour, such as wearing extra layers with most saying they did so to reduce the cost of energy</a:t>
            </a:r>
            <a:endParaRPr sz="2400" b="1"/>
          </a:p>
        </p:txBody>
      </p:sp>
      <p:sp>
        <p:nvSpPr>
          <p:cNvPr id="147" name="Google Shape;147;p27"/>
          <p:cNvSpPr txBox="1">
            <a:spLocks noGrp="1"/>
          </p:cNvSpPr>
          <p:nvPr>
            <p:ph type="body" idx="1"/>
          </p:nvPr>
        </p:nvSpPr>
        <p:spPr>
          <a:xfrm>
            <a:off x="408000" y="2545699"/>
            <a:ext cx="9036000" cy="3475600"/>
          </a:xfrm>
          <a:prstGeom prst="rect">
            <a:avLst/>
          </a:prstGeom>
        </p:spPr>
        <p:txBody>
          <a:bodyPr spcFirstLastPara="1" wrap="square" lIns="91433" tIns="45700" rIns="91433" bIns="45700" anchor="t" anchorCtr="0">
            <a:normAutofit/>
          </a:bodyPr>
          <a:lstStyle/>
          <a:p>
            <a:pPr marL="0" indent="0">
              <a:buNone/>
            </a:pPr>
            <a:endParaRPr/>
          </a:p>
        </p:txBody>
      </p:sp>
      <p:pic>
        <p:nvPicPr>
          <p:cNvPr id="148" name="Google Shape;148;p27"/>
          <p:cNvPicPr preferRelativeResize="0"/>
          <p:nvPr/>
        </p:nvPicPr>
        <p:blipFill>
          <a:blip r:embed="rId3">
            <a:alphaModFix/>
          </a:blip>
          <a:stretch>
            <a:fillRect/>
          </a:stretch>
        </p:blipFill>
        <p:spPr>
          <a:xfrm>
            <a:off x="407985" y="2725034"/>
            <a:ext cx="11682300" cy="34757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407988" y="467267"/>
            <a:ext cx="9036000" cy="1322400"/>
          </a:xfrm>
          <a:prstGeom prst="rect">
            <a:avLst/>
          </a:prstGeom>
        </p:spPr>
        <p:txBody>
          <a:bodyPr spcFirstLastPara="1" wrap="square" lIns="91433" tIns="45700" rIns="91433" bIns="45700" anchor="b" anchorCtr="0">
            <a:normAutofit/>
          </a:bodyPr>
          <a:lstStyle/>
          <a:p>
            <a:endParaRPr/>
          </a:p>
        </p:txBody>
      </p:sp>
      <p:sp>
        <p:nvSpPr>
          <p:cNvPr id="154" name="Google Shape;154;p28"/>
          <p:cNvSpPr txBox="1">
            <a:spLocks noGrp="1"/>
          </p:cNvSpPr>
          <p:nvPr>
            <p:ph type="body" idx="1"/>
          </p:nvPr>
        </p:nvSpPr>
        <p:spPr>
          <a:xfrm>
            <a:off x="407988" y="1967023"/>
            <a:ext cx="9036000" cy="4054400"/>
          </a:xfrm>
          <a:prstGeom prst="rect">
            <a:avLst/>
          </a:prstGeom>
        </p:spPr>
        <p:txBody>
          <a:bodyPr spcFirstLastPara="1" wrap="square" lIns="91433" tIns="45700" rIns="91433" bIns="45700" anchor="t" anchorCtr="0">
            <a:normAutofit/>
          </a:bodyPr>
          <a:lstStyle/>
          <a:p>
            <a:pPr marL="0" indent="0">
              <a:buNone/>
            </a:pPr>
            <a:endParaRPr/>
          </a:p>
        </p:txBody>
      </p:sp>
      <p:pic>
        <p:nvPicPr>
          <p:cNvPr id="155" name="Google Shape;155;p28"/>
          <p:cNvPicPr preferRelativeResize="0"/>
          <p:nvPr/>
        </p:nvPicPr>
        <p:blipFill>
          <a:blip r:embed="rId3">
            <a:alphaModFix/>
          </a:blip>
          <a:stretch>
            <a:fillRect/>
          </a:stretch>
        </p:blipFill>
        <p:spPr>
          <a:xfrm>
            <a:off x="408000" y="400587"/>
            <a:ext cx="10708701" cy="62685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408000" y="188933"/>
            <a:ext cx="10312800" cy="918800"/>
          </a:xfrm>
          <a:prstGeom prst="rect">
            <a:avLst/>
          </a:prstGeom>
        </p:spPr>
        <p:txBody>
          <a:bodyPr spcFirstLastPara="1" wrap="square" lIns="91433" tIns="45700" rIns="91433" bIns="45700" anchor="b" anchorCtr="0">
            <a:noAutofit/>
          </a:bodyPr>
          <a:lstStyle/>
          <a:p>
            <a:pPr>
              <a:buSzPts val="990"/>
            </a:pPr>
            <a:r>
              <a:rPr lang="en-GB" sz="2933" b="1"/>
              <a:t>Not </a:t>
            </a:r>
            <a:r>
              <a:rPr lang="en-GB" sz="2933"/>
              <a:t>wanting a heat pump increases with age and decreases with income</a:t>
            </a:r>
            <a:endParaRPr sz="2933"/>
          </a:p>
        </p:txBody>
      </p:sp>
      <p:sp>
        <p:nvSpPr>
          <p:cNvPr id="161" name="Google Shape;161;p29"/>
          <p:cNvSpPr txBox="1">
            <a:spLocks noGrp="1"/>
          </p:cNvSpPr>
          <p:nvPr>
            <p:ph type="body" idx="1"/>
          </p:nvPr>
        </p:nvSpPr>
        <p:spPr>
          <a:xfrm>
            <a:off x="407988" y="1967023"/>
            <a:ext cx="9036000" cy="4054400"/>
          </a:xfrm>
          <a:prstGeom prst="rect">
            <a:avLst/>
          </a:prstGeom>
        </p:spPr>
        <p:txBody>
          <a:bodyPr spcFirstLastPara="1" wrap="square" lIns="91433" tIns="45700" rIns="91433" bIns="45700" anchor="t" anchorCtr="0">
            <a:normAutofit/>
          </a:bodyPr>
          <a:lstStyle/>
          <a:p>
            <a:pPr marL="0" indent="0">
              <a:buNone/>
            </a:pPr>
            <a:endParaRPr/>
          </a:p>
        </p:txBody>
      </p:sp>
      <p:pic>
        <p:nvPicPr>
          <p:cNvPr id="162" name="Google Shape;162;p29"/>
          <p:cNvPicPr preferRelativeResize="0"/>
          <p:nvPr/>
        </p:nvPicPr>
        <p:blipFill>
          <a:blip r:embed="rId3">
            <a:alphaModFix/>
          </a:blip>
          <a:stretch>
            <a:fillRect/>
          </a:stretch>
        </p:blipFill>
        <p:spPr>
          <a:xfrm>
            <a:off x="170468" y="1107733"/>
            <a:ext cx="6463801" cy="3204267"/>
          </a:xfrm>
          <a:prstGeom prst="rect">
            <a:avLst/>
          </a:prstGeom>
          <a:noFill/>
          <a:ln>
            <a:noFill/>
          </a:ln>
        </p:spPr>
      </p:pic>
      <p:pic>
        <p:nvPicPr>
          <p:cNvPr id="163" name="Google Shape;163;p29"/>
          <p:cNvPicPr preferRelativeResize="0"/>
          <p:nvPr/>
        </p:nvPicPr>
        <p:blipFill>
          <a:blip r:embed="rId4">
            <a:alphaModFix/>
          </a:blip>
          <a:stretch>
            <a:fillRect/>
          </a:stretch>
        </p:blipFill>
        <p:spPr>
          <a:xfrm>
            <a:off x="4908201" y="3653433"/>
            <a:ext cx="7169900" cy="30822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408000" y="188933"/>
            <a:ext cx="10807600" cy="1248400"/>
          </a:xfrm>
          <a:prstGeom prst="rect">
            <a:avLst/>
          </a:prstGeom>
        </p:spPr>
        <p:txBody>
          <a:bodyPr spcFirstLastPara="1" wrap="square" lIns="91433" tIns="45700" rIns="91433" bIns="45700" anchor="b" anchorCtr="0">
            <a:noAutofit/>
          </a:bodyPr>
          <a:lstStyle/>
          <a:p>
            <a:pPr>
              <a:buSzPts val="990"/>
            </a:pPr>
            <a:r>
              <a:rPr lang="en-GB" sz="2667" b="1"/>
              <a:t>Social networks were identified as key sources of information on energy use. Family and friends were rated as the source respondents had most confidence in to provide them with information on energy </a:t>
            </a:r>
            <a:endParaRPr sz="2667" b="1"/>
          </a:p>
        </p:txBody>
      </p:sp>
      <p:sp>
        <p:nvSpPr>
          <p:cNvPr id="169" name="Google Shape;169;p30"/>
          <p:cNvSpPr txBox="1">
            <a:spLocks noGrp="1"/>
          </p:cNvSpPr>
          <p:nvPr>
            <p:ph type="body" idx="1"/>
          </p:nvPr>
        </p:nvSpPr>
        <p:spPr>
          <a:xfrm>
            <a:off x="407988" y="1967023"/>
            <a:ext cx="9036000" cy="4054400"/>
          </a:xfrm>
          <a:prstGeom prst="rect">
            <a:avLst/>
          </a:prstGeom>
        </p:spPr>
        <p:txBody>
          <a:bodyPr spcFirstLastPara="1" wrap="square" lIns="91433" tIns="45700" rIns="91433" bIns="45700" anchor="t" anchorCtr="0">
            <a:normAutofit/>
          </a:bodyPr>
          <a:lstStyle/>
          <a:p>
            <a:pPr marL="0" indent="0">
              <a:buNone/>
            </a:pPr>
            <a:endParaRPr/>
          </a:p>
        </p:txBody>
      </p:sp>
      <p:pic>
        <p:nvPicPr>
          <p:cNvPr id="170" name="Google Shape;170;p30"/>
          <p:cNvPicPr preferRelativeResize="0"/>
          <p:nvPr/>
        </p:nvPicPr>
        <p:blipFill>
          <a:blip r:embed="rId3">
            <a:alphaModFix/>
          </a:blip>
          <a:stretch>
            <a:fillRect/>
          </a:stretch>
        </p:blipFill>
        <p:spPr>
          <a:xfrm>
            <a:off x="1003934" y="1437333"/>
            <a:ext cx="10593532" cy="46572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408000" y="368300"/>
            <a:ext cx="9036000" cy="751200"/>
          </a:xfrm>
          <a:prstGeom prst="rect">
            <a:avLst/>
          </a:prstGeom>
        </p:spPr>
        <p:txBody>
          <a:bodyPr spcFirstLastPara="1" wrap="square" lIns="91433" tIns="45700" rIns="91433" bIns="45700" anchor="b" anchorCtr="0">
            <a:normAutofit/>
          </a:bodyPr>
          <a:lstStyle/>
          <a:p>
            <a:r>
              <a:rPr lang="en-GB" b="1"/>
              <a:t>What’s next?</a:t>
            </a:r>
            <a:endParaRPr b="1"/>
          </a:p>
        </p:txBody>
      </p:sp>
      <p:sp>
        <p:nvSpPr>
          <p:cNvPr id="176" name="Google Shape;176;p31"/>
          <p:cNvSpPr txBox="1">
            <a:spLocks noGrp="1"/>
          </p:cNvSpPr>
          <p:nvPr>
            <p:ph type="body" idx="1"/>
          </p:nvPr>
        </p:nvSpPr>
        <p:spPr>
          <a:xfrm>
            <a:off x="408000" y="1235400"/>
            <a:ext cx="10312800" cy="4786000"/>
          </a:xfrm>
          <a:prstGeom prst="rect">
            <a:avLst/>
          </a:prstGeom>
        </p:spPr>
        <p:txBody>
          <a:bodyPr spcFirstLastPara="1" wrap="square" lIns="91433" tIns="45700" rIns="91433" bIns="45700" anchor="t" anchorCtr="0">
            <a:normAutofit lnSpcReduction="10000"/>
          </a:bodyPr>
          <a:lstStyle/>
          <a:p>
            <a:pPr marL="0" indent="0">
              <a:lnSpc>
                <a:spcPct val="115000"/>
              </a:lnSpc>
              <a:buNone/>
            </a:pPr>
            <a:r>
              <a:rPr lang="en-GB" sz="2400"/>
              <a:t>We are keen for these survey results to be used widely for the benefit of research and knowledge development. We have already shared the data with colleagues working on: </a:t>
            </a:r>
            <a:endParaRPr sz="2400"/>
          </a:p>
          <a:p>
            <a:pPr indent="-457189">
              <a:lnSpc>
                <a:spcPct val="115000"/>
              </a:lnSpc>
              <a:buSzPts val="1800"/>
            </a:pPr>
            <a:r>
              <a:rPr lang="en-GB" sz="2400"/>
              <a:t>the roll out of heat networks in Sheffield; </a:t>
            </a:r>
            <a:endParaRPr sz="2400"/>
          </a:p>
          <a:p>
            <a:pPr indent="-457189">
              <a:lnSpc>
                <a:spcPct val="115000"/>
              </a:lnSpc>
              <a:spcBef>
                <a:spcPts val="0"/>
              </a:spcBef>
              <a:buSzPts val="1800"/>
            </a:pPr>
            <a:r>
              <a:rPr lang="en-GB" sz="2400"/>
              <a:t>mapping public and active travel infrastructure with areas of deprivation in Sheffield; and </a:t>
            </a:r>
            <a:endParaRPr sz="2400"/>
          </a:p>
          <a:p>
            <a:pPr indent="-457189">
              <a:lnSpc>
                <a:spcPct val="115000"/>
              </a:lnSpc>
              <a:spcBef>
                <a:spcPts val="0"/>
              </a:spcBef>
              <a:buSzPts val="1800"/>
            </a:pPr>
            <a:r>
              <a:rPr lang="en-GB" sz="2400"/>
              <a:t>models to inform retrofit planning across the region </a:t>
            </a:r>
            <a:endParaRPr sz="2400"/>
          </a:p>
          <a:p>
            <a:pPr marL="0" indent="0">
              <a:lnSpc>
                <a:spcPct val="115000"/>
              </a:lnSpc>
              <a:buNone/>
            </a:pPr>
            <a:r>
              <a:rPr lang="en-GB" sz="2400"/>
              <a:t>If you are working on a project that you think could benefit from our survey data, please get in touch with the South Yorkshire Sustainability Centre (sysustainabilitycentre@sheffield.ac.uk) or Jayne Carrick (j.carrick@sheffield.ac.uk) to discuss your ideas.</a:t>
            </a:r>
            <a:endParaRPr sz="24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1524000" y="938213"/>
            <a:ext cx="9144000" cy="1728800"/>
          </a:xfrm>
          <a:prstGeom prst="rect">
            <a:avLst/>
          </a:prstGeom>
        </p:spPr>
        <p:txBody>
          <a:bodyPr spcFirstLastPara="1" wrap="square" lIns="91433" tIns="45700" rIns="91433" bIns="45700" anchor="b" anchorCtr="0">
            <a:normAutofit/>
          </a:bodyPr>
          <a:lstStyle/>
          <a:p>
            <a:r>
              <a:rPr lang="en-GB"/>
              <a:t>Energy Use Survey </a:t>
            </a:r>
            <a:endParaRPr/>
          </a:p>
          <a:p>
            <a:r>
              <a:rPr lang="en-GB"/>
              <a:t>Selected Results </a:t>
            </a:r>
            <a:endParaRPr sz="3200"/>
          </a:p>
        </p:txBody>
      </p:sp>
      <p:sp>
        <p:nvSpPr>
          <p:cNvPr id="69" name="Google Shape;69;p16"/>
          <p:cNvSpPr txBox="1">
            <a:spLocks noGrp="1"/>
          </p:cNvSpPr>
          <p:nvPr>
            <p:ph type="subTitle" idx="1"/>
          </p:nvPr>
        </p:nvSpPr>
        <p:spPr>
          <a:xfrm>
            <a:off x="1524000" y="3244851"/>
            <a:ext cx="9144000" cy="665200"/>
          </a:xfrm>
          <a:prstGeom prst="rect">
            <a:avLst/>
          </a:prstGeom>
        </p:spPr>
        <p:txBody>
          <a:bodyPr spcFirstLastPara="1" wrap="square" lIns="91433" tIns="45700" rIns="91433" bIns="45700" anchor="t" anchorCtr="0">
            <a:normAutofit fontScale="55000" lnSpcReduction="20000"/>
          </a:bodyPr>
          <a:lstStyle/>
          <a:p>
            <a:pPr marL="0" indent="0"/>
            <a:r>
              <a:rPr lang="en-GB"/>
              <a:t>South Yorkshire Sustainability Centre</a:t>
            </a:r>
            <a:endParaRPr/>
          </a:p>
          <a:p>
            <a:pPr marL="0" indent="0"/>
            <a:r>
              <a:rPr lang="en-GB"/>
              <a:t>Dr Jayne Carrick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408000" y="368300"/>
            <a:ext cx="9036000" cy="861200"/>
          </a:xfrm>
          <a:prstGeom prst="rect">
            <a:avLst/>
          </a:prstGeom>
        </p:spPr>
        <p:txBody>
          <a:bodyPr spcFirstLastPara="1" wrap="square" lIns="91433" tIns="45700" rIns="91433" bIns="45700" anchor="b" anchorCtr="0">
            <a:normAutofit/>
          </a:bodyPr>
          <a:lstStyle/>
          <a:p>
            <a:r>
              <a:rPr lang="en-GB" b="1"/>
              <a:t>Why study consumption habits?</a:t>
            </a:r>
            <a:endParaRPr b="1"/>
          </a:p>
        </p:txBody>
      </p:sp>
      <p:sp>
        <p:nvSpPr>
          <p:cNvPr id="75" name="Google Shape;75;p17"/>
          <p:cNvSpPr txBox="1">
            <a:spLocks noGrp="1"/>
          </p:cNvSpPr>
          <p:nvPr>
            <p:ph type="body" idx="1"/>
          </p:nvPr>
        </p:nvSpPr>
        <p:spPr>
          <a:xfrm>
            <a:off x="408000" y="1700233"/>
            <a:ext cx="9713600" cy="4321200"/>
          </a:xfrm>
          <a:prstGeom prst="rect">
            <a:avLst/>
          </a:prstGeom>
        </p:spPr>
        <p:txBody>
          <a:bodyPr spcFirstLastPara="1" wrap="square" lIns="91433" tIns="45700" rIns="91433" bIns="45700" anchor="t" anchorCtr="0">
            <a:normAutofit fontScale="92500" lnSpcReduction="10000"/>
          </a:bodyPr>
          <a:lstStyle/>
          <a:p>
            <a:pPr indent="-477719">
              <a:lnSpc>
                <a:spcPct val="115000"/>
              </a:lnSpc>
              <a:buSzPct val="100000"/>
            </a:pPr>
            <a:r>
              <a:rPr lang="en-GB" sz="2944"/>
              <a:t>Domestic energy use represents between 29% (Doncaster) and 39% (Sheffield) of total energy use in South Yorkshire</a:t>
            </a:r>
            <a:endParaRPr sz="2944"/>
          </a:p>
          <a:p>
            <a:pPr indent="0">
              <a:buNone/>
            </a:pPr>
            <a:endParaRPr sz="2944"/>
          </a:p>
          <a:p>
            <a:pPr indent="-477719">
              <a:lnSpc>
                <a:spcPct val="115000"/>
              </a:lnSpc>
              <a:buSzPct val="100000"/>
            </a:pPr>
            <a:r>
              <a:rPr lang="en-GB" sz="2944"/>
              <a:t>SYMCA’s Energy Strategy (2022): “improve the energy efficiency and sustainability of our built environment, and encourage communities to be part of the transition” </a:t>
            </a:r>
            <a:endParaRPr sz="2944"/>
          </a:p>
          <a:p>
            <a:pPr indent="0">
              <a:buNone/>
            </a:pPr>
            <a:endParaRPr sz="2944"/>
          </a:p>
          <a:p>
            <a:pPr indent="-477719">
              <a:buSzPct val="100000"/>
            </a:pPr>
            <a:r>
              <a:rPr lang="en-GB" sz="2944"/>
              <a:t>Income is one of the strongest and most consistent drivers of energy use; energy use increases with income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408000" y="368300"/>
            <a:ext cx="9036000" cy="1077200"/>
          </a:xfrm>
          <a:prstGeom prst="rect">
            <a:avLst/>
          </a:prstGeom>
        </p:spPr>
        <p:txBody>
          <a:bodyPr spcFirstLastPara="1" wrap="square" lIns="91433" tIns="45700" rIns="91433" bIns="45700" anchor="b" anchorCtr="0">
            <a:normAutofit/>
          </a:bodyPr>
          <a:lstStyle/>
          <a:p>
            <a:r>
              <a:rPr lang="en-GB" b="1"/>
              <a:t>Energy Use Survey</a:t>
            </a:r>
            <a:endParaRPr b="1"/>
          </a:p>
        </p:txBody>
      </p:sp>
      <p:sp>
        <p:nvSpPr>
          <p:cNvPr id="81" name="Google Shape;81;p18"/>
          <p:cNvSpPr txBox="1">
            <a:spLocks noGrp="1"/>
          </p:cNvSpPr>
          <p:nvPr>
            <p:ph type="body" idx="1"/>
          </p:nvPr>
        </p:nvSpPr>
        <p:spPr>
          <a:xfrm>
            <a:off x="408000" y="1700233"/>
            <a:ext cx="5688000" cy="4321200"/>
          </a:xfrm>
          <a:prstGeom prst="rect">
            <a:avLst/>
          </a:prstGeom>
        </p:spPr>
        <p:txBody>
          <a:bodyPr spcFirstLastPara="1" wrap="square" lIns="91433" tIns="45700" rIns="91433" bIns="45700" anchor="t" anchorCtr="0">
            <a:normAutofit/>
          </a:bodyPr>
          <a:lstStyle/>
          <a:p>
            <a:pPr marL="0" indent="0">
              <a:buNone/>
            </a:pPr>
            <a:r>
              <a:rPr lang="en-GB" sz="2400"/>
              <a:t>622 residents of South Yorkshire, representative of the region in terms of age, gender and location </a:t>
            </a:r>
            <a:endParaRPr sz="2400"/>
          </a:p>
          <a:p>
            <a:pPr marL="0" indent="0">
              <a:buNone/>
            </a:pPr>
            <a:r>
              <a:rPr lang="en-GB" sz="2400"/>
              <a:t>Administered by IPSOS </a:t>
            </a:r>
            <a:endParaRPr sz="2400"/>
          </a:p>
          <a:p>
            <a:pPr marL="0" indent="0">
              <a:buNone/>
            </a:pPr>
            <a:r>
              <a:rPr lang="en-GB" sz="2400"/>
              <a:t>Fieldwork ran for around 3 weeks in January - February 2024</a:t>
            </a:r>
            <a:endParaRPr sz="2400"/>
          </a:p>
          <a:p>
            <a:pPr marL="0" indent="0">
              <a:buNone/>
            </a:pPr>
            <a:endParaRPr sz="2400"/>
          </a:p>
          <a:p>
            <a:pPr marL="0" indent="0">
              <a:buNone/>
            </a:pPr>
            <a:endParaRPr/>
          </a:p>
        </p:txBody>
      </p:sp>
      <p:pic>
        <p:nvPicPr>
          <p:cNvPr id="82" name="Google Shape;82;p18"/>
          <p:cNvPicPr preferRelativeResize="0"/>
          <p:nvPr/>
        </p:nvPicPr>
        <p:blipFill>
          <a:blip r:embed="rId3">
            <a:alphaModFix/>
          </a:blip>
          <a:stretch>
            <a:fillRect/>
          </a:stretch>
        </p:blipFill>
        <p:spPr>
          <a:xfrm>
            <a:off x="5189667" y="2591200"/>
            <a:ext cx="6775332" cy="3817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408000" y="368300"/>
            <a:ext cx="9368000" cy="953200"/>
          </a:xfrm>
          <a:prstGeom prst="rect">
            <a:avLst/>
          </a:prstGeom>
        </p:spPr>
        <p:txBody>
          <a:bodyPr spcFirstLastPara="1" wrap="square" lIns="91433" tIns="45700" rIns="91433" bIns="45700" anchor="b" anchorCtr="0">
            <a:normAutofit fontScale="90000"/>
          </a:bodyPr>
          <a:lstStyle/>
          <a:p>
            <a:r>
              <a:rPr lang="en-GB" sz="2800" b="1"/>
              <a:t>The survey was completed by a diverse group in terms of key demographics, income, and attitude to climate change</a:t>
            </a:r>
            <a:endParaRPr sz="2800" b="1"/>
          </a:p>
        </p:txBody>
      </p:sp>
      <p:sp>
        <p:nvSpPr>
          <p:cNvPr id="88" name="Google Shape;88;p19"/>
          <p:cNvSpPr txBox="1">
            <a:spLocks noGrp="1"/>
          </p:cNvSpPr>
          <p:nvPr>
            <p:ph type="body" idx="1"/>
          </p:nvPr>
        </p:nvSpPr>
        <p:spPr>
          <a:xfrm>
            <a:off x="407988" y="1967023"/>
            <a:ext cx="9036000" cy="4054400"/>
          </a:xfrm>
          <a:prstGeom prst="rect">
            <a:avLst/>
          </a:prstGeom>
        </p:spPr>
        <p:txBody>
          <a:bodyPr spcFirstLastPara="1" wrap="square" lIns="91433" tIns="45700" rIns="91433" bIns="45700" anchor="t" anchorCtr="0">
            <a:normAutofit/>
          </a:bodyPr>
          <a:lstStyle/>
          <a:p>
            <a:pPr marL="0" indent="0">
              <a:buNone/>
            </a:pPr>
            <a:endParaRPr/>
          </a:p>
        </p:txBody>
      </p:sp>
      <p:pic>
        <p:nvPicPr>
          <p:cNvPr id="89" name="Google Shape;89;p19"/>
          <p:cNvPicPr preferRelativeResize="0"/>
          <p:nvPr/>
        </p:nvPicPr>
        <p:blipFill rotWithShape="1">
          <a:blip r:embed="rId3">
            <a:alphaModFix/>
          </a:blip>
          <a:srcRect l="3790" t="27388"/>
          <a:stretch/>
        </p:blipFill>
        <p:spPr>
          <a:xfrm>
            <a:off x="540000" y="1446371"/>
            <a:ext cx="10776568" cy="46950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407988" y="368300"/>
            <a:ext cx="9036000" cy="1322400"/>
          </a:xfrm>
          <a:prstGeom prst="rect">
            <a:avLst/>
          </a:prstGeom>
        </p:spPr>
        <p:txBody>
          <a:bodyPr spcFirstLastPara="1" wrap="square" lIns="91433" tIns="45700" rIns="91433" bIns="45700" anchor="b" anchorCtr="0">
            <a:normAutofit/>
          </a:bodyPr>
          <a:lstStyle/>
          <a:p>
            <a:endParaRPr/>
          </a:p>
        </p:txBody>
      </p:sp>
      <p:sp>
        <p:nvSpPr>
          <p:cNvPr id="95" name="Google Shape;95;p20"/>
          <p:cNvSpPr txBox="1">
            <a:spLocks noGrp="1"/>
          </p:cNvSpPr>
          <p:nvPr>
            <p:ph type="body" idx="1"/>
          </p:nvPr>
        </p:nvSpPr>
        <p:spPr>
          <a:xfrm>
            <a:off x="407988" y="1967023"/>
            <a:ext cx="9036000" cy="4054400"/>
          </a:xfrm>
          <a:prstGeom prst="rect">
            <a:avLst/>
          </a:prstGeom>
        </p:spPr>
        <p:txBody>
          <a:bodyPr spcFirstLastPara="1" wrap="square" lIns="91433" tIns="45700" rIns="91433" bIns="45700" anchor="t" anchorCtr="0">
            <a:normAutofit/>
          </a:bodyPr>
          <a:lstStyle/>
          <a:p>
            <a:pPr marL="0" indent="0">
              <a:buNone/>
            </a:pPr>
            <a:endParaRPr/>
          </a:p>
        </p:txBody>
      </p:sp>
      <p:pic>
        <p:nvPicPr>
          <p:cNvPr id="96" name="Google Shape;96;p20"/>
          <p:cNvPicPr preferRelativeResize="0"/>
          <p:nvPr/>
        </p:nvPicPr>
        <p:blipFill>
          <a:blip r:embed="rId3">
            <a:alphaModFix/>
          </a:blip>
          <a:stretch>
            <a:fillRect/>
          </a:stretch>
        </p:blipFill>
        <p:spPr>
          <a:xfrm>
            <a:off x="2249685" y="464400"/>
            <a:ext cx="7353300" cy="607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407988" y="368300"/>
            <a:ext cx="9036000" cy="1322400"/>
          </a:xfrm>
          <a:prstGeom prst="rect">
            <a:avLst/>
          </a:prstGeom>
        </p:spPr>
        <p:txBody>
          <a:bodyPr spcFirstLastPara="1" wrap="square" lIns="91433" tIns="45700" rIns="91433" bIns="45700" anchor="b" anchorCtr="0">
            <a:normAutofit/>
          </a:bodyPr>
          <a:lstStyle/>
          <a:p>
            <a:endParaRPr/>
          </a:p>
        </p:txBody>
      </p:sp>
      <p:sp>
        <p:nvSpPr>
          <p:cNvPr id="102" name="Google Shape;102;p21"/>
          <p:cNvSpPr txBox="1">
            <a:spLocks noGrp="1"/>
          </p:cNvSpPr>
          <p:nvPr>
            <p:ph type="body" idx="1"/>
          </p:nvPr>
        </p:nvSpPr>
        <p:spPr>
          <a:xfrm>
            <a:off x="407988" y="1967023"/>
            <a:ext cx="9036000" cy="4054400"/>
          </a:xfrm>
          <a:prstGeom prst="rect">
            <a:avLst/>
          </a:prstGeom>
        </p:spPr>
        <p:txBody>
          <a:bodyPr spcFirstLastPara="1" wrap="square" lIns="91433" tIns="45700" rIns="91433" bIns="45700" anchor="t" anchorCtr="0">
            <a:normAutofit/>
          </a:bodyPr>
          <a:lstStyle/>
          <a:p>
            <a:pPr marL="0" indent="0">
              <a:buNone/>
            </a:pPr>
            <a:endParaRPr/>
          </a:p>
        </p:txBody>
      </p:sp>
      <p:pic>
        <p:nvPicPr>
          <p:cNvPr id="103" name="Google Shape;103;p21"/>
          <p:cNvPicPr preferRelativeResize="0"/>
          <p:nvPr/>
        </p:nvPicPr>
        <p:blipFill>
          <a:blip r:embed="rId3">
            <a:alphaModFix/>
          </a:blip>
          <a:stretch>
            <a:fillRect/>
          </a:stretch>
        </p:blipFill>
        <p:spPr>
          <a:xfrm>
            <a:off x="1975501" y="55317"/>
            <a:ext cx="8052433" cy="67473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408000" y="259500"/>
            <a:ext cx="10213600" cy="834400"/>
          </a:xfrm>
          <a:prstGeom prst="rect">
            <a:avLst/>
          </a:prstGeom>
        </p:spPr>
        <p:txBody>
          <a:bodyPr spcFirstLastPara="1" wrap="square" lIns="91433" tIns="45700" rIns="91433" bIns="45700" anchor="b" anchorCtr="0">
            <a:normAutofit fontScale="90000"/>
          </a:bodyPr>
          <a:lstStyle/>
          <a:p>
            <a:r>
              <a:rPr lang="en-GB" sz="3200" b="1"/>
              <a:t>As expected, reported energy use, as measured by spending on energy bills, increases with income. </a:t>
            </a:r>
            <a:endParaRPr sz="3200" b="1"/>
          </a:p>
        </p:txBody>
      </p:sp>
      <p:sp>
        <p:nvSpPr>
          <p:cNvPr id="109" name="Google Shape;109;p22"/>
          <p:cNvSpPr txBox="1">
            <a:spLocks noGrp="1"/>
          </p:cNvSpPr>
          <p:nvPr>
            <p:ph type="body" idx="1"/>
          </p:nvPr>
        </p:nvSpPr>
        <p:spPr>
          <a:xfrm>
            <a:off x="407988" y="1967023"/>
            <a:ext cx="9036000" cy="4054400"/>
          </a:xfrm>
          <a:prstGeom prst="rect">
            <a:avLst/>
          </a:prstGeom>
        </p:spPr>
        <p:txBody>
          <a:bodyPr spcFirstLastPara="1" wrap="square" lIns="91433" tIns="45700" rIns="91433" bIns="45700" anchor="t" anchorCtr="0">
            <a:normAutofit/>
          </a:bodyPr>
          <a:lstStyle/>
          <a:p>
            <a:pPr marL="0" indent="0">
              <a:buNone/>
            </a:pPr>
            <a:endParaRPr/>
          </a:p>
        </p:txBody>
      </p:sp>
      <p:pic>
        <p:nvPicPr>
          <p:cNvPr id="110" name="Google Shape;110;p22"/>
          <p:cNvPicPr preferRelativeResize="0"/>
          <p:nvPr/>
        </p:nvPicPr>
        <p:blipFill>
          <a:blip r:embed="rId3">
            <a:alphaModFix/>
          </a:blip>
          <a:stretch>
            <a:fillRect/>
          </a:stretch>
        </p:blipFill>
        <p:spPr>
          <a:xfrm>
            <a:off x="2228707" y="1093901"/>
            <a:ext cx="7997160" cy="5668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408000" y="368300"/>
            <a:ext cx="9036000" cy="606000"/>
          </a:xfrm>
          <a:prstGeom prst="rect">
            <a:avLst/>
          </a:prstGeom>
        </p:spPr>
        <p:txBody>
          <a:bodyPr spcFirstLastPara="1" wrap="square" lIns="91433" tIns="45700" rIns="91433" bIns="45700" anchor="b" anchorCtr="0">
            <a:normAutofit/>
          </a:bodyPr>
          <a:lstStyle/>
          <a:p>
            <a:r>
              <a:rPr lang="en-GB" sz="3067" b="1"/>
              <a:t>Energy use and property type</a:t>
            </a:r>
            <a:endParaRPr sz="3067" b="1"/>
          </a:p>
        </p:txBody>
      </p:sp>
      <p:sp>
        <p:nvSpPr>
          <p:cNvPr id="116" name="Google Shape;116;p23"/>
          <p:cNvSpPr txBox="1">
            <a:spLocks noGrp="1"/>
          </p:cNvSpPr>
          <p:nvPr>
            <p:ph type="body" idx="1"/>
          </p:nvPr>
        </p:nvSpPr>
        <p:spPr>
          <a:xfrm>
            <a:off x="407988" y="1967023"/>
            <a:ext cx="9036000" cy="4054400"/>
          </a:xfrm>
          <a:prstGeom prst="rect">
            <a:avLst/>
          </a:prstGeom>
        </p:spPr>
        <p:txBody>
          <a:bodyPr spcFirstLastPara="1" wrap="square" lIns="91433" tIns="45700" rIns="91433" bIns="45700" anchor="t" anchorCtr="0">
            <a:normAutofit/>
          </a:bodyPr>
          <a:lstStyle/>
          <a:p>
            <a:pPr marL="0" indent="0">
              <a:buNone/>
            </a:pPr>
            <a:endParaRPr/>
          </a:p>
        </p:txBody>
      </p:sp>
      <p:pic>
        <p:nvPicPr>
          <p:cNvPr id="117" name="Google Shape;117;p23"/>
          <p:cNvPicPr preferRelativeResize="0"/>
          <p:nvPr/>
        </p:nvPicPr>
        <p:blipFill>
          <a:blip r:embed="rId3">
            <a:alphaModFix/>
          </a:blip>
          <a:stretch>
            <a:fillRect/>
          </a:stretch>
        </p:blipFill>
        <p:spPr>
          <a:xfrm>
            <a:off x="408000" y="1270302"/>
            <a:ext cx="10899531" cy="4898233"/>
          </a:xfrm>
          <a:prstGeom prst="rect">
            <a:avLst/>
          </a:prstGeom>
          <a:noFill/>
          <a:ln>
            <a:noFill/>
          </a:ln>
        </p:spPr>
      </p:pic>
      <p:sp>
        <p:nvSpPr>
          <p:cNvPr id="118" name="Google Shape;118;p23"/>
          <p:cNvSpPr/>
          <p:nvPr/>
        </p:nvSpPr>
        <p:spPr>
          <a:xfrm>
            <a:off x="1416533" y="1574533"/>
            <a:ext cx="2814000" cy="24464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2_Office Theme">
  <a:themeElements>
    <a:clrScheme name="NEY 1">
      <a:dk1>
        <a:srgbClr val="000000"/>
      </a:dk1>
      <a:lt1>
        <a:srgbClr val="FFFFFF"/>
      </a:lt1>
      <a:dk2>
        <a:srgbClr val="004141"/>
      </a:dk2>
      <a:lt2>
        <a:srgbClr val="E7E6E6"/>
      </a:lt2>
      <a:accent1>
        <a:srgbClr val="F08719"/>
      </a:accent1>
      <a:accent2>
        <a:srgbClr val="AABE32"/>
      </a:accent2>
      <a:accent3>
        <a:srgbClr val="B174B3"/>
      </a:accent3>
      <a:accent4>
        <a:srgbClr val="23B2AC"/>
      </a:accent4>
      <a:accent5>
        <a:srgbClr val="E16B6B"/>
      </a:accent5>
      <a:accent6>
        <a:srgbClr val="2C7380"/>
      </a:accent6>
      <a:hlink>
        <a:srgbClr val="004141"/>
      </a:hlink>
      <a:folHlink>
        <a:srgbClr val="5759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SYSC">
      <a:dk1>
        <a:srgbClr val="000000"/>
      </a:dk1>
      <a:lt1>
        <a:srgbClr val="FFFFFF"/>
      </a:lt1>
      <a:dk2>
        <a:srgbClr val="011F26"/>
      </a:dk2>
      <a:lt2>
        <a:srgbClr val="E7E6E6"/>
      </a:lt2>
      <a:accent1>
        <a:srgbClr val="025957"/>
      </a:accent1>
      <a:accent2>
        <a:srgbClr val="008E8B"/>
      </a:accent2>
      <a:accent3>
        <a:srgbClr val="10C1BE"/>
      </a:accent3>
      <a:accent4>
        <a:srgbClr val="C6FFEB"/>
      </a:accent4>
      <a:accent5>
        <a:srgbClr val="FFED00"/>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629</Words>
  <Application>Microsoft Office PowerPoint</Application>
  <PresentationFormat>Widescreen</PresentationFormat>
  <Paragraphs>40</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Aptos</vt:lpstr>
      <vt:lpstr>Arial</vt:lpstr>
      <vt:lpstr>Calibri</vt:lpstr>
      <vt:lpstr>Calibri Light</vt:lpstr>
      <vt:lpstr>Source Sans Pro</vt:lpstr>
      <vt:lpstr>2_Office Theme</vt:lpstr>
      <vt:lpstr>9_Office Theme</vt:lpstr>
      <vt:lpstr>Household Energy Use Survey</vt:lpstr>
      <vt:lpstr>Energy Use Survey  Selected Results </vt:lpstr>
      <vt:lpstr>Why study consumption habits?</vt:lpstr>
      <vt:lpstr>Energy Use Survey</vt:lpstr>
      <vt:lpstr>The survey was completed by a diverse group in terms of key demographics, income, and attitude to climate change</vt:lpstr>
      <vt:lpstr>PowerPoint Presentation</vt:lpstr>
      <vt:lpstr>PowerPoint Presentation</vt:lpstr>
      <vt:lpstr>As expected, reported energy use, as measured by spending on energy bills, increases with income. </vt:lpstr>
      <vt:lpstr>Energy use and property type</vt:lpstr>
      <vt:lpstr>A quarter of respondents said they found it extremely or somewhat difficult to pay their utility bills. </vt:lpstr>
      <vt:lpstr>Nearly half of those is social rented accommodation said they found it somewhat or extremely difficult to pay their energy bills, compared to around 20% of those who own their home. </vt:lpstr>
      <vt:lpstr>Are you able to keep your home warm enough?</vt:lpstr>
      <vt:lpstr>High awareness of energy consumption: 76% of respondents report that they often think about ways to save energy at home Most respondents engaged in some energy saving behaviour, such as wearing extra layers with most saying they did so to reduce the cost of energy</vt:lpstr>
      <vt:lpstr>PowerPoint Presentation</vt:lpstr>
      <vt:lpstr>Not wanting a heat pump increases with age and decreases with income</vt:lpstr>
      <vt:lpstr>Social networks were identified as key sources of information on energy use. Family and friends were rated as the source respondents had most confidence in to provide them with information on energy </vt:lpstr>
      <vt:lpstr>What’s next?</vt:lpstr>
    </vt:vector>
  </TitlesOfParts>
  <Company>Tees Valley Combined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Clarke</dc:creator>
  <cp:lastModifiedBy>Katie Clarke</cp:lastModifiedBy>
  <cp:revision>1</cp:revision>
  <dcterms:created xsi:type="dcterms:W3CDTF">2024-11-18T10:10:39Z</dcterms:created>
  <dcterms:modified xsi:type="dcterms:W3CDTF">2024-11-18T10:11:01Z</dcterms:modified>
</cp:coreProperties>
</file>