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8"/>
  </p:notesMasterIdLst>
  <p:sldIdLst>
    <p:sldId id="643" r:id="rId3"/>
    <p:sldId id="460" r:id="rId4"/>
    <p:sldId id="461" r:id="rId5"/>
    <p:sldId id="466" r:id="rId6"/>
    <p:sldId id="470" r:id="rId7"/>
    <p:sldId id="468" r:id="rId8"/>
    <p:sldId id="463" r:id="rId9"/>
    <p:sldId id="469" r:id="rId10"/>
    <p:sldId id="462" r:id="rId11"/>
    <p:sldId id="472" r:id="rId12"/>
    <p:sldId id="281" r:id="rId13"/>
    <p:sldId id="285" r:id="rId14"/>
    <p:sldId id="633" r:id="rId15"/>
    <p:sldId id="634" r:id="rId16"/>
    <p:sldId id="63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Clarke" userId="92d3f74f-b5d5-4f94-999c-0e4afc35acfe" providerId="ADAL" clId="{10476323-2DCC-42B8-AD35-DDCC79EFB830}"/>
    <pc:docChg chg="delSld">
      <pc:chgData name="Katie Clarke" userId="92d3f74f-b5d5-4f94-999c-0e4afc35acfe" providerId="ADAL" clId="{10476323-2DCC-42B8-AD35-DDCC79EFB830}" dt="2024-11-18T10:18:52.998" v="0" actId="2696"/>
      <pc:docMkLst>
        <pc:docMk/>
      </pc:docMkLst>
      <pc:sldChg chg="del">
        <pc:chgData name="Katie Clarke" userId="92d3f74f-b5d5-4f94-999c-0e4afc35acfe" providerId="ADAL" clId="{10476323-2DCC-42B8-AD35-DDCC79EFB830}" dt="2024-11-18T10:18:52.998" v="0" actId="2696"/>
        <pc:sldMkLst>
          <pc:docMk/>
          <pc:sldMk cId="798126531" sldId="47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C2A82-A7C3-460B-A4AD-F5C5367C53EA}" type="doc">
      <dgm:prSet loTypeId="urn:microsoft.com/office/officeart/2005/8/layout/vList3" loCatId="picture" qsTypeId="urn:microsoft.com/office/officeart/2005/8/quickstyle/simple1" qsCatId="simple" csTypeId="urn:microsoft.com/office/officeart/2005/8/colors/colorful2" csCatId="colorful" phldr="1"/>
      <dgm:spPr/>
    </dgm:pt>
    <dgm:pt modelId="{2E6D4BDD-C531-4EAC-A22E-E1300C055734}">
      <dgm:prSet phldrT="[Text]"/>
      <dgm:spPr/>
      <dgm:t>
        <a:bodyPr/>
        <a:lstStyle/>
        <a:p>
          <a:r>
            <a:rPr lang="en-GB" dirty="0"/>
            <a:t>Abbie Raynes</a:t>
          </a:r>
        </a:p>
        <a:p>
          <a:r>
            <a:rPr lang="en-GB" dirty="0"/>
            <a:t>Net Zero Hub Project Manager and Community Energy Lead</a:t>
          </a:r>
        </a:p>
      </dgm:t>
    </dgm:pt>
    <dgm:pt modelId="{B1B65243-C584-43E2-9F6E-6A8851133EE3}" type="parTrans" cxnId="{976A1A92-31D0-41E5-960B-F21CB7ABFAA6}">
      <dgm:prSet/>
      <dgm:spPr/>
      <dgm:t>
        <a:bodyPr/>
        <a:lstStyle/>
        <a:p>
          <a:endParaRPr lang="en-GB"/>
        </a:p>
      </dgm:t>
    </dgm:pt>
    <dgm:pt modelId="{E022B495-3BAA-49F3-A1C0-6D8B2C1992CE}" type="sibTrans" cxnId="{976A1A92-31D0-41E5-960B-F21CB7ABFAA6}">
      <dgm:prSet/>
      <dgm:spPr/>
      <dgm:t>
        <a:bodyPr/>
        <a:lstStyle/>
        <a:p>
          <a:endParaRPr lang="en-GB"/>
        </a:p>
      </dgm:t>
    </dgm:pt>
    <dgm:pt modelId="{9A0D4CA7-CB5D-4870-B473-714DE3A77BA6}">
      <dgm:prSet phldrT="[Text]"/>
      <dgm:spPr/>
      <dgm:t>
        <a:bodyPr/>
        <a:lstStyle/>
        <a:p>
          <a:r>
            <a:rPr lang="en-GB" dirty="0"/>
            <a:t>Sue Manson</a:t>
          </a:r>
        </a:p>
        <a:p>
          <a:r>
            <a:rPr lang="en-GB" dirty="0"/>
            <a:t>Community Energy Development Officer</a:t>
          </a:r>
        </a:p>
      </dgm:t>
    </dgm:pt>
    <dgm:pt modelId="{6CF0E4B4-4E38-4B1A-8996-4361B1CEC775}" type="parTrans" cxnId="{C768A052-AE78-4FB3-9C3C-A308ECB625D1}">
      <dgm:prSet/>
      <dgm:spPr/>
      <dgm:t>
        <a:bodyPr/>
        <a:lstStyle/>
        <a:p>
          <a:endParaRPr lang="en-GB"/>
        </a:p>
      </dgm:t>
    </dgm:pt>
    <dgm:pt modelId="{76118309-E997-41E2-A8BB-B42693AB6BFC}" type="sibTrans" cxnId="{C768A052-AE78-4FB3-9C3C-A308ECB625D1}">
      <dgm:prSet/>
      <dgm:spPr/>
      <dgm:t>
        <a:bodyPr/>
        <a:lstStyle/>
        <a:p>
          <a:endParaRPr lang="en-GB"/>
        </a:p>
      </dgm:t>
    </dgm:pt>
    <dgm:pt modelId="{9645AACB-B031-447C-972A-AB833B038784}">
      <dgm:prSet phldrT="[Text]"/>
      <dgm:spPr/>
      <dgm:t>
        <a:bodyPr/>
        <a:lstStyle/>
        <a:p>
          <a:r>
            <a:rPr lang="en-GB" dirty="0"/>
            <a:t>Emma Dowson</a:t>
          </a:r>
        </a:p>
        <a:p>
          <a:r>
            <a:rPr lang="en-GB" dirty="0"/>
            <a:t>Project Officer for Community Energy</a:t>
          </a:r>
        </a:p>
      </dgm:t>
    </dgm:pt>
    <dgm:pt modelId="{80DC94EC-B135-4046-98DE-F66B09D33555}" type="parTrans" cxnId="{F810317A-25D6-4A98-B6B0-87B79D69BB3C}">
      <dgm:prSet/>
      <dgm:spPr/>
      <dgm:t>
        <a:bodyPr/>
        <a:lstStyle/>
        <a:p>
          <a:endParaRPr lang="en-GB"/>
        </a:p>
      </dgm:t>
    </dgm:pt>
    <dgm:pt modelId="{BF8E5503-DA0B-4D8C-84BD-F4EEF051B326}" type="sibTrans" cxnId="{F810317A-25D6-4A98-B6B0-87B79D69BB3C}">
      <dgm:prSet/>
      <dgm:spPr/>
      <dgm:t>
        <a:bodyPr/>
        <a:lstStyle/>
        <a:p>
          <a:endParaRPr lang="en-GB"/>
        </a:p>
      </dgm:t>
    </dgm:pt>
    <dgm:pt modelId="{BAD32928-83A4-4B1C-96EC-334CED9AB62C}" type="pres">
      <dgm:prSet presAssocID="{38BC2A82-A7C3-460B-A4AD-F5C5367C53EA}" presName="linearFlow" presStyleCnt="0">
        <dgm:presLayoutVars>
          <dgm:dir/>
          <dgm:resizeHandles val="exact"/>
        </dgm:presLayoutVars>
      </dgm:prSet>
      <dgm:spPr/>
    </dgm:pt>
    <dgm:pt modelId="{C7C0D4D9-0AF7-405C-9611-67D7FC2FA457}" type="pres">
      <dgm:prSet presAssocID="{2E6D4BDD-C531-4EAC-A22E-E1300C055734}" presName="composite" presStyleCnt="0"/>
      <dgm:spPr/>
    </dgm:pt>
    <dgm:pt modelId="{5BF6BDB6-DDB0-4F5F-AFB0-0F36A4D70056}" type="pres">
      <dgm:prSet presAssocID="{2E6D4BDD-C531-4EAC-A22E-E1300C055734}"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62AC773A-6052-4409-9147-39860E9C88F3}" type="pres">
      <dgm:prSet presAssocID="{2E6D4BDD-C531-4EAC-A22E-E1300C055734}" presName="txShp" presStyleLbl="node1" presStyleIdx="0" presStyleCnt="3">
        <dgm:presLayoutVars>
          <dgm:bulletEnabled val="1"/>
        </dgm:presLayoutVars>
      </dgm:prSet>
      <dgm:spPr/>
    </dgm:pt>
    <dgm:pt modelId="{D3418ECC-7686-44FC-B53A-09073F8AEB0E}" type="pres">
      <dgm:prSet presAssocID="{E022B495-3BAA-49F3-A1C0-6D8B2C1992CE}" presName="spacing" presStyleCnt="0"/>
      <dgm:spPr/>
    </dgm:pt>
    <dgm:pt modelId="{DE2C61E1-5494-4135-9B32-37DF1D6BFD3F}" type="pres">
      <dgm:prSet presAssocID="{9A0D4CA7-CB5D-4870-B473-714DE3A77BA6}" presName="composite" presStyleCnt="0"/>
      <dgm:spPr/>
    </dgm:pt>
    <dgm:pt modelId="{543AF86B-272B-425B-8809-E2F562C0DD8C}" type="pres">
      <dgm:prSet presAssocID="{9A0D4CA7-CB5D-4870-B473-714DE3A77BA6}"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51AA63D6-8AA2-4DDE-B961-514B29D44696}" type="pres">
      <dgm:prSet presAssocID="{9A0D4CA7-CB5D-4870-B473-714DE3A77BA6}" presName="txShp" presStyleLbl="node1" presStyleIdx="1" presStyleCnt="3">
        <dgm:presLayoutVars>
          <dgm:bulletEnabled val="1"/>
        </dgm:presLayoutVars>
      </dgm:prSet>
      <dgm:spPr/>
    </dgm:pt>
    <dgm:pt modelId="{1894B9F3-8EF5-43A3-8A55-1FC71B480C77}" type="pres">
      <dgm:prSet presAssocID="{76118309-E997-41E2-A8BB-B42693AB6BFC}" presName="spacing" presStyleCnt="0"/>
      <dgm:spPr/>
    </dgm:pt>
    <dgm:pt modelId="{285D3848-C213-4A7E-A93D-5CAA23837BEE}" type="pres">
      <dgm:prSet presAssocID="{9645AACB-B031-447C-972A-AB833B038784}" presName="composite" presStyleCnt="0"/>
      <dgm:spPr/>
    </dgm:pt>
    <dgm:pt modelId="{500DFA95-8082-45A2-9B51-8F1121F15AF5}" type="pres">
      <dgm:prSet presAssocID="{9645AACB-B031-447C-972A-AB833B03878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1F8AB869-D73C-457F-8E17-6C7984AF687C}" type="pres">
      <dgm:prSet presAssocID="{9645AACB-B031-447C-972A-AB833B038784}" presName="txShp" presStyleLbl="node1" presStyleIdx="2" presStyleCnt="3">
        <dgm:presLayoutVars>
          <dgm:bulletEnabled val="1"/>
        </dgm:presLayoutVars>
      </dgm:prSet>
      <dgm:spPr/>
    </dgm:pt>
  </dgm:ptLst>
  <dgm:cxnLst>
    <dgm:cxn modelId="{3F7EA628-E7E8-4C58-AF4D-8AE7CBCBEE9C}" type="presOf" srcId="{9A0D4CA7-CB5D-4870-B473-714DE3A77BA6}" destId="{51AA63D6-8AA2-4DDE-B961-514B29D44696}" srcOrd="0" destOrd="0" presId="urn:microsoft.com/office/officeart/2005/8/layout/vList3"/>
    <dgm:cxn modelId="{2551E139-3AEB-4A23-A52E-80BC834F457B}" type="presOf" srcId="{38BC2A82-A7C3-460B-A4AD-F5C5367C53EA}" destId="{BAD32928-83A4-4B1C-96EC-334CED9AB62C}" srcOrd="0" destOrd="0" presId="urn:microsoft.com/office/officeart/2005/8/layout/vList3"/>
    <dgm:cxn modelId="{0C9E0843-2659-445A-8F13-FC4788BF727C}" type="presOf" srcId="{9645AACB-B031-447C-972A-AB833B038784}" destId="{1F8AB869-D73C-457F-8E17-6C7984AF687C}" srcOrd="0" destOrd="0" presId="urn:microsoft.com/office/officeart/2005/8/layout/vList3"/>
    <dgm:cxn modelId="{C768A052-AE78-4FB3-9C3C-A308ECB625D1}" srcId="{38BC2A82-A7C3-460B-A4AD-F5C5367C53EA}" destId="{9A0D4CA7-CB5D-4870-B473-714DE3A77BA6}" srcOrd="1" destOrd="0" parTransId="{6CF0E4B4-4E38-4B1A-8996-4361B1CEC775}" sibTransId="{76118309-E997-41E2-A8BB-B42693AB6BFC}"/>
    <dgm:cxn modelId="{F810317A-25D6-4A98-B6B0-87B79D69BB3C}" srcId="{38BC2A82-A7C3-460B-A4AD-F5C5367C53EA}" destId="{9645AACB-B031-447C-972A-AB833B038784}" srcOrd="2" destOrd="0" parTransId="{80DC94EC-B135-4046-98DE-F66B09D33555}" sibTransId="{BF8E5503-DA0B-4D8C-84BD-F4EEF051B326}"/>
    <dgm:cxn modelId="{976A1A92-31D0-41E5-960B-F21CB7ABFAA6}" srcId="{38BC2A82-A7C3-460B-A4AD-F5C5367C53EA}" destId="{2E6D4BDD-C531-4EAC-A22E-E1300C055734}" srcOrd="0" destOrd="0" parTransId="{B1B65243-C584-43E2-9F6E-6A8851133EE3}" sibTransId="{E022B495-3BAA-49F3-A1C0-6D8B2C1992CE}"/>
    <dgm:cxn modelId="{C70E7093-830D-4C97-883A-87DEFCA1B466}" type="presOf" srcId="{2E6D4BDD-C531-4EAC-A22E-E1300C055734}" destId="{62AC773A-6052-4409-9147-39860E9C88F3}" srcOrd="0" destOrd="0" presId="urn:microsoft.com/office/officeart/2005/8/layout/vList3"/>
    <dgm:cxn modelId="{A6A14F41-309C-40F7-8EFE-A5FCB7A4D000}" type="presParOf" srcId="{BAD32928-83A4-4B1C-96EC-334CED9AB62C}" destId="{C7C0D4D9-0AF7-405C-9611-67D7FC2FA457}" srcOrd="0" destOrd="0" presId="urn:microsoft.com/office/officeart/2005/8/layout/vList3"/>
    <dgm:cxn modelId="{40C2591D-27CD-4AE9-8020-850727306B64}" type="presParOf" srcId="{C7C0D4D9-0AF7-405C-9611-67D7FC2FA457}" destId="{5BF6BDB6-DDB0-4F5F-AFB0-0F36A4D70056}" srcOrd="0" destOrd="0" presId="urn:microsoft.com/office/officeart/2005/8/layout/vList3"/>
    <dgm:cxn modelId="{8B18BBA3-2C6D-4BA9-B0BD-5E49C2F3E145}" type="presParOf" srcId="{C7C0D4D9-0AF7-405C-9611-67D7FC2FA457}" destId="{62AC773A-6052-4409-9147-39860E9C88F3}" srcOrd="1" destOrd="0" presId="urn:microsoft.com/office/officeart/2005/8/layout/vList3"/>
    <dgm:cxn modelId="{D2BBB633-9606-4944-9F16-456C03BD393A}" type="presParOf" srcId="{BAD32928-83A4-4B1C-96EC-334CED9AB62C}" destId="{D3418ECC-7686-44FC-B53A-09073F8AEB0E}" srcOrd="1" destOrd="0" presId="urn:microsoft.com/office/officeart/2005/8/layout/vList3"/>
    <dgm:cxn modelId="{38E477B2-CBA9-46DC-BEEC-AA6A4B8E8EE3}" type="presParOf" srcId="{BAD32928-83A4-4B1C-96EC-334CED9AB62C}" destId="{DE2C61E1-5494-4135-9B32-37DF1D6BFD3F}" srcOrd="2" destOrd="0" presId="urn:microsoft.com/office/officeart/2005/8/layout/vList3"/>
    <dgm:cxn modelId="{7BBBEA21-032E-4A44-88C8-5C4E374F7960}" type="presParOf" srcId="{DE2C61E1-5494-4135-9B32-37DF1D6BFD3F}" destId="{543AF86B-272B-425B-8809-E2F562C0DD8C}" srcOrd="0" destOrd="0" presId="urn:microsoft.com/office/officeart/2005/8/layout/vList3"/>
    <dgm:cxn modelId="{36E71C12-902F-4368-9060-F8D763353AA2}" type="presParOf" srcId="{DE2C61E1-5494-4135-9B32-37DF1D6BFD3F}" destId="{51AA63D6-8AA2-4DDE-B961-514B29D44696}" srcOrd="1" destOrd="0" presId="urn:microsoft.com/office/officeart/2005/8/layout/vList3"/>
    <dgm:cxn modelId="{4B22B97B-EBEC-4FCA-8CCA-93F4422008D6}" type="presParOf" srcId="{BAD32928-83A4-4B1C-96EC-334CED9AB62C}" destId="{1894B9F3-8EF5-43A3-8A55-1FC71B480C77}" srcOrd="3" destOrd="0" presId="urn:microsoft.com/office/officeart/2005/8/layout/vList3"/>
    <dgm:cxn modelId="{12212AAE-C628-45EA-AD7D-58509C7DCB5F}" type="presParOf" srcId="{BAD32928-83A4-4B1C-96EC-334CED9AB62C}" destId="{285D3848-C213-4A7E-A93D-5CAA23837BEE}" srcOrd="4" destOrd="0" presId="urn:microsoft.com/office/officeart/2005/8/layout/vList3"/>
    <dgm:cxn modelId="{8F992F27-55DB-41F9-8B9A-2BD5D6EF64C6}" type="presParOf" srcId="{285D3848-C213-4A7E-A93D-5CAA23837BEE}" destId="{500DFA95-8082-45A2-9B51-8F1121F15AF5}" srcOrd="0" destOrd="0" presId="urn:microsoft.com/office/officeart/2005/8/layout/vList3"/>
    <dgm:cxn modelId="{3D4BDE3F-36D5-4CD8-8339-62BCC8A43A74}" type="presParOf" srcId="{285D3848-C213-4A7E-A93D-5CAA23837BEE}" destId="{1F8AB869-D73C-457F-8E17-6C7984AF687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58E989-8516-4898-A04E-E782ADC662F1}" type="doc">
      <dgm:prSet loTypeId="urn:microsoft.com/office/officeart/2005/8/layout/vList3" loCatId="picture" qsTypeId="urn:microsoft.com/office/officeart/2005/8/quickstyle/simple1" qsCatId="simple" csTypeId="urn:microsoft.com/office/officeart/2005/8/colors/colorful1" csCatId="colorful" phldr="1"/>
      <dgm:spPr/>
    </dgm:pt>
    <dgm:pt modelId="{72DB60A4-0A35-4F73-B281-30B608CB8123}">
      <dgm:prSet phldrT="[Text]"/>
      <dgm:spPr/>
      <dgm:t>
        <a:bodyPr/>
        <a:lstStyle/>
        <a:p>
          <a:r>
            <a:rPr lang="en-GB" b="0" i="0" u="none" dirty="0"/>
            <a:t>Lizzie Lunn - (North Of Tyne) </a:t>
          </a:r>
        </a:p>
        <a:p>
          <a:r>
            <a:rPr lang="en-GB" b="0" i="0" u="none" dirty="0"/>
            <a:t>Elizabeth.Lunn@northoftyne-ca.gov.uk</a:t>
          </a:r>
          <a:endParaRPr lang="en-GB" dirty="0"/>
        </a:p>
      </dgm:t>
    </dgm:pt>
    <dgm:pt modelId="{97A09B35-5791-4FF7-80C3-6178CBB8A4E3}" type="parTrans" cxnId="{AF6F093F-B0FE-4E30-B0A8-208052470359}">
      <dgm:prSet/>
      <dgm:spPr/>
      <dgm:t>
        <a:bodyPr/>
        <a:lstStyle/>
        <a:p>
          <a:endParaRPr lang="en-GB"/>
        </a:p>
      </dgm:t>
    </dgm:pt>
    <dgm:pt modelId="{94AF85CB-A8D8-43E6-915C-C1F12F99DD63}" type="sibTrans" cxnId="{AF6F093F-B0FE-4E30-B0A8-208052470359}">
      <dgm:prSet/>
      <dgm:spPr/>
      <dgm:t>
        <a:bodyPr/>
        <a:lstStyle/>
        <a:p>
          <a:endParaRPr lang="en-GB"/>
        </a:p>
      </dgm:t>
    </dgm:pt>
    <dgm:pt modelId="{64DA2B72-6C9E-4C33-AA18-D6B4834F7552}">
      <dgm:prSet phldrT="[Text]"/>
      <dgm:spPr/>
      <dgm:t>
        <a:bodyPr/>
        <a:lstStyle/>
        <a:p>
          <a:r>
            <a:rPr lang="en-GB" b="0" i="0" u="none" dirty="0"/>
            <a:t>George Lee (South Yorkshire) </a:t>
          </a:r>
          <a:r>
            <a:rPr lang="en-US" b="0" i="0" dirty="0"/>
            <a:t>​</a:t>
          </a:r>
        </a:p>
        <a:p>
          <a:r>
            <a:rPr lang="en-GB" b="0" i="0" u="none" dirty="0"/>
            <a:t>george.lee@southyorkshire-ca.gov.uk</a:t>
          </a:r>
          <a:endParaRPr lang="en-GB" dirty="0"/>
        </a:p>
      </dgm:t>
    </dgm:pt>
    <dgm:pt modelId="{C936A5B3-680C-4A87-84B4-E7FB9930FE7A}" type="parTrans" cxnId="{9DEF53F3-8A4F-4779-9886-F0F91F8117CB}">
      <dgm:prSet/>
      <dgm:spPr/>
      <dgm:t>
        <a:bodyPr/>
        <a:lstStyle/>
        <a:p>
          <a:endParaRPr lang="en-GB"/>
        </a:p>
      </dgm:t>
    </dgm:pt>
    <dgm:pt modelId="{4E76CDF2-C361-429B-9B3A-0546FB4A26F3}" type="sibTrans" cxnId="{9DEF53F3-8A4F-4779-9886-F0F91F8117CB}">
      <dgm:prSet/>
      <dgm:spPr/>
      <dgm:t>
        <a:bodyPr/>
        <a:lstStyle/>
        <a:p>
          <a:endParaRPr lang="en-GB"/>
        </a:p>
      </dgm:t>
    </dgm:pt>
    <dgm:pt modelId="{74211845-5A98-43CB-9535-37FF082F7CC7}">
      <dgm:prSet phldrT="[Text]"/>
      <dgm:spPr/>
      <dgm:t>
        <a:bodyPr/>
        <a:lstStyle/>
        <a:p>
          <a:r>
            <a:rPr lang="fi-FI" b="0" i="0" u="none" dirty="0"/>
            <a:t>Karen Rossell (York and North Yorkshire) </a:t>
          </a:r>
        </a:p>
        <a:p>
          <a:r>
            <a:rPr lang="en-GB" b="0" i="0" u="none" dirty="0"/>
            <a:t>Karen.Rossell@yorknorthyorks-ca.gov.uk</a:t>
          </a:r>
          <a:endParaRPr lang="en-GB" dirty="0"/>
        </a:p>
      </dgm:t>
    </dgm:pt>
    <dgm:pt modelId="{E19DCBAE-15D0-45DF-B9AB-E3F3C771FA04}" type="parTrans" cxnId="{6FA32625-44F0-4757-AB72-10B3996DAC6B}">
      <dgm:prSet/>
      <dgm:spPr/>
      <dgm:t>
        <a:bodyPr/>
        <a:lstStyle/>
        <a:p>
          <a:endParaRPr lang="en-GB"/>
        </a:p>
      </dgm:t>
    </dgm:pt>
    <dgm:pt modelId="{DE301875-1ED8-49ED-B0A8-FA59C8EBC1FF}" type="sibTrans" cxnId="{6FA32625-44F0-4757-AB72-10B3996DAC6B}">
      <dgm:prSet/>
      <dgm:spPr/>
      <dgm:t>
        <a:bodyPr/>
        <a:lstStyle/>
        <a:p>
          <a:endParaRPr lang="en-GB"/>
        </a:p>
      </dgm:t>
    </dgm:pt>
    <dgm:pt modelId="{ED35CA19-7EB9-41E0-B469-6055018409A7}">
      <dgm:prSet/>
      <dgm:spPr/>
      <dgm:t>
        <a:bodyPr/>
        <a:lstStyle/>
        <a:p>
          <a:r>
            <a:rPr lang="en-GB" b="0" i="0" u="none" dirty="0"/>
            <a:t>Harry Baross (Hull and East Riding) </a:t>
          </a:r>
        </a:p>
        <a:p>
          <a:r>
            <a:rPr lang="en-GB" b="0" i="0" u="none" dirty="0"/>
            <a:t>h.baross@heylep.com</a:t>
          </a:r>
          <a:endParaRPr lang="en-GB" dirty="0"/>
        </a:p>
      </dgm:t>
    </dgm:pt>
    <dgm:pt modelId="{049D4F15-15E8-4489-9E8B-6AEDB90957BC}" type="parTrans" cxnId="{B6EB8EB4-3ACD-49B6-9A9F-95474B809D17}">
      <dgm:prSet/>
      <dgm:spPr/>
      <dgm:t>
        <a:bodyPr/>
        <a:lstStyle/>
        <a:p>
          <a:endParaRPr lang="en-GB"/>
        </a:p>
      </dgm:t>
    </dgm:pt>
    <dgm:pt modelId="{DFEABADE-EB39-4C70-BD65-2CF77369B4EC}" type="sibTrans" cxnId="{B6EB8EB4-3ACD-49B6-9A9F-95474B809D17}">
      <dgm:prSet/>
      <dgm:spPr/>
      <dgm:t>
        <a:bodyPr/>
        <a:lstStyle/>
        <a:p>
          <a:endParaRPr lang="en-GB"/>
        </a:p>
      </dgm:t>
    </dgm:pt>
    <dgm:pt modelId="{FED85C0F-E0C6-4C6A-A2DD-9D395ED7A6D6}">
      <dgm:prSet/>
      <dgm:spPr/>
      <dgm:t>
        <a:bodyPr/>
        <a:lstStyle/>
        <a:p>
          <a:r>
            <a:rPr lang="en-GB" b="0" i="0" u="none"/>
            <a:t>Femi Omoniyi (West Yorkshire) Oluwafemi.Omoniyi@westyorks-ca.gov.uk</a:t>
          </a:r>
          <a:endParaRPr lang="en-GB"/>
        </a:p>
      </dgm:t>
    </dgm:pt>
    <dgm:pt modelId="{1E976464-1276-4106-B8B8-953448B31F1E}" type="parTrans" cxnId="{74CF5828-DF94-4C02-8BE5-C35D5CAE745D}">
      <dgm:prSet/>
      <dgm:spPr/>
      <dgm:t>
        <a:bodyPr/>
        <a:lstStyle/>
        <a:p>
          <a:endParaRPr lang="en-GB"/>
        </a:p>
      </dgm:t>
    </dgm:pt>
    <dgm:pt modelId="{386B27F6-85BC-42DE-9E77-599B888502C1}" type="sibTrans" cxnId="{74CF5828-DF94-4C02-8BE5-C35D5CAE745D}">
      <dgm:prSet/>
      <dgm:spPr/>
      <dgm:t>
        <a:bodyPr/>
        <a:lstStyle/>
        <a:p>
          <a:endParaRPr lang="en-GB"/>
        </a:p>
      </dgm:t>
    </dgm:pt>
    <dgm:pt modelId="{C6D3B37C-C6D6-4C91-83ED-EC0D46E5031C}" type="pres">
      <dgm:prSet presAssocID="{1658E989-8516-4898-A04E-E782ADC662F1}" presName="linearFlow" presStyleCnt="0">
        <dgm:presLayoutVars>
          <dgm:dir/>
          <dgm:resizeHandles val="exact"/>
        </dgm:presLayoutVars>
      </dgm:prSet>
      <dgm:spPr/>
    </dgm:pt>
    <dgm:pt modelId="{79E16698-3C67-4DAF-925A-56D526A9D6DF}" type="pres">
      <dgm:prSet presAssocID="{72DB60A4-0A35-4F73-B281-30B608CB8123}" presName="composite" presStyleCnt="0"/>
      <dgm:spPr/>
    </dgm:pt>
    <dgm:pt modelId="{30009FD0-292E-4B5F-8ACB-89ABB0CFCE66}" type="pres">
      <dgm:prSet presAssocID="{72DB60A4-0A35-4F73-B281-30B608CB8123}"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70EAF2C2-0F7D-43BB-A408-E2854CA4B27E}" type="pres">
      <dgm:prSet presAssocID="{72DB60A4-0A35-4F73-B281-30B608CB8123}" presName="txShp" presStyleLbl="node1" presStyleIdx="0" presStyleCnt="5">
        <dgm:presLayoutVars>
          <dgm:bulletEnabled val="1"/>
        </dgm:presLayoutVars>
      </dgm:prSet>
      <dgm:spPr/>
    </dgm:pt>
    <dgm:pt modelId="{E09692F3-189D-47EE-9BC9-C395EA85D63A}" type="pres">
      <dgm:prSet presAssocID="{94AF85CB-A8D8-43E6-915C-C1F12F99DD63}" presName="spacing" presStyleCnt="0"/>
      <dgm:spPr/>
    </dgm:pt>
    <dgm:pt modelId="{933DE5F1-3633-4E63-B592-7C4ED245BAE5}" type="pres">
      <dgm:prSet presAssocID="{64DA2B72-6C9E-4C33-AA18-D6B4834F7552}" presName="composite" presStyleCnt="0"/>
      <dgm:spPr/>
    </dgm:pt>
    <dgm:pt modelId="{34DD7EC7-1E6A-42DB-B33B-1DC80CBCF0BF}" type="pres">
      <dgm:prSet presAssocID="{64DA2B72-6C9E-4C33-AA18-D6B4834F7552}"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5C1BA1ED-4228-4FEB-B4AD-AB061CFCFAB8}" type="pres">
      <dgm:prSet presAssocID="{64DA2B72-6C9E-4C33-AA18-D6B4834F7552}" presName="txShp" presStyleLbl="node1" presStyleIdx="1" presStyleCnt="5">
        <dgm:presLayoutVars>
          <dgm:bulletEnabled val="1"/>
        </dgm:presLayoutVars>
      </dgm:prSet>
      <dgm:spPr/>
    </dgm:pt>
    <dgm:pt modelId="{ACA8326B-B151-4B2E-96DF-46313812A329}" type="pres">
      <dgm:prSet presAssocID="{4E76CDF2-C361-429B-9B3A-0546FB4A26F3}" presName="spacing" presStyleCnt="0"/>
      <dgm:spPr/>
    </dgm:pt>
    <dgm:pt modelId="{2E3C2F89-FEF7-4326-BC81-06950A875995}" type="pres">
      <dgm:prSet presAssocID="{FED85C0F-E0C6-4C6A-A2DD-9D395ED7A6D6}" presName="composite" presStyleCnt="0"/>
      <dgm:spPr/>
    </dgm:pt>
    <dgm:pt modelId="{3E668DB3-FA05-4785-8263-771290EB5CE3}" type="pres">
      <dgm:prSet presAssocID="{FED85C0F-E0C6-4C6A-A2DD-9D395ED7A6D6}"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pt>
    <dgm:pt modelId="{06BE7634-C993-40B8-ACE0-6176574B2659}" type="pres">
      <dgm:prSet presAssocID="{FED85C0F-E0C6-4C6A-A2DD-9D395ED7A6D6}" presName="txShp" presStyleLbl="node1" presStyleIdx="2" presStyleCnt="5">
        <dgm:presLayoutVars>
          <dgm:bulletEnabled val="1"/>
        </dgm:presLayoutVars>
      </dgm:prSet>
      <dgm:spPr/>
    </dgm:pt>
    <dgm:pt modelId="{FBC02F6C-18CB-414A-80D2-80777CA89F4E}" type="pres">
      <dgm:prSet presAssocID="{386B27F6-85BC-42DE-9E77-599B888502C1}" presName="spacing" presStyleCnt="0"/>
      <dgm:spPr/>
    </dgm:pt>
    <dgm:pt modelId="{F1CA0600-3933-44D3-A67F-35961F1A2A6C}" type="pres">
      <dgm:prSet presAssocID="{ED35CA19-7EB9-41E0-B469-6055018409A7}" presName="composite" presStyleCnt="0"/>
      <dgm:spPr/>
    </dgm:pt>
    <dgm:pt modelId="{12F6E9C6-2868-488C-88D5-84DA58E91684}" type="pres">
      <dgm:prSet presAssocID="{ED35CA19-7EB9-41E0-B469-6055018409A7}"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0000" b="-20000"/>
          </a:stretch>
        </a:blipFill>
      </dgm:spPr>
    </dgm:pt>
    <dgm:pt modelId="{19879A7C-7DFD-43B4-8E1F-A993A42B2B5B}" type="pres">
      <dgm:prSet presAssocID="{ED35CA19-7EB9-41E0-B469-6055018409A7}" presName="txShp" presStyleLbl="node1" presStyleIdx="3" presStyleCnt="5">
        <dgm:presLayoutVars>
          <dgm:bulletEnabled val="1"/>
        </dgm:presLayoutVars>
      </dgm:prSet>
      <dgm:spPr/>
    </dgm:pt>
    <dgm:pt modelId="{18DF9DA1-AABF-4B4D-8D78-AE092722719A}" type="pres">
      <dgm:prSet presAssocID="{DFEABADE-EB39-4C70-BD65-2CF77369B4EC}" presName="spacing" presStyleCnt="0"/>
      <dgm:spPr/>
    </dgm:pt>
    <dgm:pt modelId="{78F5D6C4-ADED-428B-9C41-A44A7A5300CB}" type="pres">
      <dgm:prSet presAssocID="{74211845-5A98-43CB-9535-37FF082F7CC7}" presName="composite" presStyleCnt="0"/>
      <dgm:spPr/>
    </dgm:pt>
    <dgm:pt modelId="{C71B8D0C-4766-4836-885F-611D26449EB5}" type="pres">
      <dgm:prSet presAssocID="{74211845-5A98-43CB-9535-37FF082F7CC7}"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dgm:spPr>
    </dgm:pt>
    <dgm:pt modelId="{CB4D6CD6-72BD-4038-9E75-8F7610C02B4C}" type="pres">
      <dgm:prSet presAssocID="{74211845-5A98-43CB-9535-37FF082F7CC7}" presName="txShp" presStyleLbl="node1" presStyleIdx="4" presStyleCnt="5">
        <dgm:presLayoutVars>
          <dgm:bulletEnabled val="1"/>
        </dgm:presLayoutVars>
      </dgm:prSet>
      <dgm:spPr/>
    </dgm:pt>
  </dgm:ptLst>
  <dgm:cxnLst>
    <dgm:cxn modelId="{88A82F1B-AFEE-4A38-9514-4BA1142798EE}" type="presOf" srcId="{72DB60A4-0A35-4F73-B281-30B608CB8123}" destId="{70EAF2C2-0F7D-43BB-A408-E2854CA4B27E}" srcOrd="0" destOrd="0" presId="urn:microsoft.com/office/officeart/2005/8/layout/vList3"/>
    <dgm:cxn modelId="{6FA32625-44F0-4757-AB72-10B3996DAC6B}" srcId="{1658E989-8516-4898-A04E-E782ADC662F1}" destId="{74211845-5A98-43CB-9535-37FF082F7CC7}" srcOrd="4" destOrd="0" parTransId="{E19DCBAE-15D0-45DF-B9AB-E3F3C771FA04}" sibTransId="{DE301875-1ED8-49ED-B0A8-FA59C8EBC1FF}"/>
    <dgm:cxn modelId="{74CF5828-DF94-4C02-8BE5-C35D5CAE745D}" srcId="{1658E989-8516-4898-A04E-E782ADC662F1}" destId="{FED85C0F-E0C6-4C6A-A2DD-9D395ED7A6D6}" srcOrd="2" destOrd="0" parTransId="{1E976464-1276-4106-B8B8-953448B31F1E}" sibTransId="{386B27F6-85BC-42DE-9E77-599B888502C1}"/>
    <dgm:cxn modelId="{AF6F093F-B0FE-4E30-B0A8-208052470359}" srcId="{1658E989-8516-4898-A04E-E782ADC662F1}" destId="{72DB60A4-0A35-4F73-B281-30B608CB8123}" srcOrd="0" destOrd="0" parTransId="{97A09B35-5791-4FF7-80C3-6178CBB8A4E3}" sibTransId="{94AF85CB-A8D8-43E6-915C-C1F12F99DD63}"/>
    <dgm:cxn modelId="{AE9AAB79-1DEA-4F78-AB83-C0BA7593B93D}" type="presOf" srcId="{ED35CA19-7EB9-41E0-B469-6055018409A7}" destId="{19879A7C-7DFD-43B4-8E1F-A993A42B2B5B}" srcOrd="0" destOrd="0" presId="urn:microsoft.com/office/officeart/2005/8/layout/vList3"/>
    <dgm:cxn modelId="{B6EB8EB4-3ACD-49B6-9A9F-95474B809D17}" srcId="{1658E989-8516-4898-A04E-E782ADC662F1}" destId="{ED35CA19-7EB9-41E0-B469-6055018409A7}" srcOrd="3" destOrd="0" parTransId="{049D4F15-15E8-4489-9E8B-6AEDB90957BC}" sibTransId="{DFEABADE-EB39-4C70-BD65-2CF77369B4EC}"/>
    <dgm:cxn modelId="{07F9D1C3-9576-45D0-9BE2-EF2B61628ABD}" type="presOf" srcId="{74211845-5A98-43CB-9535-37FF082F7CC7}" destId="{CB4D6CD6-72BD-4038-9E75-8F7610C02B4C}" srcOrd="0" destOrd="0" presId="urn:microsoft.com/office/officeart/2005/8/layout/vList3"/>
    <dgm:cxn modelId="{2BE24AD1-3745-48C0-9498-92604170D897}" type="presOf" srcId="{1658E989-8516-4898-A04E-E782ADC662F1}" destId="{C6D3B37C-C6D6-4C91-83ED-EC0D46E5031C}" srcOrd="0" destOrd="0" presId="urn:microsoft.com/office/officeart/2005/8/layout/vList3"/>
    <dgm:cxn modelId="{C2129EE2-6F4A-420D-A6BF-E84937E82BAF}" type="presOf" srcId="{64DA2B72-6C9E-4C33-AA18-D6B4834F7552}" destId="{5C1BA1ED-4228-4FEB-B4AD-AB061CFCFAB8}" srcOrd="0" destOrd="0" presId="urn:microsoft.com/office/officeart/2005/8/layout/vList3"/>
    <dgm:cxn modelId="{8CE973E7-DBB4-43E4-9BD4-030DB19BB98E}" type="presOf" srcId="{FED85C0F-E0C6-4C6A-A2DD-9D395ED7A6D6}" destId="{06BE7634-C993-40B8-ACE0-6176574B2659}" srcOrd="0" destOrd="0" presId="urn:microsoft.com/office/officeart/2005/8/layout/vList3"/>
    <dgm:cxn modelId="{9DEF53F3-8A4F-4779-9886-F0F91F8117CB}" srcId="{1658E989-8516-4898-A04E-E782ADC662F1}" destId="{64DA2B72-6C9E-4C33-AA18-D6B4834F7552}" srcOrd="1" destOrd="0" parTransId="{C936A5B3-680C-4A87-84B4-E7FB9930FE7A}" sibTransId="{4E76CDF2-C361-429B-9B3A-0546FB4A26F3}"/>
    <dgm:cxn modelId="{FD0C866A-D5F6-4491-8337-754C8839A889}" type="presParOf" srcId="{C6D3B37C-C6D6-4C91-83ED-EC0D46E5031C}" destId="{79E16698-3C67-4DAF-925A-56D526A9D6DF}" srcOrd="0" destOrd="0" presId="urn:microsoft.com/office/officeart/2005/8/layout/vList3"/>
    <dgm:cxn modelId="{9B204274-7635-48C7-8D09-4201561D8588}" type="presParOf" srcId="{79E16698-3C67-4DAF-925A-56D526A9D6DF}" destId="{30009FD0-292E-4B5F-8ACB-89ABB0CFCE66}" srcOrd="0" destOrd="0" presId="urn:microsoft.com/office/officeart/2005/8/layout/vList3"/>
    <dgm:cxn modelId="{35537D96-F899-47EE-AD77-F04C5C766105}" type="presParOf" srcId="{79E16698-3C67-4DAF-925A-56D526A9D6DF}" destId="{70EAF2C2-0F7D-43BB-A408-E2854CA4B27E}" srcOrd="1" destOrd="0" presId="urn:microsoft.com/office/officeart/2005/8/layout/vList3"/>
    <dgm:cxn modelId="{CB54D108-FF68-4D0A-8444-7876BD9A4CE3}" type="presParOf" srcId="{C6D3B37C-C6D6-4C91-83ED-EC0D46E5031C}" destId="{E09692F3-189D-47EE-9BC9-C395EA85D63A}" srcOrd="1" destOrd="0" presId="urn:microsoft.com/office/officeart/2005/8/layout/vList3"/>
    <dgm:cxn modelId="{E897F98F-7874-4F09-BB07-92787E0ABF3E}" type="presParOf" srcId="{C6D3B37C-C6D6-4C91-83ED-EC0D46E5031C}" destId="{933DE5F1-3633-4E63-B592-7C4ED245BAE5}" srcOrd="2" destOrd="0" presId="urn:microsoft.com/office/officeart/2005/8/layout/vList3"/>
    <dgm:cxn modelId="{D692D5E2-5DF7-4654-B6CA-202366595E40}" type="presParOf" srcId="{933DE5F1-3633-4E63-B592-7C4ED245BAE5}" destId="{34DD7EC7-1E6A-42DB-B33B-1DC80CBCF0BF}" srcOrd="0" destOrd="0" presId="urn:microsoft.com/office/officeart/2005/8/layout/vList3"/>
    <dgm:cxn modelId="{B2DB8719-D503-49DF-961B-7DEF26B72CDE}" type="presParOf" srcId="{933DE5F1-3633-4E63-B592-7C4ED245BAE5}" destId="{5C1BA1ED-4228-4FEB-B4AD-AB061CFCFAB8}" srcOrd="1" destOrd="0" presId="urn:microsoft.com/office/officeart/2005/8/layout/vList3"/>
    <dgm:cxn modelId="{2200567B-C017-4B42-A0A3-C61530DDCD70}" type="presParOf" srcId="{C6D3B37C-C6D6-4C91-83ED-EC0D46E5031C}" destId="{ACA8326B-B151-4B2E-96DF-46313812A329}" srcOrd="3" destOrd="0" presId="urn:microsoft.com/office/officeart/2005/8/layout/vList3"/>
    <dgm:cxn modelId="{57F83324-19C5-47AE-A467-AAAC8D1C5324}" type="presParOf" srcId="{C6D3B37C-C6D6-4C91-83ED-EC0D46E5031C}" destId="{2E3C2F89-FEF7-4326-BC81-06950A875995}" srcOrd="4" destOrd="0" presId="urn:microsoft.com/office/officeart/2005/8/layout/vList3"/>
    <dgm:cxn modelId="{5CDB0B35-7B0C-479B-81A0-67B330CBC40C}" type="presParOf" srcId="{2E3C2F89-FEF7-4326-BC81-06950A875995}" destId="{3E668DB3-FA05-4785-8263-771290EB5CE3}" srcOrd="0" destOrd="0" presId="urn:microsoft.com/office/officeart/2005/8/layout/vList3"/>
    <dgm:cxn modelId="{3BC67657-46A9-4992-930A-2CE5DF7AE9B8}" type="presParOf" srcId="{2E3C2F89-FEF7-4326-BC81-06950A875995}" destId="{06BE7634-C993-40B8-ACE0-6176574B2659}" srcOrd="1" destOrd="0" presId="urn:microsoft.com/office/officeart/2005/8/layout/vList3"/>
    <dgm:cxn modelId="{69C9F565-32C5-4DD0-A80D-2D10D3D57DDF}" type="presParOf" srcId="{C6D3B37C-C6D6-4C91-83ED-EC0D46E5031C}" destId="{FBC02F6C-18CB-414A-80D2-80777CA89F4E}" srcOrd="5" destOrd="0" presId="urn:microsoft.com/office/officeart/2005/8/layout/vList3"/>
    <dgm:cxn modelId="{8AC2F5B1-75EA-4BF0-982C-7BC0804A775C}" type="presParOf" srcId="{C6D3B37C-C6D6-4C91-83ED-EC0D46E5031C}" destId="{F1CA0600-3933-44D3-A67F-35961F1A2A6C}" srcOrd="6" destOrd="0" presId="urn:microsoft.com/office/officeart/2005/8/layout/vList3"/>
    <dgm:cxn modelId="{80EBAF33-29D4-4442-AE1E-446439FEC16E}" type="presParOf" srcId="{F1CA0600-3933-44D3-A67F-35961F1A2A6C}" destId="{12F6E9C6-2868-488C-88D5-84DA58E91684}" srcOrd="0" destOrd="0" presId="urn:microsoft.com/office/officeart/2005/8/layout/vList3"/>
    <dgm:cxn modelId="{E57D9942-D759-46DE-86EF-289723671595}" type="presParOf" srcId="{F1CA0600-3933-44D3-A67F-35961F1A2A6C}" destId="{19879A7C-7DFD-43B4-8E1F-A993A42B2B5B}" srcOrd="1" destOrd="0" presId="urn:microsoft.com/office/officeart/2005/8/layout/vList3"/>
    <dgm:cxn modelId="{BA99C486-96F6-46CA-85CF-75B80285F4E0}" type="presParOf" srcId="{C6D3B37C-C6D6-4C91-83ED-EC0D46E5031C}" destId="{18DF9DA1-AABF-4B4D-8D78-AE092722719A}" srcOrd="7" destOrd="0" presId="urn:microsoft.com/office/officeart/2005/8/layout/vList3"/>
    <dgm:cxn modelId="{A3993906-3CD1-4048-A5DE-DDF24D801FE2}" type="presParOf" srcId="{C6D3B37C-C6D6-4C91-83ED-EC0D46E5031C}" destId="{78F5D6C4-ADED-428B-9C41-A44A7A5300CB}" srcOrd="8" destOrd="0" presId="urn:microsoft.com/office/officeart/2005/8/layout/vList3"/>
    <dgm:cxn modelId="{BEAA4493-4360-44A3-B438-8AD1ECD574CC}" type="presParOf" srcId="{78F5D6C4-ADED-428B-9C41-A44A7A5300CB}" destId="{C71B8D0C-4766-4836-885F-611D26449EB5}" srcOrd="0" destOrd="0" presId="urn:microsoft.com/office/officeart/2005/8/layout/vList3"/>
    <dgm:cxn modelId="{ED644BD1-CF59-4493-9119-56AE887347AA}" type="presParOf" srcId="{78F5D6C4-ADED-428B-9C41-A44A7A5300CB}" destId="{CB4D6CD6-72BD-4038-9E75-8F7610C02B4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C773A-6052-4409-9147-39860E9C88F3}">
      <dsp:nvSpPr>
        <dsp:cNvPr id="0" name=""/>
        <dsp:cNvSpPr/>
      </dsp:nvSpPr>
      <dsp:spPr>
        <a:xfrm rot="10800000">
          <a:off x="2024313" y="481"/>
          <a:ext cx="6541901" cy="150616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178" tIns="102870" rIns="192024"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Abbie Raynes</a:t>
          </a:r>
        </a:p>
        <a:p>
          <a:pPr marL="0" lvl="0" indent="0" algn="ctr" defTabSz="1200150">
            <a:lnSpc>
              <a:spcPct val="90000"/>
            </a:lnSpc>
            <a:spcBef>
              <a:spcPct val="0"/>
            </a:spcBef>
            <a:spcAft>
              <a:spcPct val="35000"/>
            </a:spcAft>
            <a:buNone/>
          </a:pPr>
          <a:r>
            <a:rPr lang="en-GB" sz="2700" kern="1200" dirty="0"/>
            <a:t>Net Zero Hub Project Manager and Community Energy Lead</a:t>
          </a:r>
        </a:p>
      </dsp:txBody>
      <dsp:txXfrm rot="10800000">
        <a:off x="2400854" y="481"/>
        <a:ext cx="6165360" cy="1506166"/>
      </dsp:txXfrm>
    </dsp:sp>
    <dsp:sp modelId="{5BF6BDB6-DDB0-4F5F-AFB0-0F36A4D70056}">
      <dsp:nvSpPr>
        <dsp:cNvPr id="0" name=""/>
        <dsp:cNvSpPr/>
      </dsp:nvSpPr>
      <dsp:spPr>
        <a:xfrm>
          <a:off x="1271230" y="481"/>
          <a:ext cx="1506166" cy="15061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A63D6-8AA2-4DDE-B961-514B29D44696}">
      <dsp:nvSpPr>
        <dsp:cNvPr id="0" name=""/>
        <dsp:cNvSpPr/>
      </dsp:nvSpPr>
      <dsp:spPr>
        <a:xfrm rot="10800000">
          <a:off x="2024313" y="1956250"/>
          <a:ext cx="6541901" cy="1506166"/>
        </a:xfrm>
        <a:prstGeom prst="homePlate">
          <a:avLst/>
        </a:prstGeom>
        <a:solidFill>
          <a:schemeClr val="accent2">
            <a:hueOff val="6885703"/>
            <a:satOff val="-14514"/>
            <a:lumOff val="5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178" tIns="102870" rIns="192024"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Sue Manson</a:t>
          </a:r>
        </a:p>
        <a:p>
          <a:pPr marL="0" lvl="0" indent="0" algn="ctr" defTabSz="1200150">
            <a:lnSpc>
              <a:spcPct val="90000"/>
            </a:lnSpc>
            <a:spcBef>
              <a:spcPct val="0"/>
            </a:spcBef>
            <a:spcAft>
              <a:spcPct val="35000"/>
            </a:spcAft>
            <a:buNone/>
          </a:pPr>
          <a:r>
            <a:rPr lang="en-GB" sz="2700" kern="1200" dirty="0"/>
            <a:t>Community Energy Development Officer</a:t>
          </a:r>
        </a:p>
      </dsp:txBody>
      <dsp:txXfrm rot="10800000">
        <a:off x="2400854" y="1956250"/>
        <a:ext cx="6165360" cy="1506166"/>
      </dsp:txXfrm>
    </dsp:sp>
    <dsp:sp modelId="{543AF86B-272B-425B-8809-E2F562C0DD8C}">
      <dsp:nvSpPr>
        <dsp:cNvPr id="0" name=""/>
        <dsp:cNvSpPr/>
      </dsp:nvSpPr>
      <dsp:spPr>
        <a:xfrm>
          <a:off x="1271230" y="1956250"/>
          <a:ext cx="1506166" cy="150616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8AB869-D73C-457F-8E17-6C7984AF687C}">
      <dsp:nvSpPr>
        <dsp:cNvPr id="0" name=""/>
        <dsp:cNvSpPr/>
      </dsp:nvSpPr>
      <dsp:spPr>
        <a:xfrm rot="10800000">
          <a:off x="2024313" y="3912018"/>
          <a:ext cx="6541901" cy="1506166"/>
        </a:xfrm>
        <a:prstGeom prst="homePlate">
          <a:avLst/>
        </a:prstGeom>
        <a:solidFill>
          <a:schemeClr val="accent2">
            <a:hueOff val="13771406"/>
            <a:satOff val="-29028"/>
            <a:lumOff val="107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178" tIns="102870" rIns="192024"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Emma Dowson</a:t>
          </a:r>
        </a:p>
        <a:p>
          <a:pPr marL="0" lvl="0" indent="0" algn="ctr" defTabSz="1200150">
            <a:lnSpc>
              <a:spcPct val="90000"/>
            </a:lnSpc>
            <a:spcBef>
              <a:spcPct val="0"/>
            </a:spcBef>
            <a:spcAft>
              <a:spcPct val="35000"/>
            </a:spcAft>
            <a:buNone/>
          </a:pPr>
          <a:r>
            <a:rPr lang="en-GB" sz="2700" kern="1200" dirty="0"/>
            <a:t>Project Officer for Community Energy</a:t>
          </a:r>
        </a:p>
      </dsp:txBody>
      <dsp:txXfrm rot="10800000">
        <a:off x="2400854" y="3912018"/>
        <a:ext cx="6165360" cy="1506166"/>
      </dsp:txXfrm>
    </dsp:sp>
    <dsp:sp modelId="{500DFA95-8082-45A2-9B51-8F1121F15AF5}">
      <dsp:nvSpPr>
        <dsp:cNvPr id="0" name=""/>
        <dsp:cNvSpPr/>
      </dsp:nvSpPr>
      <dsp:spPr>
        <a:xfrm>
          <a:off x="1271230" y="3912018"/>
          <a:ext cx="1506166" cy="150616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AF2C2-0F7D-43BB-A408-E2854CA4B27E}">
      <dsp:nvSpPr>
        <dsp:cNvPr id="0" name=""/>
        <dsp:cNvSpPr/>
      </dsp:nvSpPr>
      <dsp:spPr>
        <a:xfrm rot="10800000">
          <a:off x="1579815" y="4084"/>
          <a:ext cx="5405120" cy="873502"/>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b="0" i="0" u="none" kern="1200" dirty="0"/>
            <a:t>Lizzie Lunn - (North Of Tyne) </a:t>
          </a:r>
        </a:p>
        <a:p>
          <a:pPr marL="0" lvl="0" indent="0" algn="ctr" defTabSz="666750">
            <a:lnSpc>
              <a:spcPct val="90000"/>
            </a:lnSpc>
            <a:spcBef>
              <a:spcPct val="0"/>
            </a:spcBef>
            <a:spcAft>
              <a:spcPct val="35000"/>
            </a:spcAft>
            <a:buNone/>
          </a:pPr>
          <a:r>
            <a:rPr lang="en-GB" sz="1500" b="0" i="0" u="none" kern="1200" dirty="0"/>
            <a:t>Elizabeth.Lunn@northoftyne-ca.gov.uk</a:t>
          </a:r>
          <a:endParaRPr lang="en-GB" sz="1500" kern="1200" dirty="0"/>
        </a:p>
      </dsp:txBody>
      <dsp:txXfrm rot="10800000">
        <a:off x="1798190" y="4084"/>
        <a:ext cx="5186745" cy="873502"/>
      </dsp:txXfrm>
    </dsp:sp>
    <dsp:sp modelId="{30009FD0-292E-4B5F-8ACB-89ABB0CFCE66}">
      <dsp:nvSpPr>
        <dsp:cNvPr id="0" name=""/>
        <dsp:cNvSpPr/>
      </dsp:nvSpPr>
      <dsp:spPr>
        <a:xfrm>
          <a:off x="1143064" y="4084"/>
          <a:ext cx="873502" cy="87350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1BA1ED-4228-4FEB-B4AD-AB061CFCFAB8}">
      <dsp:nvSpPr>
        <dsp:cNvPr id="0" name=""/>
        <dsp:cNvSpPr/>
      </dsp:nvSpPr>
      <dsp:spPr>
        <a:xfrm rot="10800000">
          <a:off x="1579815" y="1138333"/>
          <a:ext cx="5405120" cy="87350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b="0" i="0" u="none" kern="1200" dirty="0"/>
            <a:t>George Lee (South Yorkshire) </a:t>
          </a:r>
          <a:r>
            <a:rPr lang="en-US" sz="1500" b="0" i="0" kern="1200" dirty="0"/>
            <a:t>​</a:t>
          </a:r>
        </a:p>
        <a:p>
          <a:pPr marL="0" lvl="0" indent="0" algn="ctr" defTabSz="666750">
            <a:lnSpc>
              <a:spcPct val="90000"/>
            </a:lnSpc>
            <a:spcBef>
              <a:spcPct val="0"/>
            </a:spcBef>
            <a:spcAft>
              <a:spcPct val="35000"/>
            </a:spcAft>
            <a:buNone/>
          </a:pPr>
          <a:r>
            <a:rPr lang="en-GB" sz="1500" b="0" i="0" u="none" kern="1200" dirty="0"/>
            <a:t>george.lee@southyorkshire-ca.gov.uk</a:t>
          </a:r>
          <a:endParaRPr lang="en-GB" sz="1500" kern="1200" dirty="0"/>
        </a:p>
      </dsp:txBody>
      <dsp:txXfrm rot="10800000">
        <a:off x="1798190" y="1138333"/>
        <a:ext cx="5186745" cy="873502"/>
      </dsp:txXfrm>
    </dsp:sp>
    <dsp:sp modelId="{34DD7EC7-1E6A-42DB-B33B-1DC80CBCF0BF}">
      <dsp:nvSpPr>
        <dsp:cNvPr id="0" name=""/>
        <dsp:cNvSpPr/>
      </dsp:nvSpPr>
      <dsp:spPr>
        <a:xfrm>
          <a:off x="1143064" y="1138333"/>
          <a:ext cx="873502" cy="87350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BE7634-C993-40B8-ACE0-6176574B2659}">
      <dsp:nvSpPr>
        <dsp:cNvPr id="0" name=""/>
        <dsp:cNvSpPr/>
      </dsp:nvSpPr>
      <dsp:spPr>
        <a:xfrm rot="10800000">
          <a:off x="1579815" y="2272582"/>
          <a:ext cx="5405120" cy="873502"/>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b="0" i="0" u="none" kern="1200"/>
            <a:t>Femi Omoniyi (West Yorkshire) Oluwafemi.Omoniyi@westyorks-ca.gov.uk</a:t>
          </a:r>
          <a:endParaRPr lang="en-GB" sz="1500" kern="1200"/>
        </a:p>
      </dsp:txBody>
      <dsp:txXfrm rot="10800000">
        <a:off x="1798190" y="2272582"/>
        <a:ext cx="5186745" cy="873502"/>
      </dsp:txXfrm>
    </dsp:sp>
    <dsp:sp modelId="{3E668DB3-FA05-4785-8263-771290EB5CE3}">
      <dsp:nvSpPr>
        <dsp:cNvPr id="0" name=""/>
        <dsp:cNvSpPr/>
      </dsp:nvSpPr>
      <dsp:spPr>
        <a:xfrm>
          <a:off x="1143064" y="2272582"/>
          <a:ext cx="873502" cy="87350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879A7C-7DFD-43B4-8E1F-A993A42B2B5B}">
      <dsp:nvSpPr>
        <dsp:cNvPr id="0" name=""/>
        <dsp:cNvSpPr/>
      </dsp:nvSpPr>
      <dsp:spPr>
        <a:xfrm rot="10800000">
          <a:off x="1579815" y="3406831"/>
          <a:ext cx="5405120" cy="87350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b="0" i="0" u="none" kern="1200" dirty="0"/>
            <a:t>Harry Baross (Hull and East Riding) </a:t>
          </a:r>
        </a:p>
        <a:p>
          <a:pPr marL="0" lvl="0" indent="0" algn="ctr" defTabSz="666750">
            <a:lnSpc>
              <a:spcPct val="90000"/>
            </a:lnSpc>
            <a:spcBef>
              <a:spcPct val="0"/>
            </a:spcBef>
            <a:spcAft>
              <a:spcPct val="35000"/>
            </a:spcAft>
            <a:buNone/>
          </a:pPr>
          <a:r>
            <a:rPr lang="en-GB" sz="1500" b="0" i="0" u="none" kern="1200" dirty="0"/>
            <a:t>h.baross@heylep.com</a:t>
          </a:r>
          <a:endParaRPr lang="en-GB" sz="1500" kern="1200" dirty="0"/>
        </a:p>
      </dsp:txBody>
      <dsp:txXfrm rot="10800000">
        <a:off x="1798190" y="3406831"/>
        <a:ext cx="5186745" cy="873502"/>
      </dsp:txXfrm>
    </dsp:sp>
    <dsp:sp modelId="{12F6E9C6-2868-488C-88D5-84DA58E91684}">
      <dsp:nvSpPr>
        <dsp:cNvPr id="0" name=""/>
        <dsp:cNvSpPr/>
      </dsp:nvSpPr>
      <dsp:spPr>
        <a:xfrm>
          <a:off x="1143064" y="3406831"/>
          <a:ext cx="873502" cy="87350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4D6CD6-72BD-4038-9E75-8F7610C02B4C}">
      <dsp:nvSpPr>
        <dsp:cNvPr id="0" name=""/>
        <dsp:cNvSpPr/>
      </dsp:nvSpPr>
      <dsp:spPr>
        <a:xfrm rot="10800000">
          <a:off x="1579815" y="4541080"/>
          <a:ext cx="5405120" cy="873502"/>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190" tIns="57150" rIns="106680" bIns="57150" numCol="1" spcCol="1270" anchor="ctr" anchorCtr="0">
          <a:noAutofit/>
        </a:bodyPr>
        <a:lstStyle/>
        <a:p>
          <a:pPr marL="0" lvl="0" indent="0" algn="ctr" defTabSz="666750">
            <a:lnSpc>
              <a:spcPct val="90000"/>
            </a:lnSpc>
            <a:spcBef>
              <a:spcPct val="0"/>
            </a:spcBef>
            <a:spcAft>
              <a:spcPct val="35000"/>
            </a:spcAft>
            <a:buNone/>
          </a:pPr>
          <a:r>
            <a:rPr lang="fi-FI" sz="1500" b="0" i="0" u="none" kern="1200" dirty="0"/>
            <a:t>Karen Rossell (York and North Yorkshire) </a:t>
          </a:r>
        </a:p>
        <a:p>
          <a:pPr marL="0" lvl="0" indent="0" algn="ctr" defTabSz="666750">
            <a:lnSpc>
              <a:spcPct val="90000"/>
            </a:lnSpc>
            <a:spcBef>
              <a:spcPct val="0"/>
            </a:spcBef>
            <a:spcAft>
              <a:spcPct val="35000"/>
            </a:spcAft>
            <a:buNone/>
          </a:pPr>
          <a:r>
            <a:rPr lang="en-GB" sz="1500" b="0" i="0" u="none" kern="1200" dirty="0"/>
            <a:t>Karen.Rossell@yorknorthyorks-ca.gov.uk</a:t>
          </a:r>
          <a:endParaRPr lang="en-GB" sz="1500" kern="1200" dirty="0"/>
        </a:p>
      </dsp:txBody>
      <dsp:txXfrm rot="10800000">
        <a:off x="1798190" y="4541080"/>
        <a:ext cx="5186745" cy="873502"/>
      </dsp:txXfrm>
    </dsp:sp>
    <dsp:sp modelId="{C71B8D0C-4766-4836-885F-611D26449EB5}">
      <dsp:nvSpPr>
        <dsp:cNvPr id="0" name=""/>
        <dsp:cNvSpPr/>
      </dsp:nvSpPr>
      <dsp:spPr>
        <a:xfrm>
          <a:off x="1143064" y="4541080"/>
          <a:ext cx="873502" cy="87350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60289-B55C-44BF-94EA-E8F2728318B0}" type="datetimeFigureOut">
              <a:rPr lang="en-GB" smtClean="0"/>
              <a:t>18/11/2024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F2F93-D6B3-49E6-9B84-2D7E1B49D35C}" type="slidenum">
              <a:rPr lang="en-GB" smtClean="0"/>
              <a:t>‹#›</a:t>
            </a:fld>
            <a:endParaRPr lang="en-GB"/>
          </a:p>
        </p:txBody>
      </p:sp>
    </p:spTree>
    <p:extLst>
      <p:ext uri="{BB962C8B-B14F-4D97-AF65-F5344CB8AC3E}">
        <p14:creationId xmlns:p14="http://schemas.microsoft.com/office/powerpoint/2010/main" val="136405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93692-5068-ED4F-BD0A-E4468C9A57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6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Specifically – Community buildings often offer social services such as warm hubs, family groups, social groups for elderly people, etc, so it’s important that these buildings remain open and are warm inside.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93692-5068-ED4F-BD0A-E4468C9A57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863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65819-0944-8446-9966-882988A055A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2345167"/>
            <a:ext cx="10658475" cy="860612"/>
          </a:xfrm>
        </p:spPr>
        <p:txBody>
          <a:bodyPr anchor="t" anchorCtr="0">
            <a:normAutofit/>
          </a:bodyPr>
          <a:lstStyle>
            <a:lvl1pPr algn="ctr">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317390"/>
            <a:ext cx="10658474" cy="1940410"/>
          </a:xfrm>
        </p:spPr>
        <p:txBody>
          <a:bodyPr>
            <a:normAutofit/>
          </a:bodyPr>
          <a:lstStyle>
            <a:lvl1pPr marL="0" indent="0" algn="ct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314392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7FA2-86F4-8B68-F2B9-8259289FD1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EB6266-AC78-A19B-88D7-47C212E44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32B315-3A46-C15E-3500-F8EC15DF6A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11A22F3-9A25-E114-638B-521BBB6F51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11DC9-1A64-E1BE-F6F5-F5E9460413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4F77E7-FD58-FB8D-9435-77E3E4D69F20}"/>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8" name="Footer Placeholder 7">
            <a:extLst>
              <a:ext uri="{FF2B5EF4-FFF2-40B4-BE49-F238E27FC236}">
                <a16:creationId xmlns:a16="http://schemas.microsoft.com/office/drawing/2014/main" id="{9C69C91C-C5E6-1138-C080-D544B83E84E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F05FAA-050C-9C6A-129C-97B6FF306752}"/>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3390730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32EB-B158-373F-99FD-B23E236DBD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C43628-466F-1404-D594-C11E7213D821}"/>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4" name="Footer Placeholder 3">
            <a:extLst>
              <a:ext uri="{FF2B5EF4-FFF2-40B4-BE49-F238E27FC236}">
                <a16:creationId xmlns:a16="http://schemas.microsoft.com/office/drawing/2014/main" id="{D780494B-927E-75B1-6E2C-0E837059B0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9CA940-5632-D301-D9F2-02B4DA427271}"/>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898135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D870C-7EFB-EBE5-0F94-A5CD0F0585CA}"/>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3" name="Footer Placeholder 2">
            <a:extLst>
              <a:ext uri="{FF2B5EF4-FFF2-40B4-BE49-F238E27FC236}">
                <a16:creationId xmlns:a16="http://schemas.microsoft.com/office/drawing/2014/main" id="{F70FFD39-5F6D-348C-B7F4-1A3A1A55D9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2F3536-87CA-C87F-0676-791E36DAE8B3}"/>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3913680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0938-44FD-FC11-60FB-06C19C1519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A9C924-EDA2-05AC-8B1B-2B77EB747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5EFC33-B4FA-9E9C-1B63-990C5AC75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E19151-456D-9FFC-B451-8DA6B3C4D779}"/>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6" name="Footer Placeholder 5">
            <a:extLst>
              <a:ext uri="{FF2B5EF4-FFF2-40B4-BE49-F238E27FC236}">
                <a16:creationId xmlns:a16="http://schemas.microsoft.com/office/drawing/2014/main" id="{B58587B8-69E3-BE39-EFD5-E2C89FC22A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E88123-1D98-AD7A-1919-BF155A3DA902}"/>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1185114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AEAE-49FA-6E2F-C461-DFC2482941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E2D3C3-BD85-7641-458B-58C81927AE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52CF58-5F97-86B4-3464-CDA7F4327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6DAB96-5912-1D09-D94A-C11BBE637540}"/>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6" name="Footer Placeholder 5">
            <a:extLst>
              <a:ext uri="{FF2B5EF4-FFF2-40B4-BE49-F238E27FC236}">
                <a16:creationId xmlns:a16="http://schemas.microsoft.com/office/drawing/2014/main" id="{4FC1B3B0-89A8-0475-1CA2-52BE83AD5C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4CD125-3484-FA9B-2996-37A1AC557FCE}"/>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242981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B5B8-6ABB-B009-5D04-7B13FEC1F8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67112E-16AC-C6BD-EE03-6BEFDF5A98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378976-9A8E-7637-4131-3999F4AED8F5}"/>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5" name="Footer Placeholder 4">
            <a:extLst>
              <a:ext uri="{FF2B5EF4-FFF2-40B4-BE49-F238E27FC236}">
                <a16:creationId xmlns:a16="http://schemas.microsoft.com/office/drawing/2014/main" id="{FA60C4F4-DA04-639A-FCFF-6EF0B7B0F2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4E634-D576-47EC-F1EC-045876F7F6A8}"/>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177855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558353-3CD1-A4FB-7FED-9C31025F68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50888C-FC58-4D8E-C1B2-7EA1F94407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61646-6D5D-5A02-6A66-E690889101E3}"/>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5" name="Footer Placeholder 4">
            <a:extLst>
              <a:ext uri="{FF2B5EF4-FFF2-40B4-BE49-F238E27FC236}">
                <a16:creationId xmlns:a16="http://schemas.microsoft.com/office/drawing/2014/main" id="{07B34A86-2D09-0638-2976-410C94BA56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6C6392-961A-8F74-4046-C38698CFB925}"/>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249315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7EF83FAC-E4E7-EA41-96F2-11C78EA727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70630"/>
            <a:ext cx="12192000" cy="1816100"/>
          </a:xfrm>
          <a:prstGeom prst="rect">
            <a:avLst/>
          </a:prstGeom>
        </p:spPr>
      </p:pic>
    </p:spTree>
    <p:extLst>
      <p:ext uri="{BB962C8B-B14F-4D97-AF65-F5344CB8AC3E}">
        <p14:creationId xmlns:p14="http://schemas.microsoft.com/office/powerpoint/2010/main" val="155913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EC80C-3CAB-934A-9933-4350BDD410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83286"/>
            <a:ext cx="12192000" cy="18161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368790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09B4FB-F163-6147-AE3E-BD88D90DE94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0452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2107882" y="2644775"/>
            <a:ext cx="9317356" cy="743129"/>
          </a:xfrm>
        </p:spPr>
        <p:txBody>
          <a:bodyPr anchor="t" anchorCtr="0">
            <a:normAutofit/>
          </a:bodyPr>
          <a:lstStyle>
            <a:lvl1pPr algn="l">
              <a:defRPr sz="48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2107882" y="3525977"/>
            <a:ext cx="9317356" cy="761500"/>
          </a:xfrm>
        </p:spPr>
        <p:txBody>
          <a:bodyPr>
            <a:normAutofit/>
          </a:bodyPr>
          <a:lstStyle>
            <a:lvl1pPr marL="0" indent="0" algn="l">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2340857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62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217B-53FB-5DE4-7FC3-9FD63F92FE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F0B3D6E-7F0F-C79C-8F4C-A00830A1D1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F8F0A7B-D0AA-1F66-9FA7-4B3CCD49AE52}"/>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5" name="Footer Placeholder 4">
            <a:extLst>
              <a:ext uri="{FF2B5EF4-FFF2-40B4-BE49-F238E27FC236}">
                <a16:creationId xmlns:a16="http://schemas.microsoft.com/office/drawing/2014/main" id="{56000C33-9A9E-6371-26CA-39713F6DF6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FC5BA5-D678-8E56-A7A5-997BC5F40B85}"/>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318953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A29A-41EB-0A57-4FC4-0E39F3397B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0D8A4D-B539-2B8E-82F3-4D3D85405A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CAF108-6ACA-CC5F-A329-9D323496F8C4}"/>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5" name="Footer Placeholder 4">
            <a:extLst>
              <a:ext uri="{FF2B5EF4-FFF2-40B4-BE49-F238E27FC236}">
                <a16:creationId xmlns:a16="http://schemas.microsoft.com/office/drawing/2014/main" id="{FEE17521-0BB8-6445-5279-24A86CB8C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8C6499-7B26-069A-89E6-9165F3C3CFED}"/>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882615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7B64-7E4D-20C9-927E-9BCAE520D8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D41561-73C0-F6FC-7E6B-EA8F18DDD8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508BE-3462-2FA8-1B9C-FCBEFA221443}"/>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5" name="Footer Placeholder 4">
            <a:extLst>
              <a:ext uri="{FF2B5EF4-FFF2-40B4-BE49-F238E27FC236}">
                <a16:creationId xmlns:a16="http://schemas.microsoft.com/office/drawing/2014/main" id="{C602C78F-CF5A-E7F8-F59E-3CDC12A0B8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34823-9F03-9F6F-F016-20B0585B3907}"/>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95160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D770-0E5B-70AE-62FC-8BC34E829F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A5440F-B3F5-630A-4404-3325128A6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A630CD-3790-9023-655D-341DDF339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674275B-0DE0-C65D-2C54-703FBFC2AE17}"/>
              </a:ext>
            </a:extLst>
          </p:cNvPr>
          <p:cNvSpPr>
            <a:spLocks noGrp="1"/>
          </p:cNvSpPr>
          <p:nvPr>
            <p:ph type="dt" sz="half" idx="10"/>
          </p:nvPr>
        </p:nvSpPr>
        <p:spPr/>
        <p:txBody>
          <a:bodyPr/>
          <a:lstStyle/>
          <a:p>
            <a:fld id="{01B6C638-2781-436B-9B20-6DA7CC7E3FF8}" type="datetimeFigureOut">
              <a:rPr lang="en-GB" smtClean="0"/>
              <a:t>18/11/2024</a:t>
            </a:fld>
            <a:endParaRPr lang="en-GB"/>
          </a:p>
        </p:txBody>
      </p:sp>
      <p:sp>
        <p:nvSpPr>
          <p:cNvPr id="6" name="Footer Placeholder 5">
            <a:extLst>
              <a:ext uri="{FF2B5EF4-FFF2-40B4-BE49-F238E27FC236}">
                <a16:creationId xmlns:a16="http://schemas.microsoft.com/office/drawing/2014/main" id="{8111A781-9DC6-2FA5-CFC0-4697576D3D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9405E1-B509-0C42-3A35-F9289736A03A}"/>
              </a:ext>
            </a:extLst>
          </p:cNvPr>
          <p:cNvSpPr>
            <a:spLocks noGrp="1"/>
          </p:cNvSpPr>
          <p:nvPr>
            <p:ph type="sldNum" sz="quarter" idx="12"/>
          </p:nvPr>
        </p:nvSpPr>
        <p:spPr/>
        <p:txBody>
          <a:bodyPr/>
          <a:lstStyle/>
          <a:p>
            <a:fld id="{CC724A9F-29E6-4653-8FC4-52D870ADB27C}" type="slidenum">
              <a:rPr lang="en-GB" smtClean="0"/>
              <a:t>‹#›</a:t>
            </a:fld>
            <a:endParaRPr lang="en-GB"/>
          </a:p>
        </p:txBody>
      </p:sp>
    </p:spTree>
    <p:extLst>
      <p:ext uri="{BB962C8B-B14F-4D97-AF65-F5344CB8AC3E}">
        <p14:creationId xmlns:p14="http://schemas.microsoft.com/office/powerpoint/2010/main" val="3072900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866C1-5FAD-194B-9364-0E119B979E42}"/>
              </a:ext>
            </a:extLst>
          </p:cNvPr>
          <p:cNvPicPr>
            <a:picLocks noChangeAspect="1"/>
          </p:cNvPicPr>
          <p:nvPr userDrawn="1"/>
        </p:nvPicPr>
        <p:blipFill>
          <a:blip r:embed="rId7"/>
          <a:srcRect/>
          <a:stretch/>
        </p:blipFill>
        <p:spPr>
          <a:xfrm>
            <a:off x="8905238" y="6036383"/>
            <a:ext cx="2520000" cy="400312"/>
          </a:xfrm>
          <a:prstGeom prst="rect">
            <a:avLst/>
          </a:prstGeom>
        </p:spPr>
      </p:pic>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05BC3C6-1782-D742-BDC3-887A10A864F4}"/>
              </a:ext>
            </a:extLst>
          </p:cNvPr>
          <p:cNvSpPr txBox="1"/>
          <p:nvPr userDrawn="1"/>
        </p:nvSpPr>
        <p:spPr>
          <a:xfrm>
            <a:off x="8850850"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1100956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483">
          <p15:clr>
            <a:srgbClr val="F26B43"/>
          </p15:clr>
        </p15:guide>
        <p15:guide id="3" orient="horz" pos="1026">
          <p15:clr>
            <a:srgbClr val="F26B43"/>
          </p15:clr>
        </p15:guide>
        <p15:guide id="4" pos="719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474FC-371B-AA4F-0816-82A700C843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EA5CE9-6F0A-1080-8A36-DCF1EA0AF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93482-C282-D4E1-96F5-1C07E437F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B6C638-2781-436B-9B20-6DA7CC7E3FF8}" type="datetimeFigureOut">
              <a:rPr lang="en-GB" smtClean="0"/>
              <a:t>18/11/2024</a:t>
            </a:fld>
            <a:endParaRPr lang="en-GB"/>
          </a:p>
        </p:txBody>
      </p:sp>
      <p:sp>
        <p:nvSpPr>
          <p:cNvPr id="5" name="Footer Placeholder 4">
            <a:extLst>
              <a:ext uri="{FF2B5EF4-FFF2-40B4-BE49-F238E27FC236}">
                <a16:creationId xmlns:a16="http://schemas.microsoft.com/office/drawing/2014/main" id="{94069A7C-761C-1F48-2687-CCA52AAA81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B9838D1-C5C0-9039-5165-330070ACE7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724A9F-29E6-4653-8FC4-52D870ADB27C}" type="slidenum">
              <a:rPr lang="en-GB" smtClean="0"/>
              <a:t>‹#›</a:t>
            </a:fld>
            <a:endParaRPr lang="en-GB"/>
          </a:p>
        </p:txBody>
      </p:sp>
    </p:spTree>
    <p:extLst>
      <p:ext uri="{BB962C8B-B14F-4D97-AF65-F5344CB8AC3E}">
        <p14:creationId xmlns:p14="http://schemas.microsoft.com/office/powerpoint/2010/main" val="319910278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mailto:enquiries@NEYnetzerohub.com" TargetMode="Externa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mailto:enquiries@NEYnetzerohub.com" TargetMode="Externa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sv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9B69-7311-604A-9CF1-7A8F520B4872}"/>
              </a:ext>
            </a:extLst>
          </p:cNvPr>
          <p:cNvSpPr>
            <a:spLocks noGrp="1"/>
          </p:cNvSpPr>
          <p:nvPr>
            <p:ph type="ctrTitle"/>
          </p:nvPr>
        </p:nvSpPr>
        <p:spPr/>
        <p:txBody>
          <a:bodyPr>
            <a:normAutofit fontScale="90000"/>
          </a:bodyPr>
          <a:lstStyle/>
          <a:p>
            <a:r>
              <a:rPr lang="en-GB" dirty="0"/>
              <a:t>Community Building Decarbonisation in the North East and Yorkshire</a:t>
            </a:r>
          </a:p>
        </p:txBody>
      </p:sp>
      <p:sp>
        <p:nvSpPr>
          <p:cNvPr id="3" name="Subtitle 2">
            <a:extLst>
              <a:ext uri="{FF2B5EF4-FFF2-40B4-BE49-F238E27FC236}">
                <a16:creationId xmlns:a16="http://schemas.microsoft.com/office/drawing/2014/main" id="{2E38D620-5DE8-7C48-BF21-ACC2F631464B}"/>
              </a:ext>
            </a:extLst>
          </p:cNvPr>
          <p:cNvSpPr>
            <a:spLocks noGrp="1"/>
          </p:cNvSpPr>
          <p:nvPr>
            <p:ph type="subTitle" idx="1"/>
          </p:nvPr>
        </p:nvSpPr>
        <p:spPr>
          <a:xfrm>
            <a:off x="766762" y="3912194"/>
            <a:ext cx="10658474" cy="1940410"/>
          </a:xfrm>
        </p:spPr>
        <p:txBody>
          <a:bodyPr/>
          <a:lstStyle/>
          <a:p>
            <a:r>
              <a:rPr lang="en-GB" dirty="0"/>
              <a:t>Abbie Raynes – North East and Yorkshire Net Zero Hub</a:t>
            </a:r>
          </a:p>
        </p:txBody>
      </p:sp>
    </p:spTree>
    <p:extLst>
      <p:ext uri="{BB962C8B-B14F-4D97-AF65-F5344CB8AC3E}">
        <p14:creationId xmlns:p14="http://schemas.microsoft.com/office/powerpoint/2010/main" val="2020263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66EEF6-0946-87AA-6F0D-9D53FED61B5D}"/>
              </a:ext>
            </a:extLst>
          </p:cNvPr>
          <p:cNvSpPr txBox="1"/>
          <p:nvPr/>
        </p:nvSpPr>
        <p:spPr>
          <a:xfrm>
            <a:off x="619874" y="463033"/>
            <a:ext cx="1095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Energy Project Enabling Fund Round 3</a:t>
            </a:r>
          </a:p>
        </p:txBody>
      </p:sp>
      <p:sp>
        <p:nvSpPr>
          <p:cNvPr id="3" name="TextBox 2">
            <a:extLst>
              <a:ext uri="{FF2B5EF4-FFF2-40B4-BE49-F238E27FC236}">
                <a16:creationId xmlns:a16="http://schemas.microsoft.com/office/drawing/2014/main" id="{EBC36815-F1AF-6B39-25AD-E7389A6FC51D}"/>
              </a:ext>
            </a:extLst>
          </p:cNvPr>
          <p:cNvSpPr txBox="1"/>
          <p:nvPr/>
        </p:nvSpPr>
        <p:spPr>
          <a:xfrm>
            <a:off x="453619" y="1422135"/>
            <a:ext cx="7240271" cy="4612801"/>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NOW OPEN FOR APPLICATIONS</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Capital grants of between £30,000 and £245,000.</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All successful projects must be completed, by the end of September 2025.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match funding of a minimum of 50%</a:t>
            </a:r>
            <a:r>
              <a:rPr kumimoji="0" lang="en-GB" sz="18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 of the overall project value, </a:t>
            </a:r>
            <a:r>
              <a:rPr kumimoji="0" lang="en-GB"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with at least 20% of this coming from commercial investment</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Please read the guidance document in full before you apply. If you have any questions, please don’t hesitate to contact us at </a:t>
            </a:r>
            <a:r>
              <a:rPr kumimoji="0" lang="en-GB" sz="1800" b="0" i="0" u="sng"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enquiries@NEYnetzerohub.com</a:t>
            </a:r>
            <a:r>
              <a:rPr kumimoji="0" lang="en-GB" sz="18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a:t>
            </a:r>
            <a:endParaRPr kumimoji="0" lang="en-GB" sz="18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Please submit completed applications and supporting documents to </a:t>
            </a:r>
            <a:r>
              <a:rPr kumimoji="0" lang="en-GB" sz="1800" b="1" i="0" u="sng"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enquiries@NEYnetzerohub.com</a:t>
            </a:r>
            <a:r>
              <a:rPr kumimoji="0" lang="en-GB"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 by midnight on 8</a:t>
            </a:r>
            <a:r>
              <a:rPr kumimoji="0" lang="en-GB" sz="1800" b="1" i="0" u="none" strike="noStrike" kern="100" cap="none" spc="0" normalizeH="0" baseline="3000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th</a:t>
            </a:r>
            <a:r>
              <a:rPr kumimoji="0" lang="en-GB"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 December 2024.</a:t>
            </a:r>
            <a:endParaRPr kumimoji="0" lang="en-GB" sz="18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descr="Aerial view of a building with solar panels&#10;&#10;Description automatically generated">
            <a:extLst>
              <a:ext uri="{FF2B5EF4-FFF2-40B4-BE49-F238E27FC236}">
                <a16:creationId xmlns:a16="http://schemas.microsoft.com/office/drawing/2014/main" id="{24BD0B8B-F489-875F-DF93-A50AD4D37BB9}"/>
              </a:ext>
            </a:extLst>
          </p:cNvPr>
          <p:cNvPicPr>
            <a:picLocks noChangeAspect="1"/>
          </p:cNvPicPr>
          <p:nvPr/>
        </p:nvPicPr>
        <p:blipFill>
          <a:blip r:embed="rId3"/>
          <a:stretch>
            <a:fillRect/>
          </a:stretch>
        </p:blipFill>
        <p:spPr>
          <a:xfrm>
            <a:off x="7859220" y="1244599"/>
            <a:ext cx="3879161" cy="2441575"/>
          </a:xfrm>
          <a:prstGeom prst="rect">
            <a:avLst/>
          </a:prstGeom>
        </p:spPr>
      </p:pic>
      <p:pic>
        <p:nvPicPr>
          <p:cNvPr id="5" name="Picture 4" descr="A building with a solar panel on the roof&#10;&#10;Description automatically generated">
            <a:extLst>
              <a:ext uri="{FF2B5EF4-FFF2-40B4-BE49-F238E27FC236}">
                <a16:creationId xmlns:a16="http://schemas.microsoft.com/office/drawing/2014/main" id="{D221B242-38A8-9028-4EFD-CF579EDD20B0}"/>
              </a:ext>
            </a:extLst>
          </p:cNvPr>
          <p:cNvPicPr>
            <a:picLocks noChangeAspect="1"/>
          </p:cNvPicPr>
          <p:nvPr/>
        </p:nvPicPr>
        <p:blipFill>
          <a:blip r:embed="rId4"/>
          <a:stretch>
            <a:fillRect/>
          </a:stretch>
        </p:blipFill>
        <p:spPr>
          <a:xfrm>
            <a:off x="8563009" y="3759714"/>
            <a:ext cx="2471582" cy="1853687"/>
          </a:xfrm>
          <a:prstGeom prst="rect">
            <a:avLst/>
          </a:prstGeom>
        </p:spPr>
      </p:pic>
    </p:spTree>
    <p:extLst>
      <p:ext uri="{BB962C8B-B14F-4D97-AF65-F5344CB8AC3E}">
        <p14:creationId xmlns:p14="http://schemas.microsoft.com/office/powerpoint/2010/main" val="246843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80C7B6-6E90-598C-EE46-3687AE9CED09}"/>
              </a:ext>
            </a:extLst>
          </p:cNvPr>
          <p:cNvSpPr txBox="1"/>
          <p:nvPr/>
        </p:nvSpPr>
        <p:spPr>
          <a:xfrm>
            <a:off x="619874" y="348723"/>
            <a:ext cx="1095225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Community Energy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10" name="Diagram 9">
            <a:extLst>
              <a:ext uri="{FF2B5EF4-FFF2-40B4-BE49-F238E27FC236}">
                <a16:creationId xmlns:a16="http://schemas.microsoft.com/office/drawing/2014/main" id="{37A7C021-B13A-B6F4-A25E-D3ABEF9A6462}"/>
              </a:ext>
            </a:extLst>
          </p:cNvPr>
          <p:cNvGraphicFramePr/>
          <p:nvPr/>
        </p:nvGraphicFramePr>
        <p:xfrm>
          <a:off x="-196295" y="941608"/>
          <a:ext cx="983744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3BA7748B-7347-54CF-1E71-58CDBB7BE8D3}"/>
              </a:ext>
            </a:extLst>
          </p:cNvPr>
          <p:cNvSpPr txBox="1"/>
          <p:nvPr/>
        </p:nvSpPr>
        <p:spPr>
          <a:xfrm>
            <a:off x="8753383" y="1988630"/>
            <a:ext cx="281874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All enquiries sent to the inbox will be passed on to one of the Community Energy Team who will respond ASAP.</a:t>
            </a:r>
          </a:p>
        </p:txBody>
      </p:sp>
      <p:pic>
        <p:nvPicPr>
          <p:cNvPr id="13" name="Graphic 12" descr="Email outline">
            <a:extLst>
              <a:ext uri="{FF2B5EF4-FFF2-40B4-BE49-F238E27FC236}">
                <a16:creationId xmlns:a16="http://schemas.microsoft.com/office/drawing/2014/main" id="{A5D8512A-BBF4-B776-0D9B-B17B4E14C2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1151" y="3787131"/>
            <a:ext cx="1125985" cy="1125985"/>
          </a:xfrm>
          <a:prstGeom prst="rect">
            <a:avLst/>
          </a:prstGeom>
        </p:spPr>
      </p:pic>
    </p:spTree>
    <p:extLst>
      <p:ext uri="{BB962C8B-B14F-4D97-AF65-F5344CB8AC3E}">
        <p14:creationId xmlns:p14="http://schemas.microsoft.com/office/powerpoint/2010/main" val="565283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2482AF-3B17-B504-42B7-1DC364108FF5}"/>
              </a:ext>
            </a:extLst>
          </p:cNvPr>
          <p:cNvSpPr txBox="1"/>
          <p:nvPr/>
        </p:nvSpPr>
        <p:spPr>
          <a:xfrm>
            <a:off x="619874" y="348723"/>
            <a:ext cx="1095225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Regional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01262BCC-AAD1-7D31-C5C2-1F8A04264334}"/>
              </a:ext>
            </a:extLst>
          </p:cNvPr>
          <p:cNvGraphicFramePr/>
          <p:nvPr/>
        </p:nvGraphicFramePr>
        <p:xfrm>
          <a:off x="0" y="85909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4A9C779-27AD-7D61-358A-E257E4F98EC0}"/>
              </a:ext>
            </a:extLst>
          </p:cNvPr>
          <p:cNvSpPr txBox="1"/>
          <p:nvPr/>
        </p:nvSpPr>
        <p:spPr>
          <a:xfrm>
            <a:off x="7799117" y="1481974"/>
            <a:ext cx="377300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We are currently recruiting for our Tees Valley based Project Manager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Please contact </a:t>
            </a:r>
            <a:r>
              <a:rPr kumimoji="0" lang="en-GB" sz="1800" b="0" i="0" u="sng" strike="noStrike" kern="1200" cap="none" spc="0" normalizeH="0" baseline="0" noProof="0" dirty="0">
                <a:ln>
                  <a:noFill/>
                </a:ln>
                <a:solidFill>
                  <a:srgbClr val="FFFFFF"/>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enquiries@NEYnetzerohub.com</a:t>
            </a:r>
            <a:endParaRPr kumimoji="0" lang="en-GB" sz="1800" b="0" i="0" u="sng"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If you’re within the TV region</a:t>
            </a:r>
          </a:p>
        </p:txBody>
      </p:sp>
    </p:spTree>
    <p:extLst>
      <p:ext uri="{BB962C8B-B14F-4D97-AF65-F5344CB8AC3E}">
        <p14:creationId xmlns:p14="http://schemas.microsoft.com/office/powerpoint/2010/main" val="4134769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unset over a field&#10;&#10;Description automatically generated">
            <a:extLst>
              <a:ext uri="{FF2B5EF4-FFF2-40B4-BE49-F238E27FC236}">
                <a16:creationId xmlns:a16="http://schemas.microsoft.com/office/drawing/2014/main" id="{ACB948D3-2824-EE9F-8882-6A3C4906A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490"/>
            <a:ext cx="13332823" cy="9292044"/>
          </a:xfrm>
          <a:prstGeom prst="rect">
            <a:avLst/>
          </a:prstGeom>
        </p:spPr>
      </p:pic>
      <p:sp>
        <p:nvSpPr>
          <p:cNvPr id="2" name="Title 1">
            <a:extLst>
              <a:ext uri="{FF2B5EF4-FFF2-40B4-BE49-F238E27FC236}">
                <a16:creationId xmlns:a16="http://schemas.microsoft.com/office/drawing/2014/main" id="{FFA9BD0E-9349-E841-E3F2-584AC61262CE}"/>
              </a:ext>
            </a:extLst>
          </p:cNvPr>
          <p:cNvSpPr>
            <a:spLocks noGrp="1"/>
          </p:cNvSpPr>
          <p:nvPr>
            <p:ph type="ctrTitle"/>
          </p:nvPr>
        </p:nvSpPr>
        <p:spPr>
          <a:xfrm>
            <a:off x="1524000" y="678225"/>
            <a:ext cx="9144000" cy="2387600"/>
          </a:xfrm>
        </p:spPr>
        <p:txBody>
          <a:bodyPr/>
          <a:lstStyle/>
          <a:p>
            <a:r>
              <a:rPr lang="en-GB" sz="3200" b="1" kern="1400" spc="-50" dirty="0">
                <a:solidFill>
                  <a:srgbClr val="FFFFCC"/>
                </a:solidFill>
                <a:effectLst/>
                <a:latin typeface="Aptos Display" panose="020B0004020202020204" pitchFamily="34" charset="0"/>
                <a:ea typeface="Times New Roman" panose="02020603050405020304" pitchFamily="18" charset="0"/>
                <a:cs typeface="Times New Roman" panose="02020603050405020304" pitchFamily="18" charset="0"/>
              </a:rPr>
              <a:t>NEY Net Zero Hub Summit 2024</a:t>
            </a:r>
            <a:br>
              <a:rPr lang="en-GB" sz="3200" b="1" kern="1400" spc="-50" dirty="0">
                <a:solidFill>
                  <a:srgbClr val="FFFFCC"/>
                </a:solidFill>
                <a:effectLst/>
                <a:latin typeface="Aptos Display" panose="020B0004020202020204" pitchFamily="34" charset="0"/>
                <a:ea typeface="Times New Roman" panose="02020603050405020304" pitchFamily="18" charset="0"/>
                <a:cs typeface="Times New Roman" panose="02020603050405020304" pitchFamily="18" charset="0"/>
              </a:rPr>
            </a:br>
            <a:r>
              <a:rPr lang="en-GB" sz="3200" b="1" kern="1400" spc="75" dirty="0">
                <a:solidFill>
                  <a:srgbClr val="FFFFCC"/>
                </a:solidFill>
                <a:effectLst/>
                <a:latin typeface="Aptos Display" panose="020B0004020202020204" pitchFamily="34" charset="0"/>
                <a:ea typeface="Times New Roman" panose="02020603050405020304" pitchFamily="18" charset="0"/>
                <a:cs typeface="Times New Roman" panose="02020603050405020304" pitchFamily="18" charset="0"/>
              </a:rPr>
              <a:t>Delivering &amp; Financing Building Decarbonisation</a:t>
            </a:r>
            <a:br>
              <a:rPr lang="en-GB" sz="1800" kern="1400" spc="-50" dirty="0">
                <a:effectLst/>
                <a:latin typeface="Aptos Display" panose="020B0004020202020204" pitchFamily="34" charset="0"/>
                <a:ea typeface="Times New Roman" panose="02020603050405020304" pitchFamily="18" charset="0"/>
                <a:cs typeface="Times New Roman" panose="02020603050405020304" pitchFamily="18" charset="0"/>
              </a:rPr>
            </a:br>
            <a:endParaRPr lang="en-GB" dirty="0"/>
          </a:p>
        </p:txBody>
      </p:sp>
      <p:pic>
        <p:nvPicPr>
          <p:cNvPr id="5" name="Picture 4" descr="A red and white circle with a cross and a flower&#10;&#10;Description automatically generated">
            <a:extLst>
              <a:ext uri="{FF2B5EF4-FFF2-40B4-BE49-F238E27FC236}">
                <a16:creationId xmlns:a16="http://schemas.microsoft.com/office/drawing/2014/main" id="{1E7B988E-589B-6418-1FA9-157CF49E1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774" y="2715941"/>
            <a:ext cx="3176451" cy="3176451"/>
          </a:xfrm>
          <a:prstGeom prst="rect">
            <a:avLst/>
          </a:prstGeom>
        </p:spPr>
      </p:pic>
    </p:spTree>
    <p:extLst>
      <p:ext uri="{BB962C8B-B14F-4D97-AF65-F5344CB8AC3E}">
        <p14:creationId xmlns:p14="http://schemas.microsoft.com/office/powerpoint/2010/main" val="3196221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BB027C7C-6E66-0EC2-1ABA-D32E1E433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349" y="0"/>
            <a:ext cx="9311302" cy="6858000"/>
          </a:xfrm>
          <a:prstGeom prst="rect">
            <a:avLst/>
          </a:prstGeom>
        </p:spPr>
      </p:pic>
      <p:sp>
        <p:nvSpPr>
          <p:cNvPr id="4" name="TextBox 3">
            <a:extLst>
              <a:ext uri="{FF2B5EF4-FFF2-40B4-BE49-F238E27FC236}">
                <a16:creationId xmlns:a16="http://schemas.microsoft.com/office/drawing/2014/main" id="{BE565064-F328-3FFC-52B0-F6718FB07094}"/>
              </a:ext>
            </a:extLst>
          </p:cNvPr>
          <p:cNvSpPr txBox="1"/>
          <p:nvPr/>
        </p:nvSpPr>
        <p:spPr>
          <a:xfrm>
            <a:off x="661952" y="5176046"/>
            <a:ext cx="368883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North and East Yorkshire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Methodist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Graphic 5" descr="Marker with solid fill">
            <a:extLst>
              <a:ext uri="{FF2B5EF4-FFF2-40B4-BE49-F238E27FC236}">
                <a16:creationId xmlns:a16="http://schemas.microsoft.com/office/drawing/2014/main" id="{50589009-1F31-B8DA-15AC-546D8ECA85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0213" y="3797335"/>
            <a:ext cx="348421" cy="348421"/>
          </a:xfrm>
          <a:prstGeom prst="rect">
            <a:avLst/>
          </a:prstGeom>
        </p:spPr>
      </p:pic>
      <p:pic>
        <p:nvPicPr>
          <p:cNvPr id="7" name="Graphic 6" descr="Marker with solid fill">
            <a:extLst>
              <a:ext uri="{FF2B5EF4-FFF2-40B4-BE49-F238E27FC236}">
                <a16:creationId xmlns:a16="http://schemas.microsoft.com/office/drawing/2014/main" id="{D08EACE3-0601-5DA7-F0DE-AFE383A9CE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3357" y="504065"/>
            <a:ext cx="348421" cy="348421"/>
          </a:xfrm>
          <a:prstGeom prst="rect">
            <a:avLst/>
          </a:prstGeom>
        </p:spPr>
      </p:pic>
      <p:pic>
        <p:nvPicPr>
          <p:cNvPr id="8" name="Graphic 7" descr="Marker with solid fill">
            <a:extLst>
              <a:ext uri="{FF2B5EF4-FFF2-40B4-BE49-F238E27FC236}">
                <a16:creationId xmlns:a16="http://schemas.microsoft.com/office/drawing/2014/main" id="{25FE35EF-3F23-135F-3F0E-00328A4028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4257" y="463584"/>
            <a:ext cx="348421" cy="348421"/>
          </a:xfrm>
          <a:prstGeom prst="rect">
            <a:avLst/>
          </a:prstGeom>
        </p:spPr>
      </p:pic>
      <p:pic>
        <p:nvPicPr>
          <p:cNvPr id="9" name="Graphic 8" descr="Marker with solid fill">
            <a:extLst>
              <a:ext uri="{FF2B5EF4-FFF2-40B4-BE49-F238E27FC236}">
                <a16:creationId xmlns:a16="http://schemas.microsoft.com/office/drawing/2014/main" id="{1C728216-62A0-B277-C2C3-0B5B840E81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356" y="1564886"/>
            <a:ext cx="348421" cy="348421"/>
          </a:xfrm>
          <a:prstGeom prst="rect">
            <a:avLst/>
          </a:prstGeom>
        </p:spPr>
      </p:pic>
      <p:pic>
        <p:nvPicPr>
          <p:cNvPr id="10" name="Graphic 9" descr="Marker with solid fill">
            <a:extLst>
              <a:ext uri="{FF2B5EF4-FFF2-40B4-BE49-F238E27FC236}">
                <a16:creationId xmlns:a16="http://schemas.microsoft.com/office/drawing/2014/main" id="{CA065A74-2CA1-E70C-58EE-00F78AAAA8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6003" y="1707848"/>
            <a:ext cx="348421" cy="348421"/>
          </a:xfrm>
          <a:prstGeom prst="rect">
            <a:avLst/>
          </a:prstGeom>
        </p:spPr>
      </p:pic>
      <p:pic>
        <p:nvPicPr>
          <p:cNvPr id="11" name="Graphic 10" descr="Marker with solid fill">
            <a:extLst>
              <a:ext uri="{FF2B5EF4-FFF2-40B4-BE49-F238E27FC236}">
                <a16:creationId xmlns:a16="http://schemas.microsoft.com/office/drawing/2014/main" id="{4649687F-AC63-A6F5-5047-1DADE0130D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4494" y="2705529"/>
            <a:ext cx="348421" cy="348421"/>
          </a:xfrm>
          <a:prstGeom prst="rect">
            <a:avLst/>
          </a:prstGeom>
        </p:spPr>
      </p:pic>
      <p:pic>
        <p:nvPicPr>
          <p:cNvPr id="12" name="Graphic 11" descr="Marker with solid fill">
            <a:extLst>
              <a:ext uri="{FF2B5EF4-FFF2-40B4-BE49-F238E27FC236}">
                <a16:creationId xmlns:a16="http://schemas.microsoft.com/office/drawing/2014/main" id="{32715C1A-F295-5859-6DC3-FCBC7248E2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424" y="5074873"/>
            <a:ext cx="348421" cy="348421"/>
          </a:xfrm>
          <a:prstGeom prst="rect">
            <a:avLst/>
          </a:prstGeom>
        </p:spPr>
      </p:pic>
      <p:pic>
        <p:nvPicPr>
          <p:cNvPr id="13" name="Graphic 12" descr="Marker with solid fill">
            <a:extLst>
              <a:ext uri="{FF2B5EF4-FFF2-40B4-BE49-F238E27FC236}">
                <a16:creationId xmlns:a16="http://schemas.microsoft.com/office/drawing/2014/main" id="{99E5BAC3-4E1B-F621-801F-42FBF28511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3880" y="5074873"/>
            <a:ext cx="348421" cy="348421"/>
          </a:xfrm>
          <a:prstGeom prst="rect">
            <a:avLst/>
          </a:prstGeom>
        </p:spPr>
      </p:pic>
      <p:pic>
        <p:nvPicPr>
          <p:cNvPr id="14" name="Graphic 13" descr="Marker with solid fill">
            <a:extLst>
              <a:ext uri="{FF2B5EF4-FFF2-40B4-BE49-F238E27FC236}">
                <a16:creationId xmlns:a16="http://schemas.microsoft.com/office/drawing/2014/main" id="{3DB07A1E-5F86-6C0E-EBEB-CC805F917A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3568" y="4936906"/>
            <a:ext cx="348421" cy="348421"/>
          </a:xfrm>
          <a:prstGeom prst="rect">
            <a:avLst/>
          </a:prstGeom>
        </p:spPr>
      </p:pic>
      <p:pic>
        <p:nvPicPr>
          <p:cNvPr id="15" name="Graphic 14" descr="Marker with solid fill">
            <a:extLst>
              <a:ext uri="{FF2B5EF4-FFF2-40B4-BE49-F238E27FC236}">
                <a16:creationId xmlns:a16="http://schemas.microsoft.com/office/drawing/2014/main" id="{D0589F45-1AB1-94F8-15B5-36BF9B5A9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0013" y="3468723"/>
            <a:ext cx="348421" cy="348421"/>
          </a:xfrm>
          <a:prstGeom prst="rect">
            <a:avLst/>
          </a:prstGeom>
        </p:spPr>
      </p:pic>
      <p:pic>
        <p:nvPicPr>
          <p:cNvPr id="16" name="Graphic 15" descr="Marker with solid fill">
            <a:extLst>
              <a:ext uri="{FF2B5EF4-FFF2-40B4-BE49-F238E27FC236}">
                <a16:creationId xmlns:a16="http://schemas.microsoft.com/office/drawing/2014/main" id="{80650396-D4E2-5592-9FF9-E57B4F6B2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26658" y="3285368"/>
            <a:ext cx="348421" cy="348421"/>
          </a:xfrm>
          <a:prstGeom prst="rect">
            <a:avLst/>
          </a:prstGeom>
        </p:spPr>
      </p:pic>
      <p:pic>
        <p:nvPicPr>
          <p:cNvPr id="17" name="Graphic 16" descr="Marker with solid fill">
            <a:extLst>
              <a:ext uri="{FF2B5EF4-FFF2-40B4-BE49-F238E27FC236}">
                <a16:creationId xmlns:a16="http://schemas.microsoft.com/office/drawing/2014/main" id="{26CA2B9E-3140-1EF8-A9F0-71272CEFFF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8496" y="3009143"/>
            <a:ext cx="348421" cy="348421"/>
          </a:xfrm>
          <a:prstGeom prst="rect">
            <a:avLst/>
          </a:prstGeom>
        </p:spPr>
      </p:pic>
      <p:pic>
        <p:nvPicPr>
          <p:cNvPr id="18" name="Graphic 17" descr="Marker with solid fill">
            <a:extLst>
              <a:ext uri="{FF2B5EF4-FFF2-40B4-BE49-F238E27FC236}">
                <a16:creationId xmlns:a16="http://schemas.microsoft.com/office/drawing/2014/main" id="{C6EE7E3B-17BD-5F25-0AF3-29526A24CA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7152" y="2587662"/>
            <a:ext cx="348421" cy="348421"/>
          </a:xfrm>
          <a:prstGeom prst="rect">
            <a:avLst/>
          </a:prstGeom>
        </p:spPr>
      </p:pic>
      <p:pic>
        <p:nvPicPr>
          <p:cNvPr id="19" name="Graphic 18" descr="Marker with solid fill">
            <a:extLst>
              <a:ext uri="{FF2B5EF4-FFF2-40B4-BE49-F238E27FC236}">
                <a16:creationId xmlns:a16="http://schemas.microsoft.com/office/drawing/2014/main" id="{A6E98807-A321-BF7E-81EE-CE154C3E95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1958" y="1127956"/>
            <a:ext cx="348421" cy="348421"/>
          </a:xfrm>
          <a:prstGeom prst="rect">
            <a:avLst/>
          </a:prstGeom>
        </p:spPr>
      </p:pic>
      <p:pic>
        <p:nvPicPr>
          <p:cNvPr id="20" name="Graphic 19" descr="Marker with solid fill">
            <a:extLst>
              <a:ext uri="{FF2B5EF4-FFF2-40B4-BE49-F238E27FC236}">
                <a16:creationId xmlns:a16="http://schemas.microsoft.com/office/drawing/2014/main" id="{A3A8CF06-0127-E22E-7242-93532C3A3B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9071" y="2797206"/>
            <a:ext cx="348421" cy="348421"/>
          </a:xfrm>
          <a:prstGeom prst="rect">
            <a:avLst/>
          </a:prstGeom>
        </p:spPr>
      </p:pic>
      <p:pic>
        <p:nvPicPr>
          <p:cNvPr id="21" name="Graphic 20" descr="Marker with solid fill">
            <a:extLst>
              <a:ext uri="{FF2B5EF4-FFF2-40B4-BE49-F238E27FC236}">
                <a16:creationId xmlns:a16="http://schemas.microsoft.com/office/drawing/2014/main" id="{A2F0CC41-4E2C-97C9-E3DF-F446B33C70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0710" y="1421925"/>
            <a:ext cx="348421" cy="348421"/>
          </a:xfrm>
          <a:prstGeom prst="rect">
            <a:avLst/>
          </a:prstGeom>
        </p:spPr>
      </p:pic>
      <p:pic>
        <p:nvPicPr>
          <p:cNvPr id="23" name="Graphic 22" descr="Marker with solid fill">
            <a:extLst>
              <a:ext uri="{FF2B5EF4-FFF2-40B4-BE49-F238E27FC236}">
                <a16:creationId xmlns:a16="http://schemas.microsoft.com/office/drawing/2014/main" id="{384E3661-8338-3468-39FA-E388B8BD56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2472" y="382948"/>
            <a:ext cx="509692" cy="509692"/>
          </a:xfrm>
          <a:prstGeom prst="rect">
            <a:avLst/>
          </a:prstGeom>
        </p:spPr>
      </p:pic>
      <p:sp>
        <p:nvSpPr>
          <p:cNvPr id="24" name="TextBox 23">
            <a:extLst>
              <a:ext uri="{FF2B5EF4-FFF2-40B4-BE49-F238E27FC236}">
                <a16:creationId xmlns:a16="http://schemas.microsoft.com/office/drawing/2014/main" id="{7AE70EB5-08F0-9E14-42B5-90AF9E1F4011}"/>
              </a:ext>
            </a:extLst>
          </p:cNvPr>
          <p:cNvSpPr txBox="1"/>
          <p:nvPr/>
        </p:nvSpPr>
        <p:spPr>
          <a:xfrm>
            <a:off x="9082845" y="496150"/>
            <a:ext cx="2877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Significant Net Zero Project</a:t>
            </a:r>
          </a:p>
        </p:txBody>
      </p:sp>
      <p:pic>
        <p:nvPicPr>
          <p:cNvPr id="25" name="Graphic 24" descr="Marker with solid fill">
            <a:extLst>
              <a:ext uri="{FF2B5EF4-FFF2-40B4-BE49-F238E27FC236}">
                <a16:creationId xmlns:a16="http://schemas.microsoft.com/office/drawing/2014/main" id="{95D63663-6A5C-52CE-5BA7-01AB07EF94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2472" y="882645"/>
            <a:ext cx="509692" cy="509692"/>
          </a:xfrm>
          <a:prstGeom prst="rect">
            <a:avLst/>
          </a:prstGeom>
        </p:spPr>
      </p:pic>
      <p:sp>
        <p:nvSpPr>
          <p:cNvPr id="26" name="TextBox 25">
            <a:extLst>
              <a:ext uri="{FF2B5EF4-FFF2-40B4-BE49-F238E27FC236}">
                <a16:creationId xmlns:a16="http://schemas.microsoft.com/office/drawing/2014/main" id="{D402BEB4-5405-4844-E607-83E77C669337}"/>
              </a:ext>
            </a:extLst>
          </p:cNvPr>
          <p:cNvSpPr txBox="1"/>
          <p:nvPr/>
        </p:nvSpPr>
        <p:spPr>
          <a:xfrm>
            <a:off x="9082845" y="952825"/>
            <a:ext cx="19752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Net Zero Near You</a:t>
            </a:r>
          </a:p>
        </p:txBody>
      </p:sp>
      <p:grpSp>
        <p:nvGrpSpPr>
          <p:cNvPr id="32" name="Group 31">
            <a:extLst>
              <a:ext uri="{FF2B5EF4-FFF2-40B4-BE49-F238E27FC236}">
                <a16:creationId xmlns:a16="http://schemas.microsoft.com/office/drawing/2014/main" id="{0EC70E98-53A4-CD15-9DE7-7C17402D932A}"/>
              </a:ext>
            </a:extLst>
          </p:cNvPr>
          <p:cNvGrpSpPr/>
          <p:nvPr/>
        </p:nvGrpSpPr>
        <p:grpSpPr>
          <a:xfrm>
            <a:off x="314920" y="322558"/>
            <a:ext cx="10117949" cy="5251667"/>
            <a:chOff x="314920" y="322558"/>
            <a:chExt cx="10117949" cy="5251667"/>
          </a:xfrm>
        </p:grpSpPr>
        <p:pic>
          <p:nvPicPr>
            <p:cNvPr id="1026" name="Picture 2" descr="venue Archives | Nidd Art Trail">
              <a:extLst>
                <a:ext uri="{FF2B5EF4-FFF2-40B4-BE49-F238E27FC236}">
                  <a16:creationId xmlns:a16="http://schemas.microsoft.com/office/drawing/2014/main" id="{5FD31743-064C-E894-8C7F-128B0FE041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1348" y="1137491"/>
              <a:ext cx="1333106" cy="177747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28" name="Picture 4" descr="About – Woodlands Methodist Church">
              <a:extLst>
                <a:ext uri="{FF2B5EF4-FFF2-40B4-BE49-F238E27FC236}">
                  <a16:creationId xmlns:a16="http://schemas.microsoft.com/office/drawing/2014/main" id="{75508386-9137-04B9-5ABD-F7B5DF2CDD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0618" y="3628271"/>
              <a:ext cx="2036040" cy="12715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Northallerton Methodist Church">
              <a:extLst>
                <a:ext uri="{FF2B5EF4-FFF2-40B4-BE49-F238E27FC236}">
                  <a16:creationId xmlns:a16="http://schemas.microsoft.com/office/drawing/2014/main" id="{AFC1EAA5-4A3E-FBDE-68D6-BE951905A5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8110" y="322558"/>
              <a:ext cx="2036040" cy="152506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Willerby Methodist Church">
              <a:extLst>
                <a:ext uri="{FF2B5EF4-FFF2-40B4-BE49-F238E27FC236}">
                  <a16:creationId xmlns:a16="http://schemas.microsoft.com/office/drawing/2014/main" id="{A8311240-1E8C-9225-E4D3-01B1BCB5B5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9954" y="3510035"/>
              <a:ext cx="1892915" cy="141785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60462421-0C1C-817E-A4CA-002B41DBDAB3}"/>
                </a:ext>
              </a:extLst>
            </p:cNvPr>
            <p:cNvSpPr txBox="1"/>
            <p:nvPr/>
          </p:nvSpPr>
          <p:spPr>
            <a:xfrm>
              <a:off x="5035538" y="1797878"/>
              <a:ext cx="160858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rPr>
                <a:t>Northallerton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rPr>
                <a:t>8.174 MWh</a:t>
              </a:r>
            </a:p>
          </p:txBody>
        </p:sp>
        <p:sp>
          <p:nvSpPr>
            <p:cNvPr id="29" name="TextBox 28">
              <a:extLst>
                <a:ext uri="{FF2B5EF4-FFF2-40B4-BE49-F238E27FC236}">
                  <a16:creationId xmlns:a16="http://schemas.microsoft.com/office/drawing/2014/main" id="{A0D78BA3-C14D-945D-3090-ADCEB366C217}"/>
                </a:ext>
              </a:extLst>
            </p:cNvPr>
            <p:cNvSpPr txBox="1"/>
            <p:nvPr/>
          </p:nvSpPr>
          <p:spPr>
            <a:xfrm>
              <a:off x="8908634" y="4927894"/>
              <a:ext cx="133241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rPr>
                <a:t>Willerby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rPr>
                <a:t>4.835 MWh</a:t>
              </a:r>
            </a:p>
          </p:txBody>
        </p:sp>
        <p:sp>
          <p:nvSpPr>
            <p:cNvPr id="30" name="TextBox 29">
              <a:extLst>
                <a:ext uri="{FF2B5EF4-FFF2-40B4-BE49-F238E27FC236}">
                  <a16:creationId xmlns:a16="http://schemas.microsoft.com/office/drawing/2014/main" id="{61D6605C-8A6B-5635-D1B1-A6DBC1E1903E}"/>
                </a:ext>
              </a:extLst>
            </p:cNvPr>
            <p:cNvSpPr txBox="1"/>
            <p:nvPr/>
          </p:nvSpPr>
          <p:spPr>
            <a:xfrm>
              <a:off x="1837854" y="559479"/>
              <a:ext cx="174156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rPr>
                <a:t>Summerbridge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rPr>
                <a:t>6.029 MWh</a:t>
              </a:r>
            </a:p>
          </p:txBody>
        </p:sp>
        <p:sp>
          <p:nvSpPr>
            <p:cNvPr id="31" name="TextBox 30">
              <a:extLst>
                <a:ext uri="{FF2B5EF4-FFF2-40B4-BE49-F238E27FC236}">
                  <a16:creationId xmlns:a16="http://schemas.microsoft.com/office/drawing/2014/main" id="{13A7F2CC-4AC2-1A76-6E0B-1187C1813326}"/>
                </a:ext>
              </a:extLst>
            </p:cNvPr>
            <p:cNvSpPr txBox="1"/>
            <p:nvPr/>
          </p:nvSpPr>
          <p:spPr>
            <a:xfrm>
              <a:off x="314920" y="4068437"/>
              <a:ext cx="137569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rPr>
                <a:t>Woodlands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rPr>
                <a:t>9.202 MWh</a:t>
              </a:r>
            </a:p>
          </p:txBody>
        </p:sp>
      </p:grpSp>
    </p:spTree>
    <p:extLst>
      <p:ext uri="{BB962C8B-B14F-4D97-AF65-F5344CB8AC3E}">
        <p14:creationId xmlns:p14="http://schemas.microsoft.com/office/powerpoint/2010/main" val="16007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3" name="Group 22">
            <a:extLst>
              <a:ext uri="{FF2B5EF4-FFF2-40B4-BE49-F238E27FC236}">
                <a16:creationId xmlns:a16="http://schemas.microsoft.com/office/drawing/2014/main" id="{478D1DCF-1E5A-98AF-FABF-58DA9C1D8D98}"/>
              </a:ext>
            </a:extLst>
          </p:cNvPr>
          <p:cNvGrpSpPr/>
          <p:nvPr/>
        </p:nvGrpSpPr>
        <p:grpSpPr>
          <a:xfrm>
            <a:off x="4519802" y="1289713"/>
            <a:ext cx="4221471" cy="4073857"/>
            <a:chOff x="3711418" y="801971"/>
            <a:chExt cx="4685081" cy="4521256"/>
          </a:xfrm>
        </p:grpSpPr>
        <p:grpSp>
          <p:nvGrpSpPr>
            <p:cNvPr id="18" name="Group 17">
              <a:extLst>
                <a:ext uri="{FF2B5EF4-FFF2-40B4-BE49-F238E27FC236}">
                  <a16:creationId xmlns:a16="http://schemas.microsoft.com/office/drawing/2014/main" id="{E1CABDB5-59A6-D731-2271-13675FAA8295}"/>
                </a:ext>
              </a:extLst>
            </p:cNvPr>
            <p:cNvGrpSpPr/>
            <p:nvPr/>
          </p:nvGrpSpPr>
          <p:grpSpPr>
            <a:xfrm>
              <a:off x="4024265" y="3311936"/>
              <a:ext cx="1619795" cy="1619795"/>
              <a:chOff x="3802372" y="3257006"/>
              <a:chExt cx="1619795" cy="1619795"/>
            </a:xfrm>
          </p:grpSpPr>
          <p:sp>
            <p:nvSpPr>
              <p:cNvPr id="11" name="Flowchart: Connector 10">
                <a:extLst>
                  <a:ext uri="{FF2B5EF4-FFF2-40B4-BE49-F238E27FC236}">
                    <a16:creationId xmlns:a16="http://schemas.microsoft.com/office/drawing/2014/main" id="{FCBEB481-2781-FFF5-C354-5B8FB1D1004A}"/>
                  </a:ext>
                </a:extLst>
              </p:cNvPr>
              <p:cNvSpPr/>
              <p:nvPr/>
            </p:nvSpPr>
            <p:spPr>
              <a:xfrm>
                <a:off x="3802372" y="3257006"/>
                <a:ext cx="1619795" cy="1619795"/>
              </a:xfrm>
              <a:prstGeom prst="flowChartConnec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Graphic 2" descr="Meeting with solid fill">
                <a:extLst>
                  <a:ext uri="{FF2B5EF4-FFF2-40B4-BE49-F238E27FC236}">
                    <a16:creationId xmlns:a16="http://schemas.microsoft.com/office/drawing/2014/main" id="{A9F5CEC8-6CA1-5981-0A07-299F7A78AA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3853" y="3531327"/>
                <a:ext cx="914400" cy="914400"/>
              </a:xfrm>
              <a:prstGeom prst="rect">
                <a:avLst/>
              </a:prstGeom>
            </p:spPr>
          </p:pic>
        </p:grpSp>
        <p:grpSp>
          <p:nvGrpSpPr>
            <p:cNvPr id="14" name="Group 13">
              <a:extLst>
                <a:ext uri="{FF2B5EF4-FFF2-40B4-BE49-F238E27FC236}">
                  <a16:creationId xmlns:a16="http://schemas.microsoft.com/office/drawing/2014/main" id="{20D38486-9EF8-4805-C127-16B7AA116462}"/>
                </a:ext>
              </a:extLst>
            </p:cNvPr>
            <p:cNvGrpSpPr/>
            <p:nvPr/>
          </p:nvGrpSpPr>
          <p:grpSpPr>
            <a:xfrm>
              <a:off x="6600366" y="3257005"/>
              <a:ext cx="1619795" cy="1619795"/>
              <a:chOff x="6518367" y="3071949"/>
              <a:chExt cx="1619795" cy="1619795"/>
            </a:xfrm>
          </p:grpSpPr>
          <p:sp>
            <p:nvSpPr>
              <p:cNvPr id="10" name="Flowchart: Connector 9">
                <a:extLst>
                  <a:ext uri="{FF2B5EF4-FFF2-40B4-BE49-F238E27FC236}">
                    <a16:creationId xmlns:a16="http://schemas.microsoft.com/office/drawing/2014/main" id="{11EE4245-91A1-490A-E113-FFD91F73F5A4}"/>
                  </a:ext>
                </a:extLst>
              </p:cNvPr>
              <p:cNvSpPr/>
              <p:nvPr/>
            </p:nvSpPr>
            <p:spPr>
              <a:xfrm>
                <a:off x="6518367" y="3071949"/>
                <a:ext cx="1619795" cy="1619795"/>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Graphic 4" descr="Coins with solid fill">
                <a:extLst>
                  <a:ext uri="{FF2B5EF4-FFF2-40B4-BE49-F238E27FC236}">
                    <a16:creationId xmlns:a16="http://schemas.microsoft.com/office/drawing/2014/main" id="{786A12F2-4E78-FE40-5379-02FA5E9D46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1065" y="3424647"/>
                <a:ext cx="914400" cy="914400"/>
              </a:xfrm>
              <a:prstGeom prst="rect">
                <a:avLst/>
              </a:prstGeom>
            </p:spPr>
          </p:pic>
        </p:grpSp>
        <p:grpSp>
          <p:nvGrpSpPr>
            <p:cNvPr id="13" name="Group 12">
              <a:extLst>
                <a:ext uri="{FF2B5EF4-FFF2-40B4-BE49-F238E27FC236}">
                  <a16:creationId xmlns:a16="http://schemas.microsoft.com/office/drawing/2014/main" id="{61DB3556-60CA-3723-ED6A-9F52307745B9}"/>
                </a:ext>
              </a:extLst>
            </p:cNvPr>
            <p:cNvGrpSpPr/>
            <p:nvPr/>
          </p:nvGrpSpPr>
          <p:grpSpPr>
            <a:xfrm>
              <a:off x="5286102" y="1171303"/>
              <a:ext cx="1619795" cy="1619795"/>
              <a:chOff x="5181599" y="1293223"/>
              <a:chExt cx="1619795" cy="1619795"/>
            </a:xfrm>
          </p:grpSpPr>
          <p:sp>
            <p:nvSpPr>
              <p:cNvPr id="9" name="Flowchart: Connector 8">
                <a:extLst>
                  <a:ext uri="{FF2B5EF4-FFF2-40B4-BE49-F238E27FC236}">
                    <a16:creationId xmlns:a16="http://schemas.microsoft.com/office/drawing/2014/main" id="{55ED7F47-1F9C-9D38-D8E4-068FD6500BF9}"/>
                  </a:ext>
                </a:extLst>
              </p:cNvPr>
              <p:cNvSpPr/>
              <p:nvPr/>
            </p:nvSpPr>
            <p:spPr>
              <a:xfrm>
                <a:off x="5181599" y="1293223"/>
                <a:ext cx="1619795" cy="1619795"/>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Group of people with solid fill">
                <a:extLst>
                  <a:ext uri="{FF2B5EF4-FFF2-40B4-BE49-F238E27FC236}">
                    <a16:creationId xmlns:a16="http://schemas.microsoft.com/office/drawing/2014/main" id="{00C726AF-06C7-D39C-E4DA-0F50901933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08172" y="1645921"/>
                <a:ext cx="914400" cy="914400"/>
              </a:xfrm>
              <a:prstGeom prst="rect">
                <a:avLst/>
              </a:prstGeom>
            </p:spPr>
          </p:pic>
        </p:grpSp>
        <p:sp>
          <p:nvSpPr>
            <p:cNvPr id="15" name="Arrow: Left-Right 14">
              <a:extLst>
                <a:ext uri="{FF2B5EF4-FFF2-40B4-BE49-F238E27FC236}">
                  <a16:creationId xmlns:a16="http://schemas.microsoft.com/office/drawing/2014/main" id="{570E3B66-95CC-1C62-4CA2-57BFA6B3CCC3}"/>
                </a:ext>
              </a:extLst>
            </p:cNvPr>
            <p:cNvSpPr/>
            <p:nvPr/>
          </p:nvSpPr>
          <p:spPr>
            <a:xfrm rot="18763897">
              <a:off x="4998758" y="2727960"/>
              <a:ext cx="679268" cy="47897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Arrow: Left-Right 15">
              <a:extLst>
                <a:ext uri="{FF2B5EF4-FFF2-40B4-BE49-F238E27FC236}">
                  <a16:creationId xmlns:a16="http://schemas.microsoft.com/office/drawing/2014/main" id="{1B378EB8-FAAB-6F6E-7650-A4A2D037D039}"/>
                </a:ext>
              </a:extLst>
            </p:cNvPr>
            <p:cNvSpPr/>
            <p:nvPr/>
          </p:nvSpPr>
          <p:spPr>
            <a:xfrm rot="2836103" flipH="1">
              <a:off x="6593816" y="2668676"/>
              <a:ext cx="679268" cy="47897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Arrow: Left-Right 16">
              <a:extLst>
                <a:ext uri="{FF2B5EF4-FFF2-40B4-BE49-F238E27FC236}">
                  <a16:creationId xmlns:a16="http://schemas.microsoft.com/office/drawing/2014/main" id="{F4A06B82-B04E-3B37-9C1B-0F3FDE38F23E}"/>
                </a:ext>
              </a:extLst>
            </p:cNvPr>
            <p:cNvSpPr/>
            <p:nvPr/>
          </p:nvSpPr>
          <p:spPr>
            <a:xfrm>
              <a:off x="5774864" y="3890554"/>
              <a:ext cx="679268" cy="47897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6B992D6E-CF72-E58F-414D-0FCA8F9E8F03}"/>
                </a:ext>
              </a:extLst>
            </p:cNvPr>
            <p:cNvSpPr txBox="1"/>
            <p:nvPr/>
          </p:nvSpPr>
          <p:spPr>
            <a:xfrm>
              <a:off x="5283824" y="801971"/>
              <a:ext cx="1669240" cy="369332"/>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600"/>
                </a:spcAft>
                <a:buClrTx/>
                <a:buSzTx/>
                <a:buFontTx/>
                <a:buNone/>
                <a:tabLst/>
                <a:defRPr/>
              </a:pPr>
              <a:r>
                <a:rPr kumimoji="0" lang="en-GB" sz="1620" b="0" i="0" u="none" strike="noStrike" kern="1200" cap="none" spc="0" normalizeH="0" baseline="0" noProof="0">
                  <a:ln>
                    <a:noFill/>
                  </a:ln>
                  <a:solidFill>
                    <a:prstClr val="black"/>
                  </a:solidFill>
                  <a:effectLst/>
                  <a:uLnTx/>
                  <a:uFillTx/>
                  <a:latin typeface="Aptos" panose="02110004020202020204"/>
                  <a:ea typeface="+mn-ea"/>
                  <a:cs typeface="+mn-cs"/>
                </a:rPr>
                <a:t>Group Projects</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225D2686-ED7A-3EAF-B943-2DF88BF2AF1E}"/>
                </a:ext>
              </a:extLst>
            </p:cNvPr>
            <p:cNvSpPr txBox="1"/>
            <p:nvPr/>
          </p:nvSpPr>
          <p:spPr>
            <a:xfrm>
              <a:off x="3711418" y="4953895"/>
              <a:ext cx="2245487" cy="369332"/>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600"/>
                </a:spcAft>
                <a:buClrTx/>
                <a:buSzTx/>
                <a:buFontTx/>
                <a:buNone/>
                <a:tabLst/>
                <a:defRPr/>
              </a:pPr>
              <a:r>
                <a:rPr kumimoji="0" lang="en-GB" sz="1620" b="0" i="0" u="none" strike="noStrike" kern="1200" cap="none" spc="0" normalizeH="0" baseline="0" noProof="0">
                  <a:ln>
                    <a:noFill/>
                  </a:ln>
                  <a:solidFill>
                    <a:prstClr val="black"/>
                  </a:solidFill>
                  <a:effectLst/>
                  <a:uLnTx/>
                  <a:uFillTx/>
                  <a:latin typeface="Aptos" panose="02110004020202020204"/>
                  <a:ea typeface="+mn-ea"/>
                  <a:cs typeface="+mn-cs"/>
                </a:rPr>
                <a:t>Project Management</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F9C83CFC-749E-D766-7EB7-E82C43D0B7AE}"/>
                </a:ext>
              </a:extLst>
            </p:cNvPr>
            <p:cNvSpPr txBox="1"/>
            <p:nvPr/>
          </p:nvSpPr>
          <p:spPr>
            <a:xfrm>
              <a:off x="6600366" y="4931731"/>
              <a:ext cx="1796133" cy="369332"/>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600"/>
                </a:spcAft>
                <a:buClrTx/>
                <a:buSzTx/>
                <a:buFontTx/>
                <a:buNone/>
                <a:tabLst/>
                <a:defRPr/>
              </a:pPr>
              <a:r>
                <a:rPr kumimoji="0" lang="en-GB" sz="1620" b="0" i="0" u="none" strike="noStrike" kern="1200" cap="none" spc="0" normalizeH="0" baseline="0" noProof="0">
                  <a:ln>
                    <a:noFill/>
                  </a:ln>
                  <a:solidFill>
                    <a:prstClr val="black"/>
                  </a:solidFill>
                  <a:effectLst/>
                  <a:uLnTx/>
                  <a:uFillTx/>
                  <a:latin typeface="Aptos" panose="02110004020202020204"/>
                  <a:ea typeface="+mn-ea"/>
                  <a:cs typeface="+mn-cs"/>
                </a:rPr>
                <a:t>Funding Enabler</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4" name="TextBox 23">
            <a:extLst>
              <a:ext uri="{FF2B5EF4-FFF2-40B4-BE49-F238E27FC236}">
                <a16:creationId xmlns:a16="http://schemas.microsoft.com/office/drawing/2014/main" id="{DAD9AC6E-63F7-93D3-0C65-3D7BFC9992BD}"/>
              </a:ext>
            </a:extLst>
          </p:cNvPr>
          <p:cNvSpPr txBox="1"/>
          <p:nvPr/>
        </p:nvSpPr>
        <p:spPr>
          <a:xfrm>
            <a:off x="1104508" y="863077"/>
            <a:ext cx="4238276"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Managing Funding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Delivery Capacity</a:t>
            </a:r>
          </a:p>
        </p:txBody>
      </p:sp>
    </p:spTree>
    <p:extLst>
      <p:ext uri="{BB962C8B-B14F-4D97-AF65-F5344CB8AC3E}">
        <p14:creationId xmlns:p14="http://schemas.microsoft.com/office/powerpoint/2010/main" val="3834846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1DDA64-5F7A-7361-B60C-EC5CE1274818}"/>
              </a:ext>
            </a:extLst>
          </p:cNvPr>
          <p:cNvSpPr txBox="1"/>
          <p:nvPr/>
        </p:nvSpPr>
        <p:spPr>
          <a:xfrm>
            <a:off x="619874" y="463033"/>
            <a:ext cx="1095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What is Community Energy?</a:t>
            </a:r>
          </a:p>
        </p:txBody>
      </p:sp>
      <p:sp>
        <p:nvSpPr>
          <p:cNvPr id="3" name="TextBox 2">
            <a:extLst>
              <a:ext uri="{FF2B5EF4-FFF2-40B4-BE49-F238E27FC236}">
                <a16:creationId xmlns:a16="http://schemas.microsoft.com/office/drawing/2014/main" id="{044CB269-1165-5224-5415-58992DB4B412}"/>
              </a:ext>
            </a:extLst>
          </p:cNvPr>
          <p:cNvSpPr txBox="1"/>
          <p:nvPr/>
        </p:nvSpPr>
        <p:spPr>
          <a:xfrm>
            <a:off x="619874" y="1555474"/>
            <a:ext cx="5547844" cy="374705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Community energy is the delivery of community-led renewable energy projects including energy demand reduction and energy supply projects.</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Community energy is about people and communities taking control over their energy future, by understanding, generating, and saving energy in their communities, as well as working together across regions and nationally.</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a:ea typeface="Lato"/>
                <a:cs typeface="Lato"/>
              </a:rPr>
              <a:t>Projects are often community owned or developed in partnership with commercial or public sector organisations.</a:t>
            </a:r>
          </a:p>
        </p:txBody>
      </p:sp>
      <p:pic>
        <p:nvPicPr>
          <p:cNvPr id="8" name="Picture 7" descr="A building with solar panels on the roof&#10;&#10;Description automatically generated">
            <a:extLst>
              <a:ext uri="{FF2B5EF4-FFF2-40B4-BE49-F238E27FC236}">
                <a16:creationId xmlns:a16="http://schemas.microsoft.com/office/drawing/2014/main" id="{61E562DE-9C30-4024-4AA1-E6CDA60049A3}"/>
              </a:ext>
            </a:extLst>
          </p:cNvPr>
          <p:cNvPicPr>
            <a:picLocks noChangeAspect="1"/>
          </p:cNvPicPr>
          <p:nvPr/>
        </p:nvPicPr>
        <p:blipFill>
          <a:blip r:embed="rId3"/>
          <a:stretch>
            <a:fillRect/>
          </a:stretch>
        </p:blipFill>
        <p:spPr>
          <a:xfrm>
            <a:off x="6374612" y="1847261"/>
            <a:ext cx="5197514" cy="2920283"/>
          </a:xfrm>
          <a:prstGeom prst="rect">
            <a:avLst/>
          </a:prstGeom>
        </p:spPr>
      </p:pic>
    </p:spTree>
    <p:extLst>
      <p:ext uri="{BB962C8B-B14F-4D97-AF65-F5344CB8AC3E}">
        <p14:creationId xmlns:p14="http://schemas.microsoft.com/office/powerpoint/2010/main" val="2869555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A78B6B-FBB2-019E-DB18-CBBA8FBF79DF}"/>
              </a:ext>
            </a:extLst>
          </p:cNvPr>
          <p:cNvSpPr txBox="1"/>
          <p:nvPr/>
        </p:nvSpPr>
        <p:spPr>
          <a:xfrm>
            <a:off x="619874" y="463033"/>
            <a:ext cx="1095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Why is Community Energy Important?</a:t>
            </a:r>
          </a:p>
        </p:txBody>
      </p:sp>
      <p:sp>
        <p:nvSpPr>
          <p:cNvPr id="3" name="TextBox 2">
            <a:extLst>
              <a:ext uri="{FF2B5EF4-FFF2-40B4-BE49-F238E27FC236}">
                <a16:creationId xmlns:a16="http://schemas.microsoft.com/office/drawing/2014/main" id="{CA7B6C9C-3091-20B5-0396-A3548BEFE8AD}"/>
              </a:ext>
            </a:extLst>
          </p:cNvPr>
          <p:cNvSpPr txBox="1"/>
          <p:nvPr/>
        </p:nvSpPr>
        <p:spPr>
          <a:xfrm>
            <a:off x="619874" y="1047628"/>
            <a:ext cx="6695326" cy="5687391"/>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Supports in the move towards renewable and clean energy generation and use.</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Reduces reliance on the grid.</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Profits for local people.</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Can help to tackle rural fuel poverty.</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Builds community resilience.</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Empowerment and unity for local communities.</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Reduction in carbon emissions.</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Job creation.</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Development of innovative technologies.</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Can protect the local landscape.</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descr="A group of people sitting at tables&#10;&#10;Description automatically generated">
            <a:extLst>
              <a:ext uri="{FF2B5EF4-FFF2-40B4-BE49-F238E27FC236}">
                <a16:creationId xmlns:a16="http://schemas.microsoft.com/office/drawing/2014/main" id="{7751D029-9B50-07E5-8292-473F21171E99}"/>
              </a:ext>
            </a:extLst>
          </p:cNvPr>
          <p:cNvPicPr>
            <a:picLocks noChangeAspect="1"/>
          </p:cNvPicPr>
          <p:nvPr/>
        </p:nvPicPr>
        <p:blipFill>
          <a:blip r:embed="rId3"/>
          <a:stretch>
            <a:fillRect/>
          </a:stretch>
        </p:blipFill>
        <p:spPr>
          <a:xfrm>
            <a:off x="8353425" y="2187949"/>
            <a:ext cx="3609788" cy="2707341"/>
          </a:xfrm>
          <a:prstGeom prst="rect">
            <a:avLst/>
          </a:prstGeom>
        </p:spPr>
      </p:pic>
      <p:pic>
        <p:nvPicPr>
          <p:cNvPr id="6" name="Picture 5" descr="A person and person standing in front of a sign&#10;&#10;Description automatically generated">
            <a:extLst>
              <a:ext uri="{FF2B5EF4-FFF2-40B4-BE49-F238E27FC236}">
                <a16:creationId xmlns:a16="http://schemas.microsoft.com/office/drawing/2014/main" id="{C78EC2F1-D868-09BF-9932-9012298A0B55}"/>
              </a:ext>
            </a:extLst>
          </p:cNvPr>
          <p:cNvPicPr>
            <a:picLocks noChangeAspect="1"/>
          </p:cNvPicPr>
          <p:nvPr/>
        </p:nvPicPr>
        <p:blipFill>
          <a:blip r:embed="rId4"/>
          <a:stretch>
            <a:fillRect/>
          </a:stretch>
        </p:blipFill>
        <p:spPr>
          <a:xfrm>
            <a:off x="5898351" y="2050956"/>
            <a:ext cx="2235994" cy="2981325"/>
          </a:xfrm>
          <a:prstGeom prst="rect">
            <a:avLst/>
          </a:prstGeom>
        </p:spPr>
      </p:pic>
    </p:spTree>
    <p:extLst>
      <p:ext uri="{BB962C8B-B14F-4D97-AF65-F5344CB8AC3E}">
        <p14:creationId xmlns:p14="http://schemas.microsoft.com/office/powerpoint/2010/main" val="1408037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35D66-E48B-107C-74DA-7C631FA52840}"/>
              </a:ext>
            </a:extLst>
          </p:cNvPr>
          <p:cNvPicPr>
            <a:picLocks noChangeAspect="1"/>
          </p:cNvPicPr>
          <p:nvPr/>
        </p:nvPicPr>
        <p:blipFill>
          <a:blip r:embed="rId2"/>
          <a:stretch>
            <a:fillRect/>
          </a:stretch>
        </p:blipFill>
        <p:spPr>
          <a:xfrm>
            <a:off x="280987" y="130549"/>
            <a:ext cx="11630025" cy="6381750"/>
          </a:xfrm>
          <a:prstGeom prst="rect">
            <a:avLst/>
          </a:prstGeom>
        </p:spPr>
      </p:pic>
      <p:sp>
        <p:nvSpPr>
          <p:cNvPr id="2" name="TextBox 1">
            <a:extLst>
              <a:ext uri="{FF2B5EF4-FFF2-40B4-BE49-F238E27FC236}">
                <a16:creationId xmlns:a16="http://schemas.microsoft.com/office/drawing/2014/main" id="{4D3BA2C4-93AA-842C-B285-5939E177D226}"/>
              </a:ext>
            </a:extLst>
          </p:cNvPr>
          <p:cNvSpPr txBox="1"/>
          <p:nvPr/>
        </p:nvSpPr>
        <p:spPr>
          <a:xfrm>
            <a:off x="8405812" y="6488668"/>
            <a:ext cx="350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CEE State of the Sector Report 2023</a:t>
            </a:r>
          </a:p>
        </p:txBody>
      </p:sp>
    </p:spTree>
    <p:extLst>
      <p:ext uri="{BB962C8B-B14F-4D97-AF65-F5344CB8AC3E}">
        <p14:creationId xmlns:p14="http://schemas.microsoft.com/office/powerpoint/2010/main" val="199438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115A0C-B79F-7D94-A166-A57F45D4E1A8}"/>
              </a:ext>
            </a:extLst>
          </p:cNvPr>
          <p:cNvSpPr txBox="1"/>
          <p:nvPr/>
        </p:nvSpPr>
        <p:spPr>
          <a:xfrm>
            <a:off x="619874" y="463033"/>
            <a:ext cx="1095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How has the Hub Supported the Decarbonisation of Community Buildings?</a:t>
            </a:r>
          </a:p>
        </p:txBody>
      </p:sp>
      <p:sp>
        <p:nvSpPr>
          <p:cNvPr id="3" name="TextBox 2">
            <a:extLst>
              <a:ext uri="{FF2B5EF4-FFF2-40B4-BE49-F238E27FC236}">
                <a16:creationId xmlns:a16="http://schemas.microsoft.com/office/drawing/2014/main" id="{24576D3C-0E37-EF28-4AF7-64ED71431074}"/>
              </a:ext>
            </a:extLst>
          </p:cNvPr>
          <p:cNvSpPr txBox="1"/>
          <p:nvPr/>
        </p:nvSpPr>
        <p:spPr>
          <a:xfrm>
            <a:off x="619874" y="1080511"/>
            <a:ext cx="7133466" cy="5801460"/>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Funding</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Energy Project Enabling Fund (Development and Delivery)</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School Solar Enabling Fund (Delivery)</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Rural Community Energy Fund (Development)</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Community Energy Fund (Development)</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Upskilling/Capacity Building</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Carbon Literacy Training </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Workshops</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Steering Group for shared knowledge and best practice </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Opportunities</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Subsidised Energy Audits </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Signposting and support</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descr="A group of people standing outside a fence&#10;&#10;Description automatically generated">
            <a:extLst>
              <a:ext uri="{FF2B5EF4-FFF2-40B4-BE49-F238E27FC236}">
                <a16:creationId xmlns:a16="http://schemas.microsoft.com/office/drawing/2014/main" id="{A11603F7-E920-342C-4D3D-9CEF2F4356F6}"/>
              </a:ext>
            </a:extLst>
          </p:cNvPr>
          <p:cNvPicPr>
            <a:picLocks noChangeAspect="1"/>
          </p:cNvPicPr>
          <p:nvPr/>
        </p:nvPicPr>
        <p:blipFill>
          <a:blip r:embed="rId2"/>
          <a:stretch>
            <a:fillRect/>
          </a:stretch>
        </p:blipFill>
        <p:spPr>
          <a:xfrm>
            <a:off x="7727739" y="3852335"/>
            <a:ext cx="2780533" cy="1853688"/>
          </a:xfrm>
          <a:prstGeom prst="rect">
            <a:avLst/>
          </a:prstGeom>
        </p:spPr>
      </p:pic>
      <p:pic>
        <p:nvPicPr>
          <p:cNvPr id="10" name="Picture 9" descr="A group of people sitting around tables&#10;&#10;Description automatically generated">
            <a:extLst>
              <a:ext uri="{FF2B5EF4-FFF2-40B4-BE49-F238E27FC236}">
                <a16:creationId xmlns:a16="http://schemas.microsoft.com/office/drawing/2014/main" id="{F3ED2B45-2514-C224-B8BE-D4D23F7C9E85}"/>
              </a:ext>
            </a:extLst>
          </p:cNvPr>
          <p:cNvPicPr>
            <a:picLocks noChangeAspect="1"/>
          </p:cNvPicPr>
          <p:nvPr/>
        </p:nvPicPr>
        <p:blipFill>
          <a:blip r:embed="rId3"/>
          <a:stretch>
            <a:fillRect/>
          </a:stretch>
        </p:blipFill>
        <p:spPr>
          <a:xfrm>
            <a:off x="7211013" y="1195094"/>
            <a:ext cx="3813987" cy="2542658"/>
          </a:xfrm>
          <a:prstGeom prst="rect">
            <a:avLst/>
          </a:prstGeom>
        </p:spPr>
      </p:pic>
    </p:spTree>
    <p:extLst>
      <p:ext uri="{BB962C8B-B14F-4D97-AF65-F5344CB8AC3E}">
        <p14:creationId xmlns:p14="http://schemas.microsoft.com/office/powerpoint/2010/main" val="281401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C25B81-31AA-296D-DFE3-76CD7C119AB4}"/>
              </a:ext>
            </a:extLst>
          </p:cNvPr>
          <p:cNvSpPr txBox="1"/>
          <p:nvPr/>
        </p:nvSpPr>
        <p:spPr>
          <a:xfrm>
            <a:off x="619874" y="463033"/>
            <a:ext cx="1095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P&amp;V Sheepish – Fabric First</a:t>
            </a:r>
          </a:p>
        </p:txBody>
      </p:sp>
      <p:sp>
        <p:nvSpPr>
          <p:cNvPr id="4" name="TextBox 3">
            <a:extLst>
              <a:ext uri="{FF2B5EF4-FFF2-40B4-BE49-F238E27FC236}">
                <a16:creationId xmlns:a16="http://schemas.microsoft.com/office/drawing/2014/main" id="{9017ADE7-ACCF-E178-274D-962A1F10BC42}"/>
              </a:ext>
            </a:extLst>
          </p:cNvPr>
          <p:cNvSpPr txBox="1"/>
          <p:nvPr/>
        </p:nvSpPr>
        <p:spPr>
          <a:xfrm>
            <a:off x="743699" y="1171453"/>
            <a:ext cx="6051548" cy="536820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GB" sz="1800" b="0" i="0" u="sng"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Delivered by Peacock and Verity</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Development project exploring the feasibility of using sheep wool as building insulation.</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The project also aims to get wool insulation used across the country, with their building acting as a test site where contractors and builders can learn how to install sheep’s wool insulation.</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Awarded £39,000 </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Expected to save 250 tonnes of carbon from their test site alone.</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sng"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descr="A person and person standing next to a stuffed animal&#10;&#10;Description automatically generated">
            <a:extLst>
              <a:ext uri="{FF2B5EF4-FFF2-40B4-BE49-F238E27FC236}">
                <a16:creationId xmlns:a16="http://schemas.microsoft.com/office/drawing/2014/main" id="{8B5C031D-FA2A-1AC0-5572-0B712746D59C}"/>
              </a:ext>
            </a:extLst>
          </p:cNvPr>
          <p:cNvPicPr>
            <a:picLocks noChangeAspect="1"/>
          </p:cNvPicPr>
          <p:nvPr/>
        </p:nvPicPr>
        <p:blipFill>
          <a:blip r:embed="rId2"/>
          <a:stretch>
            <a:fillRect/>
          </a:stretch>
        </p:blipFill>
        <p:spPr>
          <a:xfrm>
            <a:off x="6981561" y="1571625"/>
            <a:ext cx="4956234" cy="3505200"/>
          </a:xfrm>
          <a:prstGeom prst="rect">
            <a:avLst/>
          </a:prstGeom>
        </p:spPr>
      </p:pic>
    </p:spTree>
    <p:extLst>
      <p:ext uri="{BB962C8B-B14F-4D97-AF65-F5344CB8AC3E}">
        <p14:creationId xmlns:p14="http://schemas.microsoft.com/office/powerpoint/2010/main" val="321207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C25B81-31AA-296D-DFE3-76CD7C119AB4}"/>
              </a:ext>
            </a:extLst>
          </p:cNvPr>
          <p:cNvSpPr txBox="1"/>
          <p:nvPr/>
        </p:nvSpPr>
        <p:spPr>
          <a:xfrm>
            <a:off x="619874" y="463033"/>
            <a:ext cx="10952252" cy="404278"/>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800"/>
              </a:spcBef>
              <a:spcAft>
                <a:spcPts val="80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Pathways to Net Zero - Development</a:t>
            </a:r>
          </a:p>
        </p:txBody>
      </p:sp>
      <p:sp>
        <p:nvSpPr>
          <p:cNvPr id="4" name="TextBox 3">
            <a:extLst>
              <a:ext uri="{FF2B5EF4-FFF2-40B4-BE49-F238E27FC236}">
                <a16:creationId xmlns:a16="http://schemas.microsoft.com/office/drawing/2014/main" id="{9017ADE7-ACCF-E178-274D-962A1F10BC42}"/>
              </a:ext>
            </a:extLst>
          </p:cNvPr>
          <p:cNvSpPr txBox="1"/>
          <p:nvPr/>
        </p:nvSpPr>
        <p:spPr>
          <a:xfrm>
            <a:off x="709521" y="1591594"/>
            <a:ext cx="5799976" cy="5368201"/>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Delivered by the Yorkshire North and East District of the Methodist Church</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Awarded £50,000 </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Five churches having a ‘Pathway to Net Zero’ designed, specified and costed, and now, subject to planning approvals, are investment ready.</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Explored the possibility of solar, battery storage, ASHP, and fabric measures.</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46t CO2e savings projected per annum – subject to planning approvals and implementation.</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sng"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A group of people sitting at tables&#10;&#10;Description automatically generated">
            <a:extLst>
              <a:ext uri="{FF2B5EF4-FFF2-40B4-BE49-F238E27FC236}">
                <a16:creationId xmlns:a16="http://schemas.microsoft.com/office/drawing/2014/main" id="{63B318F2-D6AC-5FDB-5566-75A0E8B8B198}"/>
              </a:ext>
            </a:extLst>
          </p:cNvPr>
          <p:cNvPicPr>
            <a:picLocks noChangeAspect="1"/>
          </p:cNvPicPr>
          <p:nvPr/>
        </p:nvPicPr>
        <p:blipFill>
          <a:blip r:embed="rId2"/>
          <a:stretch>
            <a:fillRect/>
          </a:stretch>
        </p:blipFill>
        <p:spPr>
          <a:xfrm>
            <a:off x="6698345" y="1771528"/>
            <a:ext cx="4873781" cy="2870563"/>
          </a:xfrm>
          <a:prstGeom prst="rect">
            <a:avLst/>
          </a:prstGeom>
        </p:spPr>
      </p:pic>
    </p:spTree>
    <p:extLst>
      <p:ext uri="{BB962C8B-B14F-4D97-AF65-F5344CB8AC3E}">
        <p14:creationId xmlns:p14="http://schemas.microsoft.com/office/powerpoint/2010/main" val="397457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C25B81-31AA-296D-DFE3-76CD7C119AB4}"/>
              </a:ext>
            </a:extLst>
          </p:cNvPr>
          <p:cNvSpPr txBox="1"/>
          <p:nvPr/>
        </p:nvSpPr>
        <p:spPr>
          <a:xfrm>
            <a:off x="368862" y="463033"/>
            <a:ext cx="1095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Decarbonising Doncaster - Delivery</a:t>
            </a:r>
          </a:p>
        </p:txBody>
      </p:sp>
      <p:sp>
        <p:nvSpPr>
          <p:cNvPr id="4" name="TextBox 3">
            <a:extLst>
              <a:ext uri="{FF2B5EF4-FFF2-40B4-BE49-F238E27FC236}">
                <a16:creationId xmlns:a16="http://schemas.microsoft.com/office/drawing/2014/main" id="{9017ADE7-ACCF-E178-274D-962A1F10BC42}"/>
              </a:ext>
            </a:extLst>
          </p:cNvPr>
          <p:cNvSpPr txBox="1"/>
          <p:nvPr/>
        </p:nvSpPr>
        <p:spPr>
          <a:xfrm>
            <a:off x="743699" y="1171453"/>
            <a:ext cx="6051548" cy="477547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800"/>
              </a:spcBef>
              <a:spcAft>
                <a:spcPts val="800"/>
              </a:spcAft>
              <a:buClrTx/>
              <a:buSzTx/>
              <a:buFontTx/>
              <a:buNone/>
              <a:tabLst/>
              <a:defRPr/>
            </a:pPr>
            <a:endParaRPr kumimoji="0" lang="en-GB" sz="1800" b="0" i="0" u="sng"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Delivered by City of Doncaster Council</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Local Authority led project, aiming to decarbonise their community buildings.</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Solar panels installed on local crematorium and community hub.</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Awarded £54,801 </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Expected to save 10.2 tonnes of carbon per annum across both sites.</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sng"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A large brick house with a lawn and trees&#10;&#10;Description automatically generated">
            <a:extLst>
              <a:ext uri="{FF2B5EF4-FFF2-40B4-BE49-F238E27FC236}">
                <a16:creationId xmlns:a16="http://schemas.microsoft.com/office/drawing/2014/main" id="{EFBA2046-F49E-A768-B8E2-1351DEC3654B}"/>
              </a:ext>
            </a:extLst>
          </p:cNvPr>
          <p:cNvPicPr>
            <a:picLocks noChangeAspect="1"/>
          </p:cNvPicPr>
          <p:nvPr/>
        </p:nvPicPr>
        <p:blipFill>
          <a:blip r:embed="rId2"/>
          <a:stretch>
            <a:fillRect/>
          </a:stretch>
        </p:blipFill>
        <p:spPr>
          <a:xfrm>
            <a:off x="7716932" y="728540"/>
            <a:ext cx="3476626" cy="2385279"/>
          </a:xfrm>
          <a:prstGeom prst="rect">
            <a:avLst/>
          </a:prstGeom>
        </p:spPr>
      </p:pic>
      <p:pic>
        <p:nvPicPr>
          <p:cNvPr id="8" name="Picture 7" descr="Solar panels on a roof&#10;&#10;Description automatically generated">
            <a:extLst>
              <a:ext uri="{FF2B5EF4-FFF2-40B4-BE49-F238E27FC236}">
                <a16:creationId xmlns:a16="http://schemas.microsoft.com/office/drawing/2014/main" id="{98AEE736-2E08-34A5-5BDD-E65CCECC5BEB}"/>
              </a:ext>
            </a:extLst>
          </p:cNvPr>
          <p:cNvPicPr>
            <a:picLocks noChangeAspect="1"/>
          </p:cNvPicPr>
          <p:nvPr/>
        </p:nvPicPr>
        <p:blipFill>
          <a:blip r:embed="rId3"/>
          <a:stretch>
            <a:fillRect/>
          </a:stretch>
        </p:blipFill>
        <p:spPr>
          <a:xfrm>
            <a:off x="7716932" y="3429000"/>
            <a:ext cx="3476626" cy="2607469"/>
          </a:xfrm>
          <a:prstGeom prst="rect">
            <a:avLst/>
          </a:prstGeom>
        </p:spPr>
      </p:pic>
    </p:spTree>
    <p:extLst>
      <p:ext uri="{BB962C8B-B14F-4D97-AF65-F5344CB8AC3E}">
        <p14:creationId xmlns:p14="http://schemas.microsoft.com/office/powerpoint/2010/main" val="1557468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FB00A0-CC09-D9B7-B5C8-3294A6BB74B4}"/>
              </a:ext>
            </a:extLst>
          </p:cNvPr>
          <p:cNvSpPr txBox="1"/>
          <p:nvPr/>
        </p:nvSpPr>
        <p:spPr>
          <a:xfrm>
            <a:off x="619874" y="463033"/>
            <a:ext cx="10952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Calibri" panose="020F0502020204030204"/>
                <a:ea typeface="+mn-ea"/>
                <a:cs typeface="+mn-cs"/>
              </a:rPr>
              <a:t>Where can you start?</a:t>
            </a:r>
          </a:p>
        </p:txBody>
      </p:sp>
      <p:sp>
        <p:nvSpPr>
          <p:cNvPr id="3" name="TextBox 2">
            <a:extLst>
              <a:ext uri="{FF2B5EF4-FFF2-40B4-BE49-F238E27FC236}">
                <a16:creationId xmlns:a16="http://schemas.microsoft.com/office/drawing/2014/main" id="{1330007E-EE14-EC75-860C-35490D9BA0DD}"/>
              </a:ext>
            </a:extLst>
          </p:cNvPr>
          <p:cNvSpPr txBox="1"/>
          <p:nvPr/>
        </p:nvSpPr>
        <p:spPr>
          <a:xfrm>
            <a:off x="665828" y="1171453"/>
            <a:ext cx="6051548" cy="58925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Capacity Building:</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Video Case Studies</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Community Energy Surgeries</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a:ea typeface="Lato"/>
                <a:cs typeface="Lato"/>
              </a:rPr>
              <a:t>Community Energy Workshops</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a:ea typeface="Lato"/>
                <a:cs typeface="Lato"/>
              </a:rPr>
              <a:t>Community Energy England</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a:ea typeface="Lato"/>
                <a:cs typeface="Lato"/>
              </a:rPr>
              <a:t>10 step starter guide</a:t>
            </a: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a:ea typeface="Lato"/>
                <a:cs typeface="Lato"/>
              </a:rPr>
              <a:t>Members Forum</a:t>
            </a: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a:ea typeface="Lato"/>
                <a:cs typeface="Lato"/>
              </a:rPr>
              <a:t>Speaking to other Groups</a:t>
            </a:r>
            <a:endPar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a:ea typeface="Lato"/>
                <a:cs typeface="Lato"/>
              </a:rPr>
              <a:t>Contact your Local Authority</a:t>
            </a:r>
            <a:endPar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Lato"/>
                <a:ea typeface="Lato"/>
                <a:cs typeface="Lato"/>
              </a:rPr>
              <a:t>Net Zero Go – for LAs</a:t>
            </a:r>
            <a:endParaRPr kumimoji="0" lang="en-GB"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742950" marR="0" lvl="1"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sng"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ct val="107000"/>
              </a:lnSpc>
              <a:spcBef>
                <a:spcPts val="80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endParaRPr>
          </a:p>
        </p:txBody>
      </p:sp>
      <p:pic>
        <p:nvPicPr>
          <p:cNvPr id="5" name="Picture 4" descr="A bench outside a building&#10;&#10;Description automatically generated">
            <a:extLst>
              <a:ext uri="{FF2B5EF4-FFF2-40B4-BE49-F238E27FC236}">
                <a16:creationId xmlns:a16="http://schemas.microsoft.com/office/drawing/2014/main" id="{E32EC02B-3454-CD3B-D29D-B83FCA00DC71}"/>
              </a:ext>
            </a:extLst>
          </p:cNvPr>
          <p:cNvPicPr>
            <a:picLocks noChangeAspect="1"/>
          </p:cNvPicPr>
          <p:nvPr/>
        </p:nvPicPr>
        <p:blipFill>
          <a:blip r:embed="rId2"/>
          <a:stretch>
            <a:fillRect/>
          </a:stretch>
        </p:blipFill>
        <p:spPr>
          <a:xfrm>
            <a:off x="9423220" y="1001782"/>
            <a:ext cx="1727155" cy="2302874"/>
          </a:xfrm>
          <a:prstGeom prst="rect">
            <a:avLst/>
          </a:prstGeom>
        </p:spPr>
      </p:pic>
      <p:pic>
        <p:nvPicPr>
          <p:cNvPr id="9" name="Picture 8" descr="A white machine with black wires&#10;&#10;Description automatically generated with medium confidence">
            <a:extLst>
              <a:ext uri="{FF2B5EF4-FFF2-40B4-BE49-F238E27FC236}">
                <a16:creationId xmlns:a16="http://schemas.microsoft.com/office/drawing/2014/main" id="{BCF4C471-3745-323C-7BE1-7B39E5E01B01}"/>
              </a:ext>
            </a:extLst>
          </p:cNvPr>
          <p:cNvPicPr>
            <a:picLocks noChangeAspect="1"/>
          </p:cNvPicPr>
          <p:nvPr/>
        </p:nvPicPr>
        <p:blipFill>
          <a:blip r:embed="rId3"/>
          <a:stretch>
            <a:fillRect/>
          </a:stretch>
        </p:blipFill>
        <p:spPr>
          <a:xfrm rot="5400000">
            <a:off x="6926009" y="1139420"/>
            <a:ext cx="2288578" cy="2013303"/>
          </a:xfrm>
          <a:prstGeom prst="rect">
            <a:avLst/>
          </a:prstGeom>
        </p:spPr>
      </p:pic>
      <p:pic>
        <p:nvPicPr>
          <p:cNvPr id="11" name="Picture 10" descr="A crane lifting a building&#10;&#10;Description automatically generated">
            <a:extLst>
              <a:ext uri="{FF2B5EF4-FFF2-40B4-BE49-F238E27FC236}">
                <a16:creationId xmlns:a16="http://schemas.microsoft.com/office/drawing/2014/main" id="{E2B838BC-5123-E9B7-42B8-82EF4E88EC41}"/>
              </a:ext>
            </a:extLst>
          </p:cNvPr>
          <p:cNvPicPr>
            <a:picLocks noChangeAspect="1"/>
          </p:cNvPicPr>
          <p:nvPr/>
        </p:nvPicPr>
        <p:blipFill>
          <a:blip r:embed="rId4"/>
          <a:stretch>
            <a:fillRect/>
          </a:stretch>
        </p:blipFill>
        <p:spPr>
          <a:xfrm>
            <a:off x="6972300" y="3429000"/>
            <a:ext cx="4209301" cy="2583325"/>
          </a:xfrm>
          <a:prstGeom prst="rect">
            <a:avLst/>
          </a:prstGeom>
        </p:spPr>
      </p:pic>
    </p:spTree>
    <p:extLst>
      <p:ext uri="{BB962C8B-B14F-4D97-AF65-F5344CB8AC3E}">
        <p14:creationId xmlns:p14="http://schemas.microsoft.com/office/powerpoint/2010/main" val="982527724"/>
      </p:ext>
    </p:extLst>
  </p:cSld>
  <p:clrMapOvr>
    <a:masterClrMapping/>
  </p:clrMapOvr>
</p:sld>
</file>

<file path=ppt/theme/theme1.xml><?xml version="1.0" encoding="utf-8"?>
<a:theme xmlns:a="http://schemas.openxmlformats.org/drawingml/2006/main" name="2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828</Words>
  <Application>Microsoft Office PowerPoint</Application>
  <PresentationFormat>Widescreen</PresentationFormat>
  <Paragraphs>114</Paragraphs>
  <Slides>15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Aptos</vt:lpstr>
      <vt:lpstr>Aptos Display</vt:lpstr>
      <vt:lpstr>Arial</vt:lpstr>
      <vt:lpstr>Calibri</vt:lpstr>
      <vt:lpstr>Calibri Light</vt:lpstr>
      <vt:lpstr>Lato</vt:lpstr>
      <vt:lpstr>2_Office Theme</vt:lpstr>
      <vt:lpstr>1_Office Theme</vt:lpstr>
      <vt:lpstr>Community Building Decarbonisation in the North East and Yorkshire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NEY Net Zero Hub Summit 2024 Delivering &amp; Financing Building Decarbonisation </vt:lpstr>
      <vt:lpstr>PowerPoint Presentation</vt:lpstr>
      <vt:lpstr>PowerPoint Presentation</vt:lpstr>
    </vt:vector>
  </TitlesOfParts>
  <Company>Tees Valley Combined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Clarke</dc:creator>
  <cp:lastModifiedBy>Katie Clarke</cp:lastModifiedBy>
  <cp:revision>1</cp:revision>
  <dcterms:created xsi:type="dcterms:W3CDTF">2024-11-18T10:11:17Z</dcterms:created>
  <dcterms:modified xsi:type="dcterms:W3CDTF">2024-11-18T10:18:56Z</dcterms:modified>
</cp:coreProperties>
</file>